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8" r:id="rId16"/>
    <p:sldId id="279" r:id="rId17"/>
    <p:sldId id="280" r:id="rId18"/>
    <p:sldId id="269" r:id="rId19"/>
    <p:sldId id="270" r:id="rId20"/>
    <p:sldId id="271" r:id="rId21"/>
    <p:sldId id="272" r:id="rId22"/>
    <p:sldId id="273" r:id="rId23"/>
    <p:sldId id="274" r:id="rId24"/>
    <p:sldId id="276" r:id="rId25"/>
  </p:sldIdLst>
  <p:sldSz cx="10691813" cy="7559675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ibre Baskerville" panose="020B0604020202020204" charset="0"/>
      <p:regular r:id="rId31"/>
      <p:bold r:id="rId32"/>
      <p:italic r:id="rId33"/>
    </p:embeddedFont>
    <p:embeddedFont>
      <p:font typeface="Oswald" pitchFamily="2" charset="0"/>
      <p:regular r:id="rId34"/>
      <p:bold r:id="rId35"/>
    </p:embeddedFont>
    <p:embeddedFont>
      <p:font typeface="Oswald Regular" pitchFamily="2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aac088681_4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8aac088681_4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2102" y="685257"/>
            <a:ext cx="48138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aac088681_3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8aac088681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2102" y="685257"/>
            <a:ext cx="48138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aac088681_4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8aac088681_4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2102" y="685257"/>
            <a:ext cx="48138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aac088681_4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8aac088681_4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2102" y="685257"/>
            <a:ext cx="48138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aac088681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8aac088681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2102" y="685257"/>
            <a:ext cx="48138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aac088681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8aac088681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2102" y="685257"/>
            <a:ext cx="48138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aac088681_4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8aac088681_4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2102" y="685257"/>
            <a:ext cx="48138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the diagram from QH/TSL video: capture the screenshot and place in from video. 1:12 </a:t>
            </a: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aac088681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8aac088681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aac088681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8aac088681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2102" y="685257"/>
            <a:ext cx="48138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aac088681_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8aac088681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aac088681_4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sales</a:t>
            </a:r>
            <a:endParaRPr/>
          </a:p>
        </p:txBody>
      </p:sp>
      <p:sp>
        <p:nvSpPr>
          <p:cNvPr id="94" name="Google Shape;94;g8aac088681_4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2102" y="685257"/>
            <a:ext cx="48138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aac088681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8aac088681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2102" y="685257"/>
            <a:ext cx="48138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aac088681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 to caliri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8aac088681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2102" y="685257"/>
            <a:ext cx="48138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aac088681_4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8aac088681_4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2102" y="685257"/>
            <a:ext cx="48138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aac088681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8aac088681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2102" y="685257"/>
            <a:ext cx="48138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aac088681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8aac088681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2102" y="685257"/>
            <a:ext cx="48138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>
  <p:cSld name="En-tête de sec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396" y="0"/>
            <a:ext cx="10710698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0" y="3578319"/>
            <a:ext cx="6829229" cy="37592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7903487" y="1079161"/>
            <a:ext cx="2807211" cy="311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72000" rIns="91425" bIns="72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swald Regular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www.quanthouse.com</a:t>
            </a:r>
            <a:endParaRPr sz="1200" b="1" i="0" u="none" strike="noStrike" cap="none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2244310" y="4260484"/>
            <a:ext cx="7309583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 Regula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2244310" y="4627959"/>
            <a:ext cx="730958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  <a:defRPr sz="1200" b="1" i="0">
                <a:solidFill>
                  <a:srgbClr val="111A3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20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77097"/>
              </a:lnSpc>
              <a:spcBef>
                <a:spcPts val="1151"/>
              </a:spcBef>
              <a:spcAft>
                <a:spcPts val="0"/>
              </a:spcAft>
              <a:buSzPts val="1411"/>
              <a:buNone/>
              <a:defRPr sz="176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396" y="0"/>
            <a:ext cx="10711989" cy="297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4150" y="3037840"/>
            <a:ext cx="4750177" cy="1080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10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735062" y="1759974"/>
            <a:ext cx="9221689" cy="504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1900"/>
              <a:buChar char="•"/>
              <a:defRPr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marL="1828800" lvl="3" indent="-297180" algn="l">
              <a:lnSpc>
                <a:spcPct val="75555"/>
              </a:lnSpc>
              <a:spcBef>
                <a:spcPts val="1151"/>
              </a:spcBef>
              <a:spcAft>
                <a:spcPts val="0"/>
              </a:spcAft>
              <a:buSzPts val="1080"/>
              <a:buChar char="−"/>
              <a:defRPr/>
            </a:lvl4pPr>
            <a:lvl5pPr marL="2286000" marR="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400" b="0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49250" algn="l">
              <a:lnSpc>
                <a:spcPct val="72631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062" y="7006700"/>
            <a:ext cx="1589088" cy="3741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"/>
          <p:cNvCxnSpPr/>
          <p:nvPr/>
        </p:nvCxnSpPr>
        <p:spPr>
          <a:xfrm>
            <a:off x="735062" y="1504335"/>
            <a:ext cx="922168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3"/>
          <p:cNvSpPr txBox="1"/>
          <p:nvPr/>
        </p:nvSpPr>
        <p:spPr>
          <a:xfrm>
            <a:off x="9042400" y="117827"/>
            <a:ext cx="1649506" cy="1835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swald Regular"/>
              <a:buNone/>
            </a:pPr>
            <a:r>
              <a:rPr lang="en-US" sz="800" b="1" i="0" u="none" strike="noStrike" cap="none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www.quanthouse.com</a:t>
            </a:r>
            <a:endParaRPr sz="800" b="1" i="0" u="none" strike="noStrike" cap="none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7551093" y="7087581"/>
            <a:ext cx="2405658" cy="28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En-tête de section">
  <p:cSld name="4_En-tête de section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396" y="0"/>
            <a:ext cx="10710698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-9396" y="1390767"/>
            <a:ext cx="10710698" cy="26325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0" y="3578319"/>
            <a:ext cx="6829229" cy="375929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>
            <a:off x="7903487" y="1079161"/>
            <a:ext cx="2807211" cy="311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72000" rIns="91425" bIns="72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swald Regular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www.quanthouse.com</a:t>
            </a:r>
            <a:endParaRPr sz="1200" b="1" i="0" u="none" strike="noStrike" cap="none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593904" y="2962898"/>
            <a:ext cx="7309583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swald Regular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593904" y="3375513"/>
            <a:ext cx="7309583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 b="0" i="0">
                <a:solidFill>
                  <a:srgbClr val="111A3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20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77097"/>
              </a:lnSpc>
              <a:spcBef>
                <a:spcPts val="1151"/>
              </a:spcBef>
              <a:spcAft>
                <a:spcPts val="0"/>
              </a:spcAft>
              <a:buSzPts val="1411"/>
              <a:buNone/>
              <a:defRPr sz="176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396" y="0"/>
            <a:ext cx="10711989" cy="297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5062" y="7012989"/>
            <a:ext cx="1589088" cy="36161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7551093" y="7087581"/>
            <a:ext cx="2405658" cy="28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-tête de section">
  <p:cSld name="2_En-tête de sec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396" y="0"/>
            <a:ext cx="10692000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396" y="0"/>
            <a:ext cx="10711989" cy="29743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/>
        </p:nvSpPr>
        <p:spPr>
          <a:xfrm>
            <a:off x="9042400" y="117827"/>
            <a:ext cx="1649506" cy="1835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swald Regular"/>
              <a:buNone/>
            </a:pPr>
            <a:r>
              <a:rPr lang="en-US" sz="800" b="1" i="0" u="none" strike="noStrike" cap="none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www.quanthouse.com</a:t>
            </a:r>
            <a:endParaRPr sz="800" b="1" i="0" u="none" strike="noStrike" cap="none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551093" y="7087581"/>
            <a:ext cx="2405658" cy="28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062" y="7012989"/>
            <a:ext cx="1589088" cy="361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10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062" y="7006700"/>
            <a:ext cx="1589088" cy="3741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Google Shape;47;p6"/>
          <p:cNvCxnSpPr/>
          <p:nvPr/>
        </p:nvCxnSpPr>
        <p:spPr>
          <a:xfrm>
            <a:off x="735062" y="1504335"/>
            <a:ext cx="922168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48;p6"/>
          <p:cNvSpPr txBox="1"/>
          <p:nvPr/>
        </p:nvSpPr>
        <p:spPr>
          <a:xfrm>
            <a:off x="9042400" y="117827"/>
            <a:ext cx="1649506" cy="1835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swald Regular"/>
              <a:buNone/>
            </a:pPr>
            <a:r>
              <a:rPr lang="en-US" sz="800" b="1" i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www.quanthouse.com</a:t>
            </a:r>
            <a:endParaRPr sz="800" b="1" i="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7551093" y="7087581"/>
            <a:ext cx="2405658" cy="28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Deux contenu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735062" y="1723292"/>
            <a:ext cx="4544021" cy="508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marL="1828800" lvl="3" indent="-320039" algn="l">
              <a:lnSpc>
                <a:spcPct val="86666"/>
              </a:lnSpc>
              <a:spcBef>
                <a:spcPts val="1800"/>
              </a:spcBef>
              <a:spcAft>
                <a:spcPts val="0"/>
              </a:spcAft>
              <a:buSzPts val="1440"/>
              <a:buChar char="−"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77142"/>
              </a:lnSpc>
              <a:spcBef>
                <a:spcPts val="551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 b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/>
          <p:nvPr/>
        </p:nvSpPr>
        <p:spPr>
          <a:xfrm>
            <a:off x="9042400" y="117827"/>
            <a:ext cx="1649506" cy="1835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swald Regular"/>
              <a:buNone/>
            </a:pPr>
            <a:r>
              <a:rPr lang="en-US" sz="800" b="1" i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www.quanthouse.com</a:t>
            </a:r>
            <a:endParaRPr sz="800" b="1" i="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10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4" name="Google Shape;54;p7"/>
          <p:cNvCxnSpPr/>
          <p:nvPr/>
        </p:nvCxnSpPr>
        <p:spPr>
          <a:xfrm>
            <a:off x="735062" y="1504335"/>
            <a:ext cx="922168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062" y="7006700"/>
            <a:ext cx="1589088" cy="37419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5428982" y="1723292"/>
            <a:ext cx="4544021" cy="508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marL="1828800" lvl="3" indent="-320039" algn="l">
              <a:lnSpc>
                <a:spcPct val="86666"/>
              </a:lnSpc>
              <a:spcBef>
                <a:spcPts val="1800"/>
              </a:spcBef>
              <a:spcAft>
                <a:spcPts val="0"/>
              </a:spcAft>
              <a:buSzPts val="1440"/>
              <a:buChar char="−"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77142"/>
              </a:lnSpc>
              <a:spcBef>
                <a:spcPts val="551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 b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7551093" y="7087581"/>
            <a:ext cx="2405658" cy="28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-tête de section">
  <p:cSld name="1_En-tête de sec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89104"/>
            <a:ext cx="10702593" cy="277960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/>
          <p:nvPr/>
        </p:nvSpPr>
        <p:spPr>
          <a:xfrm>
            <a:off x="6874840" y="4477498"/>
            <a:ext cx="3816973" cy="311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72000" rIns="91425" bIns="72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swald Regular"/>
              <a:buNone/>
            </a:pPr>
            <a:r>
              <a:rPr lang="en-US" sz="1200" b="1" i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www.quanthouse.com</a:t>
            </a:r>
            <a:endParaRPr sz="1200" b="1" i="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6874933" y="4962995"/>
            <a:ext cx="3816880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 Regular"/>
              <a:buNone/>
              <a:defRPr sz="1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6874933" y="5267591"/>
            <a:ext cx="38168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  <a:defRPr sz="1200" b="1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20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77097"/>
              </a:lnSpc>
              <a:spcBef>
                <a:spcPts val="1151"/>
              </a:spcBef>
              <a:spcAft>
                <a:spcPts val="0"/>
              </a:spcAft>
              <a:buSzPts val="1411"/>
              <a:buNone/>
              <a:defRPr sz="176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3" name="Google Shape;6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396" y="0"/>
            <a:ext cx="10711989" cy="297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534590" y="251989"/>
            <a:ext cx="96225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534590" y="6887704"/>
            <a:ext cx="2494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3653032" y="6887704"/>
            <a:ext cx="3385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7662457" y="6887704"/>
            <a:ext cx="2494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10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 Regular"/>
              <a:buNone/>
              <a:defRPr sz="2000" b="1" i="0" u="none" strike="noStrike" cap="none">
                <a:solidFill>
                  <a:schemeClr val="accen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35062" y="1759974"/>
            <a:ext cx="9221689" cy="504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75707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5707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20039" algn="l" rtl="0">
              <a:lnSpc>
                <a:spcPct val="75555"/>
              </a:lnSpc>
              <a:spcBef>
                <a:spcPts val="1151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Helvetica Neue"/>
              <a:buChar char="−"/>
              <a:defRPr sz="1800" b="0" i="0" u="none" strike="noStrike" cap="none">
                <a:solidFill>
                  <a:srgbClr val="75707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9396" y="-1873"/>
            <a:ext cx="10711989" cy="2974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994447" y="4850000"/>
            <a:ext cx="91488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Finally, a High End, One Stop, Machine Learning for Trading Strategies Platform</a:t>
            </a: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875" y="3235750"/>
            <a:ext cx="2634725" cy="7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686111" y="524589"/>
            <a:ext cx="107826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TSL Differentiators Compared to all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Other ML/AI Packages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519400" y="1641375"/>
            <a:ext cx="10172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0700" lvl="0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Expectation Based Modeling with No Prediction Variable (unique offering)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Class Machine Learning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Produces Equity Curves immediately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to 200 times faster than other approaches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exported in a variety of languages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 Function Sets-design better solutions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 Trade Types-efficient ways to enter and exit the market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Preprocessors with 56 variables each-huge range of data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 Fitness Functions-or write your own “fitness function”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EVORUN™: Iterates through the above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DAS™: Design-Time Adjustable Solutions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Instantiate 20+ hyperthreaded packages on one workstation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Substantial overfit avoidance measures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sldNum" idx="12"/>
          </p:nvPr>
        </p:nvSpPr>
        <p:spPr>
          <a:xfrm>
            <a:off x="8829262" y="7812746"/>
            <a:ext cx="28128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6/18/20</a:t>
            </a:r>
            <a:endParaRPr/>
          </a:p>
        </p:txBody>
      </p:sp>
      <p:pic>
        <p:nvPicPr>
          <p:cNvPr id="167" name="Google Shape;1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534611" y="302714"/>
            <a:ext cx="107826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Predictive Modeling Contains a Missing Step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312350" y="1740225"/>
            <a:ext cx="3259800" cy="17685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Structured or Unstructured Data.</a:t>
            </a:r>
            <a:endParaRPr sz="16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 </a:t>
            </a:r>
            <a:endParaRPr sz="16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Time Series Data. </a:t>
            </a:r>
            <a:endParaRPr sz="16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4739525" y="2503100"/>
            <a:ext cx="1884000" cy="1930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</a:rPr>
              <a:t>Machine Learning Model or Artificial Intelligence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7941400" y="2341275"/>
            <a:ext cx="1999800" cy="13524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</a:rPr>
              <a:t>Prediction </a:t>
            </a:r>
            <a:endParaRPr sz="2000" b="1">
              <a:solidFill>
                <a:srgbClr val="FFFFFF"/>
              </a:solidFill>
            </a:endParaRPr>
          </a:p>
        </p:txBody>
      </p:sp>
      <p:cxnSp>
        <p:nvCxnSpPr>
          <p:cNvPr id="172" name="Google Shape;172;p20"/>
          <p:cNvCxnSpPr/>
          <p:nvPr/>
        </p:nvCxnSpPr>
        <p:spPr>
          <a:xfrm rot="10800000" flipH="1">
            <a:off x="6047825" y="3485575"/>
            <a:ext cx="2171100" cy="6726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3" name="Google Shape;173;p20"/>
          <p:cNvSpPr txBox="1"/>
          <p:nvPr/>
        </p:nvSpPr>
        <p:spPr>
          <a:xfrm>
            <a:off x="6011025" y="1878900"/>
            <a:ext cx="28782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What step is missing here?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3677725" y="6091650"/>
            <a:ext cx="1884000" cy="956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</a:rPr>
              <a:t>Time</a:t>
            </a:r>
            <a:endParaRPr b="1">
              <a:solidFill>
                <a:srgbClr val="FFFFFF"/>
              </a:solidFill>
            </a:endParaRPr>
          </a:p>
        </p:txBody>
      </p:sp>
      <p:cxnSp>
        <p:nvCxnSpPr>
          <p:cNvPr id="175" name="Google Shape;175;p20"/>
          <p:cNvCxnSpPr/>
          <p:nvPr/>
        </p:nvCxnSpPr>
        <p:spPr>
          <a:xfrm>
            <a:off x="4496775" y="6467875"/>
            <a:ext cx="0" cy="9477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20"/>
          <p:cNvCxnSpPr/>
          <p:nvPr/>
        </p:nvCxnSpPr>
        <p:spPr>
          <a:xfrm flipH="1">
            <a:off x="8889213" y="5398463"/>
            <a:ext cx="714300" cy="7095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20"/>
          <p:cNvSpPr/>
          <p:nvPr/>
        </p:nvSpPr>
        <p:spPr>
          <a:xfrm>
            <a:off x="5792475" y="5894450"/>
            <a:ext cx="1676100" cy="15372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</a:rPr>
              <a:t>Data File for Prediction (Inputs) </a:t>
            </a:r>
            <a:endParaRPr sz="1600" b="1">
              <a:solidFill>
                <a:srgbClr val="FFFFFF"/>
              </a:solidFill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7629350" y="5894450"/>
            <a:ext cx="993900" cy="15372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7710175" y="4897013"/>
            <a:ext cx="28782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This is the output you are trying to predict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80" name="Google Shape;180;p20"/>
          <p:cNvCxnSpPr/>
          <p:nvPr/>
        </p:nvCxnSpPr>
        <p:spPr>
          <a:xfrm>
            <a:off x="2901725" y="3023250"/>
            <a:ext cx="1837800" cy="4047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>
            <a:spLocks noGrp="1"/>
          </p:cNvSpPr>
          <p:nvPr>
            <p:ph type="sldNum" idx="12"/>
          </p:nvPr>
        </p:nvSpPr>
        <p:spPr>
          <a:xfrm>
            <a:off x="8829262" y="7812746"/>
            <a:ext cx="28128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6/18/20</a:t>
            </a:r>
            <a:endParaRPr/>
          </a:p>
        </p:txBody>
      </p:sp>
      <p:pic>
        <p:nvPicPr>
          <p:cNvPr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534604" y="302725"/>
            <a:ext cx="65862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What Step is Missing?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740426" y="1754495"/>
            <a:ext cx="8553300" cy="48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missing step is that there are no equity curves produced until after predictions are produced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Predictive Modeling focuses on R-Squared yet a good R-Squared may produce a poor trading strategy!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workflow: You don’t know the equity curve immediately and you will probably have to redesign anyway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●"/>
            </a:pPr>
            <a:r>
              <a:rPr lang="en-US" sz="19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TSL Connects the Learning Machine directly to the Equity Curve Production Engine</a:t>
            </a:r>
            <a:endParaRPr sz="19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>
            <a:spLocks noGrp="1"/>
          </p:cNvSpPr>
          <p:nvPr>
            <p:ph type="sldNum" idx="12"/>
          </p:nvPr>
        </p:nvSpPr>
        <p:spPr>
          <a:xfrm>
            <a:off x="8829262" y="7812746"/>
            <a:ext cx="28128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6/18/20</a:t>
            </a:r>
            <a:endParaRPr/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534611" y="302714"/>
            <a:ext cx="107826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Prediction Approach (OLD)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798925" y="2374659"/>
            <a:ext cx="1365600" cy="663600"/>
          </a:xfrm>
          <a:prstGeom prst="round2DiagRect">
            <a:avLst>
              <a:gd name="adj1" fmla="val 16667"/>
              <a:gd name="adj2" fmla="val 17166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</a:rPr>
              <a:t>Data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97" name="Google Shape;197;p22"/>
          <p:cNvSpPr/>
          <p:nvPr/>
        </p:nvSpPr>
        <p:spPr>
          <a:xfrm>
            <a:off x="8338062" y="3223647"/>
            <a:ext cx="1682400" cy="5754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</a:rPr>
              <a:t>Implement </a:t>
            </a:r>
            <a:endParaRPr sz="2000" b="1">
              <a:solidFill>
                <a:srgbClr val="FFFFFF"/>
              </a:solidFill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645838" y="4592175"/>
            <a:ext cx="1019400" cy="2170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</a:rPr>
              <a:t>Data</a:t>
            </a:r>
            <a:endParaRPr sz="1600" b="1">
              <a:solidFill>
                <a:srgbClr val="FFFFFF"/>
              </a:solidFill>
            </a:endParaRPr>
          </a:p>
        </p:txBody>
      </p:sp>
      <p:sp>
        <p:nvSpPr>
          <p:cNvPr id="199" name="Google Shape;199;p22"/>
          <p:cNvSpPr/>
          <p:nvPr/>
        </p:nvSpPr>
        <p:spPr>
          <a:xfrm rot="-5400000">
            <a:off x="8610203" y="4644890"/>
            <a:ext cx="1028400" cy="23445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Im</a:t>
            </a:r>
            <a:endParaRPr sz="1600" b="1">
              <a:solidFill>
                <a:srgbClr val="FFFFFF"/>
              </a:solidFill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3037818" y="2399120"/>
            <a:ext cx="1365600" cy="663600"/>
          </a:xfrm>
          <a:prstGeom prst="round2DiagRect">
            <a:avLst>
              <a:gd name="adj1" fmla="val 16667"/>
              <a:gd name="adj2" fmla="val 17166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</a:rPr>
              <a:t>Model 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5276735" y="2382990"/>
            <a:ext cx="1365600" cy="663600"/>
          </a:xfrm>
          <a:prstGeom prst="round2DiagRect">
            <a:avLst>
              <a:gd name="adj1" fmla="val 16667"/>
              <a:gd name="adj2" fmla="val 17166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</a:rPr>
              <a:t>Prediction 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7594145" y="2382990"/>
            <a:ext cx="1365600" cy="663600"/>
          </a:xfrm>
          <a:prstGeom prst="round2DiagRect">
            <a:avLst>
              <a:gd name="adj1" fmla="val 16667"/>
              <a:gd name="adj2" fmla="val 17166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</a:rPr>
              <a:t>Expectation  </a:t>
            </a:r>
            <a:endParaRPr b="1">
              <a:solidFill>
                <a:srgbClr val="FFFFFF"/>
              </a:solidFill>
            </a:endParaRPr>
          </a:p>
        </p:txBody>
      </p:sp>
      <p:cxnSp>
        <p:nvCxnSpPr>
          <p:cNvPr id="203" name="Google Shape;203;p22"/>
          <p:cNvCxnSpPr/>
          <p:nvPr/>
        </p:nvCxnSpPr>
        <p:spPr>
          <a:xfrm rot="10800000" flipH="1">
            <a:off x="2109607" y="2730304"/>
            <a:ext cx="1015500" cy="1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" name="Google Shape;204;p22"/>
          <p:cNvCxnSpPr/>
          <p:nvPr/>
        </p:nvCxnSpPr>
        <p:spPr>
          <a:xfrm rot="10800000" flipH="1">
            <a:off x="4420568" y="2705842"/>
            <a:ext cx="1015500" cy="1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5" name="Google Shape;205;p22"/>
          <p:cNvCxnSpPr/>
          <p:nvPr/>
        </p:nvCxnSpPr>
        <p:spPr>
          <a:xfrm rot="10800000" flipH="1">
            <a:off x="6642124" y="2714174"/>
            <a:ext cx="1015500" cy="1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6" name="Google Shape;206;p22"/>
          <p:cNvSpPr/>
          <p:nvPr/>
        </p:nvSpPr>
        <p:spPr>
          <a:xfrm>
            <a:off x="7719200" y="1584550"/>
            <a:ext cx="1015500" cy="758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9414" y="1668645"/>
            <a:ext cx="775181" cy="59025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2"/>
          <p:cNvSpPr/>
          <p:nvPr/>
        </p:nvSpPr>
        <p:spPr>
          <a:xfrm>
            <a:off x="5207626" y="1714265"/>
            <a:ext cx="1503900" cy="4992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SpreadSheet and Target Variables 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8820499" y="1619731"/>
            <a:ext cx="10155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EQUITY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CURVE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22"/>
          <p:cNvCxnSpPr>
            <a:stCxn id="202" idx="0"/>
          </p:cNvCxnSpPr>
          <p:nvPr/>
        </p:nvCxnSpPr>
        <p:spPr>
          <a:xfrm rot="10800000" flipH="1">
            <a:off x="8959745" y="2711190"/>
            <a:ext cx="439200" cy="3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1" name="Google Shape;211;p22"/>
          <p:cNvCxnSpPr/>
          <p:nvPr/>
        </p:nvCxnSpPr>
        <p:spPr>
          <a:xfrm>
            <a:off x="9399027" y="2705971"/>
            <a:ext cx="8400" cy="63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2" name="Google Shape;212;p22"/>
          <p:cNvCxnSpPr/>
          <p:nvPr/>
        </p:nvCxnSpPr>
        <p:spPr>
          <a:xfrm>
            <a:off x="7922282" y="2990264"/>
            <a:ext cx="8400" cy="63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3" name="Google Shape;213;p22"/>
          <p:cNvCxnSpPr/>
          <p:nvPr/>
        </p:nvCxnSpPr>
        <p:spPr>
          <a:xfrm rot="10800000">
            <a:off x="3080712" y="3577310"/>
            <a:ext cx="4781100" cy="23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4" name="Google Shape;214;p22"/>
          <p:cNvCxnSpPr/>
          <p:nvPr/>
        </p:nvCxnSpPr>
        <p:spPr>
          <a:xfrm rot="10800000" flipH="1">
            <a:off x="3125225" y="2990363"/>
            <a:ext cx="2100" cy="539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5" name="Google Shape;215;p22"/>
          <p:cNvSpPr txBox="1"/>
          <p:nvPr/>
        </p:nvSpPr>
        <p:spPr>
          <a:xfrm>
            <a:off x="3462215" y="3167314"/>
            <a:ext cx="4365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NOT GOOD ENOUGH?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 txBox="1"/>
          <p:nvPr/>
        </p:nvSpPr>
        <p:spPr>
          <a:xfrm>
            <a:off x="534600" y="3873138"/>
            <a:ext cx="5775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TSL EXPECTATION APPROACH (NEW) </a:t>
            </a:r>
            <a:endParaRPr sz="26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2515485" y="4592175"/>
            <a:ext cx="1845000" cy="763800"/>
          </a:xfrm>
          <a:prstGeom prst="round2DiagRect">
            <a:avLst>
              <a:gd name="adj1" fmla="val 16667"/>
              <a:gd name="adj2" fmla="val 17166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</a:rPr>
              <a:t>Expectation 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18" name="Google Shape;218;p22"/>
          <p:cNvSpPr/>
          <p:nvPr/>
        </p:nvSpPr>
        <p:spPr>
          <a:xfrm>
            <a:off x="2468043" y="5998884"/>
            <a:ext cx="1845000" cy="763800"/>
          </a:xfrm>
          <a:prstGeom prst="round2DiagRect">
            <a:avLst>
              <a:gd name="adj1" fmla="val 16667"/>
              <a:gd name="adj2" fmla="val 17166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</a:rPr>
              <a:t>Model 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19" name="Google Shape;219;p22"/>
          <p:cNvSpPr txBox="1"/>
          <p:nvPr/>
        </p:nvSpPr>
        <p:spPr>
          <a:xfrm>
            <a:off x="8040157" y="5515063"/>
            <a:ext cx="21969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IMPLEMENT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" name="Google Shape;220;p22"/>
          <p:cNvCxnSpPr>
            <a:endCxn id="217" idx="2"/>
          </p:cNvCxnSpPr>
          <p:nvPr/>
        </p:nvCxnSpPr>
        <p:spPr>
          <a:xfrm rot="10800000" flipH="1">
            <a:off x="1595985" y="4974075"/>
            <a:ext cx="919500" cy="1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1" name="Google Shape;221;p22"/>
          <p:cNvCxnSpPr/>
          <p:nvPr/>
        </p:nvCxnSpPr>
        <p:spPr>
          <a:xfrm rot="10800000" flipH="1">
            <a:off x="1548622" y="6483415"/>
            <a:ext cx="919500" cy="1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2" name="Google Shape;222;p22"/>
          <p:cNvCxnSpPr/>
          <p:nvPr/>
        </p:nvCxnSpPr>
        <p:spPr>
          <a:xfrm rot="10800000" flipH="1">
            <a:off x="2942245" y="5251097"/>
            <a:ext cx="2400" cy="852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" name="Google Shape;223;p22"/>
          <p:cNvCxnSpPr/>
          <p:nvPr/>
        </p:nvCxnSpPr>
        <p:spPr>
          <a:xfrm flipH="1">
            <a:off x="3762903" y="5251240"/>
            <a:ext cx="3300" cy="836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4" name="Google Shape;224;p22"/>
          <p:cNvCxnSpPr/>
          <p:nvPr/>
        </p:nvCxnSpPr>
        <p:spPr>
          <a:xfrm>
            <a:off x="4355196" y="4974017"/>
            <a:ext cx="3524400" cy="831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5" name="Google Shape;225;p22"/>
          <p:cNvCxnSpPr/>
          <p:nvPr/>
        </p:nvCxnSpPr>
        <p:spPr>
          <a:xfrm rot="10800000" flipH="1">
            <a:off x="4313047" y="5771240"/>
            <a:ext cx="3577200" cy="560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6" name="Google Shape;226;p22"/>
          <p:cNvSpPr txBox="1"/>
          <p:nvPr/>
        </p:nvSpPr>
        <p:spPr>
          <a:xfrm>
            <a:off x="4539150" y="6307425"/>
            <a:ext cx="44772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GOOD 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ENOUGH? 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7" name="Google Shape;227;p22"/>
          <p:cNvCxnSpPr/>
          <p:nvPr/>
        </p:nvCxnSpPr>
        <p:spPr>
          <a:xfrm flipH="1">
            <a:off x="1604147" y="6307415"/>
            <a:ext cx="903300" cy="3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CBEC-9D3E-4100-AC9C-2C2F6F82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TSL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D014F-3DD6-402D-8ECC-58CA79F22E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327ED9-9A44-49CE-8DB4-669DD8ADAC90}"/>
              </a:ext>
            </a:extLst>
          </p:cNvPr>
          <p:cNvSpPr/>
          <p:nvPr/>
        </p:nvSpPr>
        <p:spPr>
          <a:xfrm>
            <a:off x="3686175" y="2352675"/>
            <a:ext cx="27551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TSL PREPROCESSING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AE9F98-F749-48B0-9E2D-CCED67342981}"/>
              </a:ext>
            </a:extLst>
          </p:cNvPr>
          <p:cNvSpPr/>
          <p:nvPr/>
        </p:nvSpPr>
        <p:spPr>
          <a:xfrm>
            <a:off x="4895852" y="3779837"/>
            <a:ext cx="11930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EVOLVED</a:t>
            </a:r>
          </a:p>
          <a:p>
            <a:pPr algn="ctr"/>
            <a:r>
              <a:rPr lang="en-US" dirty="0"/>
              <a:t>CODE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F6F106-1D14-4948-BAFE-28D34936278A}"/>
              </a:ext>
            </a:extLst>
          </p:cNvPr>
          <p:cNvCxnSpPr>
            <a:cxnSpLocks/>
          </p:cNvCxnSpPr>
          <p:nvPr/>
        </p:nvCxnSpPr>
        <p:spPr>
          <a:xfrm>
            <a:off x="5486400" y="3267075"/>
            <a:ext cx="0" cy="512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A8AF90-605E-4B7F-B3D9-2D6C38F1602F}"/>
              </a:ext>
            </a:extLst>
          </p:cNvPr>
          <p:cNvCxnSpPr>
            <a:cxnSpLocks/>
          </p:cNvCxnSpPr>
          <p:nvPr/>
        </p:nvCxnSpPr>
        <p:spPr>
          <a:xfrm>
            <a:off x="3971925" y="3267075"/>
            <a:ext cx="0" cy="1152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F885B-8C9C-4845-A702-A8C20D0F2C6E}"/>
              </a:ext>
            </a:extLst>
          </p:cNvPr>
          <p:cNvSpPr/>
          <p:nvPr/>
        </p:nvSpPr>
        <p:spPr>
          <a:xfrm>
            <a:off x="6553200" y="3779837"/>
            <a:ext cx="15049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STRATEGY</a:t>
            </a:r>
          </a:p>
          <a:p>
            <a:pPr algn="ctr"/>
            <a:r>
              <a:rPr lang="en-US" dirty="0"/>
              <a:t>SIGNAL </a:t>
            </a:r>
          </a:p>
          <a:p>
            <a:pPr algn="ctr"/>
            <a:r>
              <a:rPr lang="en-US" dirty="0"/>
              <a:t>GENERATION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B0B2E-1910-41A3-BA7E-1608BBEC9904}"/>
              </a:ext>
            </a:extLst>
          </p:cNvPr>
          <p:cNvSpPr/>
          <p:nvPr/>
        </p:nvSpPr>
        <p:spPr>
          <a:xfrm>
            <a:off x="8579644" y="3779837"/>
            <a:ext cx="15049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QUANTHOUSE</a:t>
            </a:r>
          </a:p>
          <a:p>
            <a:pPr algn="ctr"/>
            <a:r>
              <a:rPr lang="en-US" dirty="0"/>
              <a:t>EXECUTION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8CD236-AEA3-451F-916B-9346B1D3263F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>
            <a:off x="6088856" y="4237037"/>
            <a:ext cx="464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2A7DAE-BEBE-4D14-A5C9-2D99839E2E42}"/>
              </a:ext>
            </a:extLst>
          </p:cNvPr>
          <p:cNvCxnSpPr>
            <a:cxnSpLocks/>
          </p:cNvCxnSpPr>
          <p:nvPr/>
        </p:nvCxnSpPr>
        <p:spPr>
          <a:xfrm>
            <a:off x="8010525" y="4237037"/>
            <a:ext cx="57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10D24D5-09C3-409F-A712-36E1822FEFFA}"/>
              </a:ext>
            </a:extLst>
          </p:cNvPr>
          <p:cNvSpPr/>
          <p:nvPr/>
        </p:nvSpPr>
        <p:spPr>
          <a:xfrm>
            <a:off x="2200275" y="4419606"/>
            <a:ext cx="2419349" cy="2047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TSL</a:t>
            </a:r>
          </a:p>
          <a:p>
            <a:pPr algn="ctr"/>
            <a:r>
              <a:rPr lang="en-US" dirty="0"/>
              <a:t>EVOLUTION</a:t>
            </a:r>
          </a:p>
          <a:p>
            <a:pPr algn="ctr"/>
            <a:r>
              <a:rPr lang="en-US" dirty="0"/>
              <a:t>SIGNAL GENERATION</a:t>
            </a:r>
          </a:p>
          <a:p>
            <a:pPr algn="ctr"/>
            <a:r>
              <a:rPr lang="en-US" dirty="0"/>
              <a:t>OOS AND BACKTEST </a:t>
            </a:r>
          </a:p>
          <a:p>
            <a:pPr algn="ctr"/>
            <a:r>
              <a:rPr lang="en-US" dirty="0"/>
              <a:t>CODE GENERATION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D7EFC6-5EEB-44A5-88F7-C5A374769809}"/>
              </a:ext>
            </a:extLst>
          </p:cNvPr>
          <p:cNvCxnSpPr>
            <a:cxnSpLocks/>
          </p:cNvCxnSpPr>
          <p:nvPr/>
        </p:nvCxnSpPr>
        <p:spPr>
          <a:xfrm>
            <a:off x="4303514" y="5791200"/>
            <a:ext cx="12066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CE7B3EB-DF16-4C43-A22B-59F73374910F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5492354" y="4694237"/>
            <a:ext cx="17859" cy="1077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687F7F-CF39-4B78-9E66-5191D978F616}"/>
              </a:ext>
            </a:extLst>
          </p:cNvPr>
          <p:cNvSpPr txBox="1"/>
          <p:nvPr/>
        </p:nvSpPr>
        <p:spPr>
          <a:xfrm>
            <a:off x="5492354" y="5125547"/>
            <a:ext cx="1002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Copy and</a:t>
            </a:r>
          </a:p>
          <a:p>
            <a:pPr algn="ctr"/>
            <a:r>
              <a:rPr lang="en-US" dirty="0"/>
              <a:t>Paste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CFC5A86-1AA2-4B7B-B5B0-68B879446196}"/>
              </a:ext>
            </a:extLst>
          </p:cNvPr>
          <p:cNvSpPr/>
          <p:nvPr/>
        </p:nvSpPr>
        <p:spPr>
          <a:xfrm>
            <a:off x="7019925" y="235267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REAL- TIME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70004CF-8229-4C3B-9C71-4A70E3044836}"/>
              </a:ext>
            </a:extLst>
          </p:cNvPr>
          <p:cNvSpPr/>
          <p:nvPr/>
        </p:nvSpPr>
        <p:spPr>
          <a:xfrm>
            <a:off x="1812131" y="2349499"/>
            <a:ext cx="13311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HISTORICAL</a:t>
            </a:r>
          </a:p>
          <a:p>
            <a:pPr algn="ctr"/>
            <a:r>
              <a:rPr lang="en-US" dirty="0"/>
              <a:t>DATA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167717F-09A5-43DB-BB7F-F4CBD8F6E209}"/>
              </a:ext>
            </a:extLst>
          </p:cNvPr>
          <p:cNvCxnSpPr>
            <a:cxnSpLocks/>
            <a:stCxn id="44" idx="3"/>
            <a:endCxn id="5" idx="1"/>
          </p:cNvCxnSpPr>
          <p:nvPr/>
        </p:nvCxnSpPr>
        <p:spPr>
          <a:xfrm>
            <a:off x="3143250" y="2806699"/>
            <a:ext cx="542925" cy="3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A0F4578-AE43-4F54-9D26-0D9772B349D9}"/>
              </a:ext>
            </a:extLst>
          </p:cNvPr>
          <p:cNvCxnSpPr>
            <a:stCxn id="43" idx="1"/>
            <a:endCxn id="5" idx="3"/>
          </p:cNvCxnSpPr>
          <p:nvPr/>
        </p:nvCxnSpPr>
        <p:spPr>
          <a:xfrm flipH="1">
            <a:off x="6441281" y="2809875"/>
            <a:ext cx="57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979DD0E-3534-45DC-8C16-F6B644EE810D}"/>
              </a:ext>
            </a:extLst>
          </p:cNvPr>
          <p:cNvSpPr txBox="1"/>
          <p:nvPr/>
        </p:nvSpPr>
        <p:spPr>
          <a:xfrm>
            <a:off x="1049145" y="3427511"/>
            <a:ext cx="2853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 Data based on Historical Data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1BCB57-A980-48CB-885E-FE54B52754A0}"/>
              </a:ext>
            </a:extLst>
          </p:cNvPr>
          <p:cNvSpPr txBox="1"/>
          <p:nvPr/>
        </p:nvSpPr>
        <p:spPr>
          <a:xfrm>
            <a:off x="5546919" y="3381675"/>
            <a:ext cx="2932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 Data based on Real Time Data</a:t>
            </a:r>
          </a:p>
        </p:txBody>
      </p:sp>
    </p:spTree>
    <p:extLst>
      <p:ext uri="{BB962C8B-B14F-4D97-AF65-F5344CB8AC3E}">
        <p14:creationId xmlns:p14="http://schemas.microsoft.com/office/powerpoint/2010/main" val="2051735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8DD9-773C-47DF-8C5B-EF74D5F1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TSL Example Preprocessing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0972D-4B5D-4D3F-8094-0BCD93276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TSL Preprocessed data files have 56 inputs stored in the V array.</a:t>
            </a:r>
          </a:p>
          <a:p>
            <a:r>
              <a:rPr lang="en-US" dirty="0"/>
              <a:t>Example: </a:t>
            </a:r>
          </a:p>
          <a:p>
            <a:pPr marL="107950" indent="0">
              <a:buNone/>
            </a:pPr>
            <a:r>
              <a:rPr lang="en-US" dirty="0"/>
              <a:t>                          if close&gt; close[1] then </a:t>
            </a:r>
          </a:p>
          <a:p>
            <a:pPr marL="107950" indent="0">
              <a:buNone/>
            </a:pPr>
            <a:r>
              <a:rPr lang="en-US" dirty="0"/>
              <a:t>		V[1] = 1</a:t>
            </a:r>
          </a:p>
          <a:p>
            <a:pPr marL="107950" indent="0">
              <a:buNone/>
            </a:pPr>
            <a:r>
              <a:rPr lang="en-US" dirty="0"/>
              <a:t>		else </a:t>
            </a:r>
          </a:p>
          <a:p>
            <a:pPr marL="107950" indent="0">
              <a:buNone/>
            </a:pPr>
            <a:r>
              <a:rPr lang="en-US" dirty="0"/>
              <a:t>		V[1] = 0;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CD30A-6DF6-4F3A-900A-6239F855BC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73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61-10F7-4FF1-BB7A-7F0D8409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TSL Evolved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0FA64-B28D-4224-BCAE-5ED538033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TSL then takes the inputs and combines them with other inputs and math functions</a:t>
            </a:r>
          </a:p>
          <a:p>
            <a:endParaRPr lang="en-US" dirty="0"/>
          </a:p>
          <a:p>
            <a:r>
              <a:rPr lang="en-US" dirty="0"/>
              <a:t>Example resulting code:</a:t>
            </a:r>
          </a:p>
          <a:p>
            <a:pPr algn="ctr"/>
            <a:endParaRPr lang="en-US" dirty="0"/>
          </a:p>
          <a:p>
            <a:pPr marL="107950" indent="0">
              <a:buNone/>
            </a:pPr>
            <a:r>
              <a:rPr lang="en-US" dirty="0"/>
              <a:t>			L0:	f[0]-=v[25];</a:t>
            </a:r>
          </a:p>
          <a:p>
            <a:pPr marL="107950" indent="0">
              <a:buNone/>
            </a:pPr>
            <a:r>
              <a:rPr lang="en-US" dirty="0"/>
              <a:t>  			L1:	f[0]+=v[51];</a:t>
            </a:r>
          </a:p>
          <a:p>
            <a:pPr marL="107950" indent="0">
              <a:buNone/>
            </a:pPr>
            <a:r>
              <a:rPr lang="en-US" dirty="0"/>
              <a:t>  			L2:	f[0]/=v[55];</a:t>
            </a:r>
          </a:p>
          <a:p>
            <a:pPr marL="107950" indent="0">
              <a:buNone/>
            </a:pPr>
            <a:r>
              <a:rPr lang="en-US" dirty="0"/>
              <a:t>			L3:	result = f[0];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801C3-7B7B-4B3B-9764-6339E4C9F4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71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2ECD-3F69-4CDE-ABE8-CFE56F5A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TSL Signal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B3355-1726-4317-9C90-E9EFE0DD8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Code Evolution, TSL Signals are generated</a:t>
            </a:r>
          </a:p>
          <a:p>
            <a:r>
              <a:rPr lang="en-US" dirty="0"/>
              <a:t>Example Signal Generation:</a:t>
            </a:r>
          </a:p>
          <a:p>
            <a:endParaRPr lang="en-US" dirty="0"/>
          </a:p>
          <a:p>
            <a:pPr marL="107950" indent="0">
              <a:buNone/>
            </a:pPr>
            <a:r>
              <a:rPr lang="en-US" dirty="0"/>
              <a:t>	if f[0] &gt;=0 and </a:t>
            </a:r>
            <a:r>
              <a:rPr lang="en-US" dirty="0" err="1"/>
              <a:t>marketposition</a:t>
            </a:r>
            <a:r>
              <a:rPr lang="en-US" dirty="0"/>
              <a:t>=0 then go long at market;</a:t>
            </a:r>
          </a:p>
          <a:p>
            <a:pPr marL="107950" indent="0">
              <a:buNone/>
            </a:pPr>
            <a:endParaRPr lang="en-US" dirty="0"/>
          </a:p>
          <a:p>
            <a:pPr marL="107950" indent="0">
              <a:buNone/>
            </a:pPr>
            <a:r>
              <a:rPr lang="en-US" dirty="0"/>
              <a:t>	if f[0]&lt;0 and </a:t>
            </a:r>
            <a:r>
              <a:rPr lang="en-US" dirty="0" err="1"/>
              <a:t>marketposition</a:t>
            </a:r>
            <a:r>
              <a:rPr lang="en-US" dirty="0"/>
              <a:t>&gt;0 then sell and go flat at market;</a:t>
            </a:r>
          </a:p>
          <a:p>
            <a:pPr marL="107950" indent="0">
              <a:buNone/>
            </a:pPr>
            <a:r>
              <a:rPr lang="en-US" dirty="0"/>
              <a:t>Preprocessing, Evolved Code and Signal Generation should produce the same results based on</a:t>
            </a:r>
          </a:p>
          <a:p>
            <a:pPr marL="107950" indent="0">
              <a:buNone/>
            </a:pPr>
            <a:r>
              <a:rPr lang="en-US" dirty="0"/>
              <a:t>historical data </a:t>
            </a:r>
            <a:r>
              <a:rPr lang="en-US" b="1" u="sng" dirty="0"/>
              <a:t>or</a:t>
            </a:r>
            <a:r>
              <a:rPr lang="en-US" dirty="0"/>
              <a:t> real time data</a:t>
            </a:r>
          </a:p>
          <a:p>
            <a:pPr marL="10795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56074-85FD-4A4B-A60A-B1E72CECD0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53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>
            <a:spLocks noGrp="1"/>
          </p:cNvSpPr>
          <p:nvPr>
            <p:ph type="title"/>
          </p:nvPr>
        </p:nvSpPr>
        <p:spPr>
          <a:xfrm>
            <a:off x="720761" y="432089"/>
            <a:ext cx="107826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No Prediction?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3"/>
          <p:cNvSpPr txBox="1">
            <a:spLocks noGrp="1"/>
          </p:cNvSpPr>
          <p:nvPr>
            <p:ph type="body" idx="1"/>
          </p:nvPr>
        </p:nvSpPr>
        <p:spPr>
          <a:xfrm>
            <a:off x="534590" y="1595931"/>
            <a:ext cx="9622500" cy="49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3937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In TSL, a Strategy is considered an “Object”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746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That Object has metrics: SR, NET/DD, Total Profit, etc.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746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TSL uses metrics and combined metrics and a ML to design a Trading Strategy that gets better at trading </a:t>
            </a:r>
            <a:r>
              <a:rPr lang="en-US" sz="2500" b="1" u="sng">
                <a:latin typeface="Calibri"/>
                <a:ea typeface="Calibri"/>
                <a:cs typeface="Calibri"/>
                <a:sym typeface="Calibri"/>
              </a:rPr>
              <a:t>as it is trading</a:t>
            </a:r>
            <a:r>
              <a:rPr lang="en-US" sz="25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in the Simulation Environment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746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Export Code when done and implement(Static Solution)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746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Possible: Continual Learning, during LIVE trading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215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3"/>
          <p:cNvSpPr txBox="1">
            <a:spLocks noGrp="1"/>
          </p:cNvSpPr>
          <p:nvPr>
            <p:ph type="sldNum" idx="12"/>
          </p:nvPr>
        </p:nvSpPr>
        <p:spPr>
          <a:xfrm>
            <a:off x="8829262" y="7812746"/>
            <a:ext cx="28128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6/18/20</a:t>
            </a:r>
            <a:endParaRPr/>
          </a:p>
        </p:txBody>
      </p:sp>
      <p:pic>
        <p:nvPicPr>
          <p:cNvPr id="235" name="Google Shape;2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>
            <a:spLocks noGrp="1"/>
          </p:cNvSpPr>
          <p:nvPr>
            <p:ph type="title"/>
          </p:nvPr>
        </p:nvSpPr>
        <p:spPr>
          <a:xfrm>
            <a:off x="534657" y="364518"/>
            <a:ext cx="96225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latin typeface="Calibri"/>
                <a:ea typeface="Calibri"/>
                <a:cs typeface="Calibri"/>
                <a:sym typeface="Calibri"/>
              </a:rPr>
              <a:t>TSL TYPICAL INPUTS</a:t>
            </a:r>
            <a:br>
              <a:rPr lang="en-US" sz="55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10 Built In PP’s. Open Code-</a:t>
            </a:r>
            <a:r>
              <a:rPr lang="en-US" sz="1800" u="sng">
                <a:latin typeface="Calibri"/>
                <a:ea typeface="Calibri"/>
                <a:cs typeface="Calibri"/>
                <a:sym typeface="Calibri"/>
              </a:rPr>
              <a:t>Fully customizable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u="sng">
                <a:latin typeface="Calibri"/>
                <a:ea typeface="Calibri"/>
                <a:cs typeface="Calibri"/>
                <a:sym typeface="Calibri"/>
              </a:rPr>
              <a:t>56 Inputs each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4"/>
          <p:cNvSpPr txBox="1">
            <a:spLocks noGrp="1"/>
          </p:cNvSpPr>
          <p:nvPr>
            <p:ph type="body" idx="1"/>
          </p:nvPr>
        </p:nvSpPr>
        <p:spPr>
          <a:xfrm>
            <a:off x="561690" y="1740039"/>
            <a:ext cx="5613300" cy="47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Classical and Non-Classical Patterns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93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1, 2 and more bar patterns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93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Momemtum Patterns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93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Countertrend Patterns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93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Trend Patterns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93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Gaps and variations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93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Adaptive boolean patterns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93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Adaptive numeric pattern relationships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93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Support and Resistance, adaptations and variations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93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Detrended pattern effects and variations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Classical and Non-Classical Indicators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93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Normalized variables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93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Transforms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93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Standard Deviation and variations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93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Averages and variations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93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Volatility, Volatility Ratios and variations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93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Adaptive Channels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93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Regressions and variations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93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Oscillators and variations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93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Detrended prices, oscillators and variations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2921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2921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2921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6771473" y="2099910"/>
            <a:ext cx="3118500" cy="21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Other DNA: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93700" marR="0" lvl="0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Intermarket data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93700" marR="0" lvl="0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Fundamental data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93700" marR="0" lvl="0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COT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93700" marR="0" lvl="0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Cycles:MESA, MEM, etc.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93700" marR="0" lvl="0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Machine readable news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93700" marR="0" lvl="0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Social Media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93700" marR="0" lvl="0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Exogeneous Data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93700" marR="0" lvl="0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Order Book Bid/Ask &amp; Size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93700" marR="0" lvl="0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Order Book Movement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93700" marR="0" lvl="0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Order Book Stats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10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735062" y="1759974"/>
            <a:ext cx="9221689" cy="504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1. Trading System Lab Overview  </a:t>
            </a:r>
            <a:endParaRPr dirty="0">
              <a:solidFill>
                <a:srgbClr val="5252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525" lvl="2" indent="0" algn="l" rtl="0">
              <a:lnSpc>
                <a:spcPct val="115000"/>
              </a:lnSpc>
              <a:spcBef>
                <a:spcPts val="1151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Trading System Lab at a Glance</a:t>
            </a: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9525" lvl="2" indent="0" algn="l" rtl="0">
              <a:lnSpc>
                <a:spcPct val="115000"/>
              </a:lnSpc>
              <a:spcBef>
                <a:spcPts val="1151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2. Machine Learning Solutions with TSL </a:t>
            </a:r>
            <a:endParaRPr dirty="0">
              <a:solidFill>
                <a:srgbClr val="5252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525" lvl="2" indent="0" algn="l" rtl="0">
              <a:lnSpc>
                <a:spcPct val="115000"/>
              </a:lnSpc>
              <a:spcBef>
                <a:spcPts val="1151"/>
              </a:spcBef>
              <a:spcAft>
                <a:spcPts val="0"/>
              </a:spcAft>
              <a:buSzPts val="1400"/>
              <a:buNone/>
            </a:pP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Defining and Finding Solutions with Machine Learning </a:t>
            </a: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900"/>
              <a:buNone/>
            </a:pPr>
            <a:r>
              <a:rPr lang="en-US" dirty="0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3. The Partnership: QH/TSL Solutions Overview</a:t>
            </a:r>
            <a:endParaRPr dirty="0"/>
          </a:p>
          <a:p>
            <a:pPr marL="9525" lvl="2" indent="0" algn="l" rtl="0">
              <a:lnSpc>
                <a:spcPct val="115000"/>
              </a:lnSpc>
              <a:spcBef>
                <a:spcPts val="1151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-US" sz="1400" b="1" dirty="0" err="1">
                <a:latin typeface="Calibri"/>
                <a:ea typeface="Calibri"/>
                <a:cs typeface="Calibri"/>
                <a:sym typeface="Calibri"/>
              </a:rPr>
              <a:t>QuantFACTORY</a:t>
            </a: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: Next Generation Algo Trading Solution</a:t>
            </a: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151"/>
              </a:spcBef>
              <a:spcAft>
                <a:spcPts val="0"/>
              </a:spcAft>
              <a:buNone/>
            </a:pPr>
            <a:endParaRPr dirty="0">
              <a:solidFill>
                <a:srgbClr val="5252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2" indent="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</a:pPr>
            <a:endParaRPr dirty="0"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2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697661" y="381214"/>
            <a:ext cx="107826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Robustness: Will my Strategy work in the Future? 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5"/>
          <p:cNvSpPr txBox="1">
            <a:spLocks noGrp="1"/>
          </p:cNvSpPr>
          <p:nvPr>
            <p:ph type="body" idx="1"/>
          </p:nvPr>
        </p:nvSpPr>
        <p:spPr>
          <a:xfrm>
            <a:off x="534590" y="1595931"/>
            <a:ext cx="9622500" cy="49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3937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Forward and Back OOS Testing (Walk either)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873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Run Path Logs (Path intelligence)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873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Unbiased Terminal Set (Directionless inputs)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873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Multi-Run, Randomized Criteria (Global optimum)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873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Zero Point Origin (No predefined initial point)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873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Parsimony Pressure (Occam’s razor)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873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 Tests-Distribution is exported (Reject Null)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873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TTPR, including subsystems (Degrees of Freedom)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873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duration and choice (More is better)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873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 Design/Post OOS tests (Second Blind)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873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n-US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Sequestered Data Testing (Extreme testing)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254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3E3FF"/>
              </a:buClr>
              <a:buSzPts val="2300"/>
              <a:buFont typeface="Arial"/>
              <a:buNone/>
            </a:pP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215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</a:pP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5"/>
          <p:cNvSpPr txBox="1">
            <a:spLocks noGrp="1"/>
          </p:cNvSpPr>
          <p:nvPr>
            <p:ph type="sldNum" idx="12"/>
          </p:nvPr>
        </p:nvSpPr>
        <p:spPr>
          <a:xfrm>
            <a:off x="8829262" y="7812746"/>
            <a:ext cx="28128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6/18/20</a:t>
            </a:r>
            <a:endParaRPr/>
          </a:p>
        </p:txBody>
      </p:sp>
      <p:pic>
        <p:nvPicPr>
          <p:cNvPr id="251" name="Google Shape;2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 txBox="1"/>
          <p:nvPr/>
        </p:nvSpPr>
        <p:spPr>
          <a:xfrm>
            <a:off x="785505" y="808250"/>
            <a:ext cx="89502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QuantFACTORY Integration </a:t>
            </a:r>
            <a:endParaRPr sz="2600"/>
          </a:p>
        </p:txBody>
      </p:sp>
      <p:pic>
        <p:nvPicPr>
          <p:cNvPr id="257" name="Google Shape;257;p26"/>
          <p:cNvPicPr preferRelativeResize="0"/>
          <p:nvPr/>
        </p:nvPicPr>
        <p:blipFill rotWithShape="1">
          <a:blip r:embed="rId3">
            <a:alphaModFix/>
          </a:blip>
          <a:srcRect l="1244" t="2322" r="1564" b="1291"/>
          <a:stretch/>
        </p:blipFill>
        <p:spPr>
          <a:xfrm>
            <a:off x="785500" y="1682425"/>
            <a:ext cx="7146913" cy="51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6"/>
          <p:cNvSpPr txBox="1"/>
          <p:nvPr/>
        </p:nvSpPr>
        <p:spPr>
          <a:xfrm>
            <a:off x="8215867" y="2146898"/>
            <a:ext cx="1887000" cy="18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latin typeface="Calibri"/>
                <a:ea typeface="Calibri"/>
                <a:cs typeface="Calibri"/>
                <a:sym typeface="Calibri"/>
              </a:rPr>
              <a:t>TSL Integrates Here 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9" name="Google Shape;259;p26"/>
          <p:cNvCxnSpPr/>
          <p:nvPr/>
        </p:nvCxnSpPr>
        <p:spPr>
          <a:xfrm flipH="1">
            <a:off x="4451747" y="2349902"/>
            <a:ext cx="3812400" cy="1063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60" name="Google Shape;2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>
            <a:spLocks noGrp="1"/>
          </p:cNvSpPr>
          <p:nvPr>
            <p:ph type="title"/>
          </p:nvPr>
        </p:nvSpPr>
        <p:spPr>
          <a:xfrm>
            <a:off x="534590" y="314074"/>
            <a:ext cx="96225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7"/>
          <p:cNvSpPr txBox="1">
            <a:spLocks noGrp="1"/>
          </p:cNvSpPr>
          <p:nvPr>
            <p:ph type="body" idx="1"/>
          </p:nvPr>
        </p:nvSpPr>
        <p:spPr>
          <a:xfrm>
            <a:off x="534611" y="1755095"/>
            <a:ext cx="10782600" cy="55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393700" lvl="0" indent="-400050" algn="l" rtl="0">
              <a:spcBef>
                <a:spcPts val="0"/>
              </a:spcBef>
              <a:spcAft>
                <a:spcPts val="0"/>
              </a:spcAft>
              <a:buSzPts val="37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How much will it cost?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TSL License Cost: See TSL Web site for pricing</a:t>
            </a: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QuantFactory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Cost: Depends on Cloud Back-Testing or Full-Suite.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Contact QuantHouse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400050" algn="l" rtl="0">
              <a:spcBef>
                <a:spcPts val="700"/>
              </a:spcBef>
              <a:spcAft>
                <a:spcPts val="0"/>
              </a:spcAft>
              <a:buSzPts val="37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How long will it take?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285750" algn="l" rtl="0">
              <a:spcBef>
                <a:spcPts val="7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 few weeks depending on the requirements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400050" algn="l" rtl="0">
              <a:spcBef>
                <a:spcPts val="700"/>
              </a:spcBef>
              <a:spcAft>
                <a:spcPts val="0"/>
              </a:spcAft>
              <a:buSzPts val="37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How much will I have to know?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285750" algn="l" rtl="0">
              <a:spcBef>
                <a:spcPts val="7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Mike Barna will act as a pre-sale during the pre-qualification process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285750" algn="l" rtl="0">
              <a:spcBef>
                <a:spcPts val="7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Questions can be addressed directly to him or to Morgan Dupire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400050" algn="l" rtl="0">
              <a:spcBef>
                <a:spcPts val="700"/>
              </a:spcBef>
              <a:spcAft>
                <a:spcPts val="0"/>
              </a:spcAft>
              <a:buSzPts val="37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How much will I have to learn?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93700" marR="0" lvl="0" indent="-2857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You will be designing and implementing strategies the same day after installation and initial training. Further Training and consulting will make it easy for you to be productive quickly.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93700" marR="0" lvl="0" indent="-2857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Video for educational purposes as well as documentation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254000" algn="l" rtl="0">
              <a:spcBef>
                <a:spcPts val="500"/>
              </a:spcBef>
              <a:spcAft>
                <a:spcPts val="0"/>
              </a:spcAft>
              <a:buSzPts val="2300"/>
              <a:buFont typeface="Arial"/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7"/>
          <p:cNvSpPr txBox="1">
            <a:spLocks noGrp="1"/>
          </p:cNvSpPr>
          <p:nvPr>
            <p:ph type="sldNum" idx="12"/>
          </p:nvPr>
        </p:nvSpPr>
        <p:spPr>
          <a:xfrm>
            <a:off x="8829262" y="7812746"/>
            <a:ext cx="28128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6/18/20</a:t>
            </a:r>
            <a:endParaRPr/>
          </a:p>
        </p:txBody>
      </p:sp>
      <p:pic>
        <p:nvPicPr>
          <p:cNvPr id="268" name="Google Shape;2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"/>
          <p:cNvSpPr txBox="1">
            <a:spLocks noGrp="1"/>
          </p:cNvSpPr>
          <p:nvPr>
            <p:ph type="title"/>
          </p:nvPr>
        </p:nvSpPr>
        <p:spPr>
          <a:xfrm>
            <a:off x="534640" y="-11"/>
            <a:ext cx="9622500" cy="2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Trading Strategy Design: 3 Simple Steps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8"/>
          <p:cNvSpPr txBox="1">
            <a:spLocks noGrp="1"/>
          </p:cNvSpPr>
          <p:nvPr>
            <p:ph type="body" idx="1"/>
          </p:nvPr>
        </p:nvSpPr>
        <p:spPr>
          <a:xfrm>
            <a:off x="2762048" y="2099910"/>
            <a:ext cx="6682500" cy="3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5207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520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Preprocess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520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Evolve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520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Translate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[TSL and QH 8 minute video demo link]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8"/>
          <p:cNvSpPr txBox="1">
            <a:spLocks noGrp="1"/>
          </p:cNvSpPr>
          <p:nvPr>
            <p:ph type="sldNum" idx="12"/>
          </p:nvPr>
        </p:nvSpPr>
        <p:spPr>
          <a:xfrm>
            <a:off x="8829262" y="7812746"/>
            <a:ext cx="28128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6/18/20</a:t>
            </a:r>
            <a:endParaRPr/>
          </a:p>
        </p:txBody>
      </p:sp>
      <p:pic>
        <p:nvPicPr>
          <p:cNvPr id="276" name="Google Shape;2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859486" y="443664"/>
            <a:ext cx="107826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Conclusion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0"/>
          <p:cNvSpPr txBox="1">
            <a:spLocks noGrp="1"/>
          </p:cNvSpPr>
          <p:nvPr>
            <p:ph type="sldNum" idx="12"/>
          </p:nvPr>
        </p:nvSpPr>
        <p:spPr>
          <a:xfrm>
            <a:off x="8829262" y="7812746"/>
            <a:ext cx="28128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6/18/20</a:t>
            </a:r>
            <a:endParaRPr/>
          </a:p>
        </p:txBody>
      </p:sp>
      <p:pic>
        <p:nvPicPr>
          <p:cNvPr id="291" name="Google Shape;2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0"/>
          <p:cNvSpPr txBox="1"/>
          <p:nvPr/>
        </p:nvSpPr>
        <p:spPr>
          <a:xfrm>
            <a:off x="982900" y="1971375"/>
            <a:ext cx="9027600" cy="4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300"/>
              <a:buFont typeface="Calibri"/>
              <a:buChar char="●"/>
            </a:pPr>
            <a:r>
              <a:rPr lang="en-US" sz="23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Consult the team including Mike Barna, Morgan Dupire, Salloum </a:t>
            </a:r>
            <a:r>
              <a:rPr lang="en-US" sz="2300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AbouSaleh</a:t>
            </a:r>
            <a:r>
              <a:rPr lang="en-US" sz="23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, Benoit Mabiala, Joseph Krause, and Stephanie Maurer. </a:t>
            </a:r>
            <a:endParaRPr sz="23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300"/>
              <a:buFont typeface="Calibri"/>
              <a:buChar char="●"/>
            </a:pPr>
            <a:r>
              <a:rPr lang="en-US" sz="23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QuantHouse is now at the cutting-edge of data and technology.     (HOD + TSL + </a:t>
            </a:r>
            <a:r>
              <a:rPr lang="en-US" sz="2300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QuantFactory</a:t>
            </a:r>
            <a:r>
              <a:rPr lang="en-US" sz="23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3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300"/>
              <a:buFont typeface="Calibri"/>
              <a:buChar char="●"/>
            </a:pPr>
            <a:r>
              <a:rPr lang="en-US" sz="23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One-stop-solution</a:t>
            </a:r>
            <a:endParaRPr sz="23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10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Trading</a:t>
            </a:r>
            <a:r>
              <a:rPr lang="en-US" sz="2600"/>
              <a:t>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System Lab - At a Glance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735062" y="1759974"/>
            <a:ext cx="9221689" cy="504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lvl="6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Trading System Lab </a:t>
            </a:r>
            <a:endParaRPr>
              <a:solidFill>
                <a:srgbClr val="5252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7" lvl="5" indent="-153987" algn="l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Calibri"/>
              <a:buChar char="•"/>
            </a:pPr>
            <a:r>
              <a:rPr lang="en-US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PROVIDING THE TSL ML/AI STRATEGY DESIGN PLATFORM SINCE 2006</a:t>
            </a:r>
            <a:endParaRPr>
              <a:solidFill>
                <a:srgbClr val="5252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7" lvl="5" indent="-21748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SzPts val="2000"/>
              <a:buFont typeface="Calibri"/>
              <a:buChar char="•"/>
            </a:pPr>
            <a:r>
              <a:rPr lang="en-US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Automates the design, testing and code writing of algorithmic trading strategies using Machine Learning</a:t>
            </a:r>
            <a:endParaRPr>
              <a:solidFill>
                <a:srgbClr val="5252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7" lvl="5" indent="-21748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SzPts val="2000"/>
              <a:buFont typeface="Calibri"/>
              <a:buChar char="•"/>
            </a:pPr>
            <a:r>
              <a:rPr lang="en-US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Design thousands of strategies per second, per instance</a:t>
            </a:r>
            <a:endParaRPr>
              <a:solidFill>
                <a:srgbClr val="5252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7" lvl="5" indent="-21748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SzPts val="2000"/>
              <a:buFont typeface="Calibri"/>
              <a:buChar char="•"/>
            </a:pPr>
            <a:r>
              <a:rPr lang="en-US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No programming is required, but it is encouraged!</a:t>
            </a:r>
            <a:endParaRPr>
              <a:solidFill>
                <a:srgbClr val="5252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7" marR="0" lvl="5" indent="-21748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SzPts val="2000"/>
              <a:buFont typeface="Calibri"/>
              <a:buChar char="•"/>
            </a:pPr>
            <a:r>
              <a:rPr lang="en-US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Automatically stress tests on Blind Data. &amp; Overfit avoidance measures employed</a:t>
            </a:r>
            <a:endParaRPr>
              <a:solidFill>
                <a:srgbClr val="5252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7" marR="0" lvl="5" indent="-21748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SzPts val="2000"/>
              <a:buFont typeface="Calibri"/>
              <a:buChar char="•"/>
            </a:pPr>
            <a:r>
              <a:rPr lang="en-US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World Class Machine Learning #1 Rated by Futures Truth on Sequestered Data</a:t>
            </a:r>
            <a:endParaRPr>
              <a:solidFill>
                <a:srgbClr val="5252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37" lvl="6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SzPts val="1900"/>
              <a:buNone/>
            </a:pPr>
            <a:r>
              <a:rPr lang="en-US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Clients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63537" lvl="5" indent="-236537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Large and small Assets Under Management (AUM) Clients worldwide</a:t>
            </a:r>
            <a:endParaRPr>
              <a:solidFill>
                <a:srgbClr val="5252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5252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90" name="Google Shape;9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8132" y="6074716"/>
            <a:ext cx="2178619" cy="931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697651" y="1720425"/>
            <a:ext cx="9832200" cy="55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3937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QuantHouse/TSL have partnered to provide a full solution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619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QuantHouse will advertise that they now have a end-to-end Machine Learning Interface to QuantFactory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619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TSL will advertise that they have an interface to a research, strategy, development, backtesting, and execution framework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619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Clients will benefit by having a combined solution that includes historical and real-time data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215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</a:pP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829262" y="7812746"/>
            <a:ext cx="28128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6/18/20</a:t>
            </a:r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697661" y="674864"/>
            <a:ext cx="107826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The Partnership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732336" y="443664"/>
            <a:ext cx="107826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Defining Machine Learning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732327" y="1658375"/>
            <a:ext cx="9231900" cy="55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learning (ML) is the study of computer algorithms that improve automatically through experience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Computers discovering how they can perform tasks without being explicitly programmed to do so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ML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seen as a subset of artificial intelligence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732325" y="1572050"/>
            <a:ext cx="48279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937" lvl="6" indent="0" algn="l" rtl="0">
              <a:lnSpc>
                <a:spcPct val="726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Machine Learning for Quants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662986" y="4076539"/>
            <a:ext cx="107826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Why Machine Learning?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662975" y="5103000"/>
            <a:ext cx="4897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Fund Managers and Traders are </a:t>
            </a:r>
            <a:r>
              <a:rPr lang="en-US" sz="2300" u="sng">
                <a:latin typeface="Calibri"/>
                <a:ea typeface="Calibri"/>
                <a:cs typeface="Calibri"/>
                <a:sym typeface="Calibri"/>
              </a:rPr>
              <a:t>Busy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, which is why they choose systematic/algorithmic trading.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4">
            <a:alphaModFix/>
          </a:blip>
          <a:srcRect l="18034" t="12945" r="12918"/>
          <a:stretch/>
        </p:blipFill>
        <p:spPr>
          <a:xfrm>
            <a:off x="6126625" y="3177025"/>
            <a:ext cx="4634550" cy="43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534590" y="503978"/>
            <a:ext cx="96225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AND SO DO THE BIG $ ALLOCATORS</a:t>
            </a:r>
            <a:br>
              <a:rPr lang="en-US" sz="2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CTA AUM, $B 1999 to 2018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dt" idx="10"/>
          </p:nvPr>
        </p:nvSpPr>
        <p:spPr>
          <a:xfrm>
            <a:off x="1191868" y="6295872"/>
            <a:ext cx="24948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Source: BarclayHedge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5167498" y="4615944"/>
            <a:ext cx="49896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Discretionary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(At least 65% Discretionary or Judgmental)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3419327" y="2432025"/>
            <a:ext cx="26583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Systematic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(At least 95% Systematic)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3836858" y="6382766"/>
            <a:ext cx="44811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394 Sys managers verses 114 Disc managers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876" y="2432025"/>
            <a:ext cx="8375100" cy="3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6359572" y="3188006"/>
            <a:ext cx="32349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QH-TSL are “Systematic”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534590" y="314074"/>
            <a:ext cx="96225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Machine Learning for Clients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836351" y="1743525"/>
            <a:ext cx="9622500" cy="55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3937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Machine Learning is hot right now. This is an easy way to get started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4000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Manually designing trading strategies takes a lot of time, costs a lot of money and technical skill requirements are high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4000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TSL will make Existing programmers or Quants more efficient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4000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TSL-QH provides for a rapid ML Trading Strategy design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4000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TSL has created a easy to use interface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4000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New Strategy code can be ready within a few minutes or hours.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4000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Back-test verification is done in both TSL </a:t>
            </a:r>
            <a:r>
              <a:rPr lang="en-US" sz="2300" u="sng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 QH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4000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Consulting by TSL and QH is available to ensure a smooth transition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2540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Arial"/>
              <a:buNone/>
            </a:pP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8829262" y="7812746"/>
            <a:ext cx="28128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6/18/20</a:t>
            </a:r>
            <a:endParaRPr/>
          </a:p>
        </p:txBody>
      </p:sp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623711" y="381214"/>
            <a:ext cx="107826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Clients do not have Time to view all ML Algorithms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8829262" y="7812746"/>
            <a:ext cx="28128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6/18/20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3920327" y="1595931"/>
            <a:ext cx="2940300" cy="5258700"/>
          </a:xfrm>
          <a:prstGeom prst="rect">
            <a:avLst/>
          </a:prstGeom>
          <a:noFill/>
          <a:ln w="9525" cap="flat" cmpd="sng">
            <a:solidFill>
              <a:srgbClr val="83B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EM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OLS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KRR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PCA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Probably approximately correct learning (PAC) 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Ripple down rules, a knowledge acquisition methodology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Symbolic machine learning algorithms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Subsymbolic machine learning algorithms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Support vector machines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Random Forests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Ensembles of classifiers Bootstrap aggregating (bagging)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Boosting (meta-algorithm)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Ordinal classification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Regression analysis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Information fuzzy networks (IFN)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Conditional Random Field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Statistical classification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ANOVA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Linear classifiers Fisher's linear discriminant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Logistic regression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Multinomial logistic regression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Naive Bayes classifier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Perceptron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Support vector machines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Quadratic classifiers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k-nearest neighbor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Boosting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Decision trees C4.5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Random forests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Bayesian networks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Hidden Markov models</a:t>
            </a:r>
            <a:endParaRPr sz="1600"/>
          </a:p>
        </p:txBody>
      </p:sp>
      <p:sp>
        <p:nvSpPr>
          <p:cNvPr id="138" name="Google Shape;138;p17"/>
          <p:cNvSpPr txBox="1"/>
          <p:nvPr/>
        </p:nvSpPr>
        <p:spPr>
          <a:xfrm>
            <a:off x="623688" y="1595931"/>
            <a:ext cx="3029400" cy="5122800"/>
          </a:xfrm>
          <a:prstGeom prst="rect">
            <a:avLst/>
          </a:prstGeom>
          <a:noFill/>
          <a:ln w="9525" cap="flat" cmpd="sng">
            <a:solidFill>
              <a:srgbClr val="83B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Supervised learning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AODE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Artificial neural network Backpropagation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Autoencoders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Hopfield networks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Boltzmann machines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Restricted Boltzmann Machines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Spiking neural networks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GE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GA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GP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LGP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LAIMGP *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GEP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CGP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GADS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IFGP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Bayesian statistics Naive Bayes classifier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Bayesian network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Bayesian knowledge base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Case-based reasoning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Decision trees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Inductive logic programming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Gaussian process regression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Gene expression programming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Group method of data handling (GMDH)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Learning Automata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Learning Vector Quantization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Logistic Model Tree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Minimum message length (decision trees, decision graphs, etc.)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Lazy learning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Instance-based learning Nearest Neighbor Algorithm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Analogical modeling</a:t>
            </a:r>
            <a:endParaRPr sz="1600"/>
          </a:p>
        </p:txBody>
      </p:sp>
      <p:sp>
        <p:nvSpPr>
          <p:cNvPr id="139" name="Google Shape;139;p17"/>
          <p:cNvSpPr txBox="1"/>
          <p:nvPr/>
        </p:nvSpPr>
        <p:spPr>
          <a:xfrm>
            <a:off x="7127867" y="1595931"/>
            <a:ext cx="2962800" cy="5258700"/>
          </a:xfrm>
          <a:prstGeom prst="rect">
            <a:avLst/>
          </a:prstGeom>
          <a:noFill/>
          <a:ln w="9525" cap="flat" cmpd="sng">
            <a:solidFill>
              <a:srgbClr val="83B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Unsupervised learning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Artificial neural network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Data clustering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Expectation-maximization algorithm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Self-organizing map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Radial basis function network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Vector Quantization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Generative topographic map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Information bottleneck method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IBSEAD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Association rule learning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Apriori algorithm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Eclat algorithm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FP-growth algorithm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Hierarchical clustering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Single-linkage clustering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Conceptual clustering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Partitional clustering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K-means algorithm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Fuzzy clustering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DBSCAN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Reinforcement learning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Temporal difference learning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Q-learning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Learning Automata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Monte Carlo Method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SARSA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Deep learning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Deep belief networks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Deep Boltzmann machines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Deep Convolutional neural networks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Deep Recurrent neural networks</a:t>
            </a:r>
            <a:endParaRPr sz="1600"/>
          </a:p>
        </p:txBody>
      </p:sp>
      <p:sp>
        <p:nvSpPr>
          <p:cNvPr id="140" name="Google Shape;140;p17"/>
          <p:cNvSpPr txBox="1"/>
          <p:nvPr/>
        </p:nvSpPr>
        <p:spPr>
          <a:xfrm>
            <a:off x="2138360" y="7055697"/>
            <a:ext cx="38373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Ref: http://en.wikipedia.org/wiki/Machine_learning</a:t>
            </a:r>
            <a:endParaRPr sz="1600"/>
          </a:p>
        </p:txBody>
      </p:sp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>
            <a:off x="534611" y="381214"/>
            <a:ext cx="107826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TSL WILL SAVE THAT TIME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8829262" y="7812746"/>
            <a:ext cx="28128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6/18/20</a:t>
            </a:r>
            <a:endParaRPr/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075" y="631700"/>
            <a:ext cx="2634725" cy="79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>
            <a:spLocks noGrp="1"/>
          </p:cNvSpPr>
          <p:nvPr>
            <p:ph type="body" idx="1"/>
          </p:nvPr>
        </p:nvSpPr>
        <p:spPr>
          <a:xfrm>
            <a:off x="176250" y="1711525"/>
            <a:ext cx="5580300" cy="20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50" tIns="52425" rIns="104850" bIns="52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TSL does not try to predict the market but employs an </a:t>
            </a:r>
            <a:r>
              <a:rPr lang="en-US" sz="2400" u="sng">
                <a:latin typeface="Calibri"/>
                <a:ea typeface="Calibri"/>
                <a:cs typeface="Calibri"/>
                <a:sym typeface="Calibri"/>
              </a:rPr>
              <a:t>Expectation based learning process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that flips the design process on its head and removes the problems associated with direct prediction.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841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1841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150" name="Google Shape;150;p18"/>
          <p:cNvSpPr/>
          <p:nvPr/>
        </p:nvSpPr>
        <p:spPr>
          <a:xfrm>
            <a:off x="6095993" y="3640477"/>
            <a:ext cx="2462700" cy="24552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</a:rPr>
              <a:t>TRADING SYSTEM LAB 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</a:rPr>
              <a:t>OFFERINGS 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6211125" y="2132300"/>
            <a:ext cx="2232600" cy="1890900"/>
          </a:xfrm>
          <a:prstGeom prst="ellipse">
            <a:avLst/>
          </a:prstGeom>
          <a:solidFill>
            <a:srgbClr val="83BB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Machine Learning to Design and write Strategy Code </a:t>
            </a:r>
            <a:endParaRPr b="1"/>
          </a:p>
        </p:txBody>
      </p:sp>
      <p:sp>
        <p:nvSpPr>
          <p:cNvPr id="152" name="Google Shape;152;p18"/>
          <p:cNvSpPr/>
          <p:nvPr/>
        </p:nvSpPr>
        <p:spPr>
          <a:xfrm>
            <a:off x="4450450" y="3874354"/>
            <a:ext cx="2004300" cy="1890900"/>
          </a:xfrm>
          <a:prstGeom prst="ellipse">
            <a:avLst/>
          </a:prstGeom>
          <a:solidFill>
            <a:srgbClr val="83BB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Stress Tests on Blind Data During the Design </a:t>
            </a:r>
            <a:endParaRPr b="1"/>
          </a:p>
        </p:txBody>
      </p:sp>
      <p:sp>
        <p:nvSpPr>
          <p:cNvPr id="153" name="Google Shape;153;p18"/>
          <p:cNvSpPr/>
          <p:nvPr/>
        </p:nvSpPr>
        <p:spPr>
          <a:xfrm>
            <a:off x="8137131" y="4023122"/>
            <a:ext cx="2462700" cy="1721100"/>
          </a:xfrm>
          <a:prstGeom prst="ellipse">
            <a:avLst/>
          </a:prstGeom>
          <a:solidFill>
            <a:srgbClr val="83BB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Emitting novel/unique strategies that human designers could not derive easily</a:t>
            </a:r>
            <a:endParaRPr b="1"/>
          </a:p>
        </p:txBody>
      </p:sp>
      <p:sp>
        <p:nvSpPr>
          <p:cNvPr id="154" name="Google Shape;154;p18"/>
          <p:cNvSpPr/>
          <p:nvPr/>
        </p:nvSpPr>
        <p:spPr>
          <a:xfrm>
            <a:off x="6211125" y="5480301"/>
            <a:ext cx="2170500" cy="1890900"/>
          </a:xfrm>
          <a:prstGeom prst="ellipse">
            <a:avLst/>
          </a:prstGeom>
          <a:solidFill>
            <a:srgbClr val="83BB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Many Robustness Techniques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QuantHous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694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1797</Words>
  <Application>Microsoft Office PowerPoint</Application>
  <PresentationFormat>Custom</PresentationFormat>
  <Paragraphs>375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Oswald Regular</vt:lpstr>
      <vt:lpstr>Oswald</vt:lpstr>
      <vt:lpstr>Helvetica Neue</vt:lpstr>
      <vt:lpstr>Libre Baskerville</vt:lpstr>
      <vt:lpstr>Calibri</vt:lpstr>
      <vt:lpstr>Office Theme</vt:lpstr>
      <vt:lpstr>Finally, a High End, One Stop, Machine Learning for Trading Strategies Platform </vt:lpstr>
      <vt:lpstr>Agenda</vt:lpstr>
      <vt:lpstr>Trading System Lab - At a Glance </vt:lpstr>
      <vt:lpstr>The Partnership  </vt:lpstr>
      <vt:lpstr>Defining Machine Learning </vt:lpstr>
      <vt:lpstr>AND SO DO THE BIG $ ALLOCATORS CTA AUM, $B 1999 to 2018</vt:lpstr>
      <vt:lpstr>Machine Learning for Clients</vt:lpstr>
      <vt:lpstr>Clients do not have Time to view all ML Algorithms</vt:lpstr>
      <vt:lpstr>TSL WILL SAVE THAT TIME</vt:lpstr>
      <vt:lpstr>TSL Differentiators Compared to all  Other ML/AI Packages </vt:lpstr>
      <vt:lpstr>Predictive Modeling Contains a Missing Step </vt:lpstr>
      <vt:lpstr>What Step is Missing? </vt:lpstr>
      <vt:lpstr>Prediction Approach (OLD) </vt:lpstr>
      <vt:lpstr>Main TSL Components</vt:lpstr>
      <vt:lpstr>TSL Example Preprocessing</vt:lpstr>
      <vt:lpstr>TSL Evolved Code</vt:lpstr>
      <vt:lpstr>TSL Signal Generation</vt:lpstr>
      <vt:lpstr>No Prediction? </vt:lpstr>
      <vt:lpstr>TSL TYPICAL INPUTS 10 Built In PP’s. Open Code-Fully customizable. 56 Inputs each</vt:lpstr>
      <vt:lpstr>Robustness: Will my Strategy work in the Future?  </vt:lpstr>
      <vt:lpstr>PowerPoint Presentation</vt:lpstr>
      <vt:lpstr>Questions</vt:lpstr>
      <vt:lpstr>Trading Strategy Design: 3 Simple Steps 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Finally, a High End, One Stop, Machine Learning for Trading Strategies Platform</dc:title>
  <dc:creator>mike barna</dc:creator>
  <cp:lastModifiedBy>mike barna</cp:lastModifiedBy>
  <cp:revision>14</cp:revision>
  <dcterms:modified xsi:type="dcterms:W3CDTF">2023-01-27T07:16:41Z</dcterms:modified>
</cp:coreProperties>
</file>