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33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DFF"/>
          </a:solidFill>
        </a:fill>
      </a:tcStyle>
    </a:wholeTbl>
    <a:band2H>
      <a:tcTxStyle b="def" i="def"/>
      <a:tcStyle>
        <a:tcBdr/>
        <a:fill>
          <a:solidFill>
            <a:srgbClr val="E7EFF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33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33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339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F"/>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3399"/>
      </a:tcTxStyle>
      <a:tcStyle>
        <a:tcBdr>
          <a:left>
            <a:ln w="12700" cap="flat">
              <a:noFill/>
              <a:miter lim="400000"/>
            </a:ln>
          </a:left>
          <a:right>
            <a:ln w="12700" cap="flat">
              <a:noFill/>
              <a:miter lim="400000"/>
            </a:ln>
          </a:right>
          <a:top>
            <a:ln w="50800" cap="flat">
              <a:solidFill>
                <a:srgbClr val="003399"/>
              </a:solidFill>
              <a:prstDash val="solid"/>
              <a:round/>
            </a:ln>
          </a:top>
          <a:bottom>
            <a:ln w="25400" cap="flat">
              <a:solidFill>
                <a:srgbClr val="003399"/>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3399"/>
              </a:solidFill>
              <a:prstDash val="solid"/>
              <a:round/>
            </a:ln>
          </a:top>
          <a:bottom>
            <a:ln w="25400" cap="flat">
              <a:solidFill>
                <a:srgbClr val="00339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339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D"/>
          </a:solidFill>
        </a:fill>
      </a:tcStyle>
    </a:wholeTbl>
    <a:band2H>
      <a:tcTxStyle b="def" i="def"/>
      <a:tcStyle>
        <a:tcBdr/>
        <a:fill>
          <a:solidFill>
            <a:srgbClr val="E6E7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3399"/>
          </a:solidFill>
        </a:fill>
      </a:tcStyle>
    </a:firstRow>
  </a:tblStyle>
  <a:tblStyle styleId="{2708684C-4D16-4618-839F-0558EEFCDFE6}" styleName="">
    <a:tblBg/>
    <a:wholeTbl>
      <a:tcTxStyle b="off"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6" name="Shape 66"/>
          <p:cNvSpPr/>
          <p:nvPr>
            <p:ph type="sldImg"/>
          </p:nvPr>
        </p:nvSpPr>
        <p:spPr>
          <a:xfrm>
            <a:off x="1143000" y="685800"/>
            <a:ext cx="4572000" cy="3429000"/>
          </a:xfrm>
          <a:prstGeom prst="rect">
            <a:avLst/>
          </a:prstGeom>
        </p:spPr>
        <p:txBody>
          <a:bodyPr/>
          <a:lstStyle/>
          <a:p>
            <a:pPr/>
          </a:p>
        </p:txBody>
      </p:sp>
      <p:sp>
        <p:nvSpPr>
          <p:cNvPr id="67" name="Shape 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grpSp>
        <p:nvGrpSpPr>
          <p:cNvPr id="41" name="Group"/>
          <p:cNvGrpSpPr/>
          <p:nvPr/>
        </p:nvGrpSpPr>
        <p:grpSpPr>
          <a:xfrm>
            <a:off x="-6350" y="20637"/>
            <a:ext cx="9144000" cy="6858001"/>
            <a:chOff x="0" y="0"/>
            <a:chExt cx="9144000" cy="6858000"/>
          </a:xfrm>
        </p:grpSpPr>
        <p:sp>
          <p:nvSpPr>
            <p:cNvPr id="39" name="Rectangle"/>
            <p:cNvSpPr/>
            <p:nvPr/>
          </p:nvSpPr>
          <p:spPr>
            <a:xfrm>
              <a:off x="0" y="4876800"/>
              <a:ext cx="9144000" cy="1981200"/>
            </a:xfrm>
            <a:prstGeom prst="rect">
              <a:avLst/>
            </a:prstGeom>
            <a:gradFill flip="none" rotWithShape="1">
              <a:gsLst>
                <a:gs pos="0">
                  <a:schemeClr val="accent2"/>
                </a:gs>
                <a:gs pos="100000">
                  <a:srgbClr val="003399"/>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0" name="Rectangle"/>
            <p:cNvSpPr/>
            <p:nvPr/>
          </p:nvSpPr>
          <p:spPr>
            <a:xfrm>
              <a:off x="0" y="0"/>
              <a:ext cx="9144000" cy="4876800"/>
            </a:xfrm>
            <a:prstGeom prst="rect">
              <a:avLst/>
            </a:prstGeom>
            <a:gradFill flip="none" rotWithShape="1">
              <a:gsLst>
                <a:gs pos="0">
                  <a:srgbClr val="003399"/>
                </a:gs>
                <a:gs pos="100000">
                  <a:srgbClr val="001847"/>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42" name="Rectangle"/>
          <p:cNvSpPr/>
          <p:nvPr/>
        </p:nvSpPr>
        <p:spPr>
          <a:xfrm>
            <a:off x="6242050" y="6269037"/>
            <a:ext cx="2895600" cy="609601"/>
          </a:xfrm>
          <a:prstGeom prst="rect">
            <a:avLst/>
          </a:prstGeom>
          <a:gradFill>
            <a:gsLst>
              <a:gs pos="0">
                <a:srgbClr val="00FFCC"/>
              </a:gs>
              <a:gs pos="100000">
                <a:srgbClr val="003399"/>
              </a:gs>
            </a:gsLst>
            <a:lin ang="8100000"/>
          </a:gradFill>
          <a:ln w="12700">
            <a:miter lim="400000"/>
          </a:ln>
        </p:spPr>
        <p:txBody>
          <a:bodyPr lIns="45719" rIns="45719"/>
          <a:lstStyle/>
          <a:p>
            <a:pPr>
              <a:defRPr>
                <a:solidFill>
                  <a:srgbClr val="FFFFFF"/>
                </a:solidFill>
              </a:defRPr>
            </a:pPr>
          </a:p>
        </p:txBody>
      </p:sp>
      <p:grpSp>
        <p:nvGrpSpPr>
          <p:cNvPr id="51" name="Group"/>
          <p:cNvGrpSpPr/>
          <p:nvPr/>
        </p:nvGrpSpPr>
        <p:grpSpPr>
          <a:xfrm>
            <a:off x="-1588" y="6034087"/>
            <a:ext cx="7845426" cy="850901"/>
            <a:chOff x="0" y="0"/>
            <a:chExt cx="7845425" cy="850900"/>
          </a:xfrm>
        </p:grpSpPr>
        <p:sp>
          <p:nvSpPr>
            <p:cNvPr id="43" name="Shape"/>
            <p:cNvSpPr/>
            <p:nvPr/>
          </p:nvSpPr>
          <p:spPr>
            <a:xfrm>
              <a:off x="2362200" y="0"/>
              <a:ext cx="5143500" cy="850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80" y="18900"/>
                  </a:moveTo>
                  <a:lnTo>
                    <a:pt x="19967" y="15918"/>
                  </a:lnTo>
                  <a:lnTo>
                    <a:pt x="19407" y="15112"/>
                  </a:lnTo>
                  <a:lnTo>
                    <a:pt x="17853" y="9188"/>
                  </a:lnTo>
                  <a:lnTo>
                    <a:pt x="17020" y="2982"/>
                  </a:lnTo>
                  <a:lnTo>
                    <a:pt x="16380" y="282"/>
                  </a:lnTo>
                  <a:lnTo>
                    <a:pt x="16020" y="1894"/>
                  </a:lnTo>
                  <a:lnTo>
                    <a:pt x="15260" y="2982"/>
                  </a:lnTo>
                  <a:lnTo>
                    <a:pt x="14227" y="2982"/>
                  </a:lnTo>
                  <a:lnTo>
                    <a:pt x="13627" y="5158"/>
                  </a:lnTo>
                  <a:lnTo>
                    <a:pt x="11833" y="8946"/>
                  </a:lnTo>
                  <a:lnTo>
                    <a:pt x="10680" y="7294"/>
                  </a:lnTo>
                  <a:lnTo>
                    <a:pt x="10400" y="4070"/>
                  </a:lnTo>
                  <a:lnTo>
                    <a:pt x="10280" y="3506"/>
                  </a:lnTo>
                  <a:lnTo>
                    <a:pt x="9640" y="2418"/>
                  </a:lnTo>
                  <a:lnTo>
                    <a:pt x="9167" y="2982"/>
                  </a:lnTo>
                  <a:lnTo>
                    <a:pt x="8727" y="3506"/>
                  </a:lnTo>
                  <a:lnTo>
                    <a:pt x="8287" y="524"/>
                  </a:lnTo>
                  <a:lnTo>
                    <a:pt x="8167" y="0"/>
                  </a:lnTo>
                  <a:lnTo>
                    <a:pt x="7927" y="0"/>
                  </a:lnTo>
                  <a:lnTo>
                    <a:pt x="7373" y="1370"/>
                  </a:lnTo>
                  <a:lnTo>
                    <a:pt x="7293" y="1612"/>
                  </a:lnTo>
                  <a:lnTo>
                    <a:pt x="7133" y="2176"/>
                  </a:lnTo>
                  <a:lnTo>
                    <a:pt x="6893" y="2982"/>
                  </a:lnTo>
                  <a:lnTo>
                    <a:pt x="6573" y="2982"/>
                  </a:lnTo>
                  <a:lnTo>
                    <a:pt x="6373" y="3264"/>
                  </a:lnTo>
                  <a:lnTo>
                    <a:pt x="5893" y="4312"/>
                  </a:lnTo>
                  <a:lnTo>
                    <a:pt x="5620" y="5158"/>
                  </a:lnTo>
                  <a:lnTo>
                    <a:pt x="5420" y="5682"/>
                  </a:lnTo>
                  <a:lnTo>
                    <a:pt x="5260" y="5964"/>
                  </a:lnTo>
                  <a:lnTo>
                    <a:pt x="5220" y="6206"/>
                  </a:lnTo>
                  <a:lnTo>
                    <a:pt x="3707" y="9188"/>
                  </a:lnTo>
                  <a:lnTo>
                    <a:pt x="2627" y="11848"/>
                  </a:lnTo>
                  <a:lnTo>
                    <a:pt x="713" y="18618"/>
                  </a:lnTo>
                  <a:lnTo>
                    <a:pt x="0" y="21600"/>
                  </a:lnTo>
                  <a:lnTo>
                    <a:pt x="21600" y="21600"/>
                  </a:lnTo>
                  <a:lnTo>
                    <a:pt x="20880" y="18900"/>
                  </a:lnTo>
                  <a:close/>
                </a:path>
              </a:pathLst>
            </a:custGeom>
            <a:gradFill flip="none" rotWithShape="1">
              <a:gsLst>
                <a:gs pos="0">
                  <a:srgbClr val="463416"/>
                </a:gs>
                <a:gs pos="100000">
                  <a:srgbClr val="847864"/>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nvGrpSpPr>
            <p:cNvPr id="49" name="Group"/>
            <p:cNvGrpSpPr/>
            <p:nvPr/>
          </p:nvGrpSpPr>
          <p:grpSpPr>
            <a:xfrm>
              <a:off x="3946525" y="-1"/>
              <a:ext cx="3898900" cy="850901"/>
              <a:chOff x="0" y="0"/>
              <a:chExt cx="3898900" cy="850900"/>
            </a:xfrm>
          </p:grpSpPr>
          <p:sp>
            <p:nvSpPr>
              <p:cNvPr id="44" name="Shape"/>
              <p:cNvSpPr/>
              <p:nvPr/>
            </p:nvSpPr>
            <p:spPr>
              <a:xfrm>
                <a:off x="2320925" y="11112"/>
                <a:ext cx="1577975" cy="8397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21" y="15230"/>
                    </a:moveTo>
                    <a:lnTo>
                      <a:pt x="10757" y="15108"/>
                    </a:lnTo>
                    <a:lnTo>
                      <a:pt x="6085" y="10167"/>
                    </a:lnTo>
                    <a:lnTo>
                      <a:pt x="2760" y="2695"/>
                    </a:lnTo>
                    <a:lnTo>
                      <a:pt x="0" y="0"/>
                    </a:lnTo>
                    <a:lnTo>
                      <a:pt x="478" y="1062"/>
                    </a:lnTo>
                    <a:lnTo>
                      <a:pt x="0" y="2654"/>
                    </a:lnTo>
                    <a:lnTo>
                      <a:pt x="652" y="4859"/>
                    </a:lnTo>
                    <a:lnTo>
                      <a:pt x="1630" y="9922"/>
                    </a:lnTo>
                    <a:lnTo>
                      <a:pt x="978" y="17231"/>
                    </a:lnTo>
                    <a:lnTo>
                      <a:pt x="4346" y="13434"/>
                    </a:lnTo>
                    <a:lnTo>
                      <a:pt x="12864" y="21518"/>
                    </a:lnTo>
                    <a:lnTo>
                      <a:pt x="21600" y="21600"/>
                    </a:lnTo>
                    <a:lnTo>
                      <a:pt x="17993" y="19313"/>
                    </a:lnTo>
                    <a:lnTo>
                      <a:pt x="13821" y="1523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5" name="Shape"/>
              <p:cNvSpPr/>
              <p:nvPr/>
            </p:nvSpPr>
            <p:spPr>
              <a:xfrm>
                <a:off x="303212" y="0"/>
                <a:ext cx="295276" cy="627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81" y="0"/>
                    </a:moveTo>
                    <a:lnTo>
                      <a:pt x="6271" y="1101"/>
                    </a:lnTo>
                    <a:lnTo>
                      <a:pt x="2787" y="1836"/>
                    </a:lnTo>
                    <a:lnTo>
                      <a:pt x="2090" y="4039"/>
                    </a:lnTo>
                    <a:lnTo>
                      <a:pt x="4877" y="6976"/>
                    </a:lnTo>
                    <a:lnTo>
                      <a:pt x="5574" y="9913"/>
                    </a:lnTo>
                    <a:lnTo>
                      <a:pt x="0" y="21600"/>
                    </a:lnTo>
                    <a:lnTo>
                      <a:pt x="6271" y="14257"/>
                    </a:lnTo>
                    <a:lnTo>
                      <a:pt x="9755" y="13217"/>
                    </a:lnTo>
                    <a:lnTo>
                      <a:pt x="14632" y="7710"/>
                    </a:lnTo>
                    <a:lnTo>
                      <a:pt x="16723" y="7343"/>
                    </a:lnTo>
                    <a:lnTo>
                      <a:pt x="16723" y="5507"/>
                    </a:lnTo>
                    <a:lnTo>
                      <a:pt x="21600" y="4039"/>
                    </a:lnTo>
                    <a:lnTo>
                      <a:pt x="18813" y="3671"/>
                    </a:lnTo>
                    <a:lnTo>
                      <a:pt x="4181"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6" name="Shape"/>
              <p:cNvSpPr/>
              <p:nvPr/>
            </p:nvSpPr>
            <p:spPr>
              <a:xfrm>
                <a:off x="863600" y="160337"/>
                <a:ext cx="600075" cy="4302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29" y="0"/>
                    </a:moveTo>
                    <a:lnTo>
                      <a:pt x="686" y="1036"/>
                    </a:lnTo>
                    <a:lnTo>
                      <a:pt x="0" y="3188"/>
                    </a:lnTo>
                    <a:lnTo>
                      <a:pt x="3429" y="9644"/>
                    </a:lnTo>
                    <a:lnTo>
                      <a:pt x="17714" y="21600"/>
                    </a:lnTo>
                    <a:lnTo>
                      <a:pt x="16571" y="11079"/>
                    </a:lnTo>
                    <a:lnTo>
                      <a:pt x="21600" y="6058"/>
                    </a:lnTo>
                    <a:lnTo>
                      <a:pt x="14343" y="7492"/>
                    </a:lnTo>
                    <a:lnTo>
                      <a:pt x="5143" y="4304"/>
                    </a:lnTo>
                    <a:lnTo>
                      <a:pt x="1029"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7" name="Shape"/>
              <p:cNvSpPr/>
              <p:nvPr/>
            </p:nvSpPr>
            <p:spPr>
              <a:xfrm>
                <a:off x="1812925" y="117475"/>
                <a:ext cx="246063" cy="1174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886" y="0"/>
                    </a:moveTo>
                    <a:lnTo>
                      <a:pt x="0" y="0"/>
                    </a:lnTo>
                    <a:lnTo>
                      <a:pt x="836" y="1964"/>
                    </a:lnTo>
                    <a:lnTo>
                      <a:pt x="836" y="5891"/>
                    </a:lnTo>
                    <a:lnTo>
                      <a:pt x="0" y="7855"/>
                    </a:lnTo>
                    <a:lnTo>
                      <a:pt x="10870" y="19636"/>
                    </a:lnTo>
                    <a:lnTo>
                      <a:pt x="13378" y="13745"/>
                    </a:lnTo>
                    <a:lnTo>
                      <a:pt x="21600" y="21600"/>
                    </a:lnTo>
                    <a:lnTo>
                      <a:pt x="17559" y="7855"/>
                    </a:lnTo>
                    <a:lnTo>
                      <a:pt x="20764" y="0"/>
                    </a:lnTo>
                    <a:lnTo>
                      <a:pt x="15886"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8" name="Shape"/>
              <p:cNvSpPr/>
              <p:nvPr/>
            </p:nvSpPr>
            <p:spPr>
              <a:xfrm>
                <a:off x="0" y="106362"/>
                <a:ext cx="66675" cy="128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86" y="10800"/>
                    </a:moveTo>
                    <a:lnTo>
                      <a:pt x="0" y="5400"/>
                    </a:lnTo>
                    <a:lnTo>
                      <a:pt x="6171" y="1800"/>
                    </a:lnTo>
                    <a:lnTo>
                      <a:pt x="0" y="1800"/>
                    </a:lnTo>
                    <a:lnTo>
                      <a:pt x="18514" y="1800"/>
                    </a:lnTo>
                    <a:lnTo>
                      <a:pt x="21600" y="0"/>
                    </a:lnTo>
                    <a:lnTo>
                      <a:pt x="15429" y="5400"/>
                    </a:lnTo>
                    <a:lnTo>
                      <a:pt x="21600" y="14400"/>
                    </a:lnTo>
                    <a:lnTo>
                      <a:pt x="6171" y="21600"/>
                    </a:lnTo>
                    <a:lnTo>
                      <a:pt x="3086" y="1080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50" name="Shape"/>
            <p:cNvSpPr/>
            <p:nvPr/>
          </p:nvSpPr>
          <p:spPr>
            <a:xfrm>
              <a:off x="0" y="0"/>
              <a:ext cx="6311900" cy="849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567" y="21600"/>
                  </a:lnTo>
                  <a:lnTo>
                    <a:pt x="20883" y="20862"/>
                  </a:lnTo>
                  <a:lnTo>
                    <a:pt x="13511" y="12501"/>
                  </a:lnTo>
                  <a:lnTo>
                    <a:pt x="11077" y="1476"/>
                  </a:lnTo>
                  <a:lnTo>
                    <a:pt x="10360" y="984"/>
                  </a:lnTo>
                  <a:lnTo>
                    <a:pt x="10230" y="2213"/>
                  </a:lnTo>
                  <a:lnTo>
                    <a:pt x="10099" y="2213"/>
                  </a:lnTo>
                  <a:lnTo>
                    <a:pt x="9942" y="1230"/>
                  </a:lnTo>
                  <a:lnTo>
                    <a:pt x="9257" y="4181"/>
                  </a:lnTo>
                  <a:lnTo>
                    <a:pt x="8736" y="5164"/>
                  </a:lnTo>
                  <a:lnTo>
                    <a:pt x="8480" y="5410"/>
                  </a:lnTo>
                  <a:lnTo>
                    <a:pt x="8122" y="4181"/>
                  </a:lnTo>
                  <a:lnTo>
                    <a:pt x="7372" y="5164"/>
                  </a:lnTo>
                  <a:lnTo>
                    <a:pt x="6981" y="984"/>
                  </a:lnTo>
                  <a:lnTo>
                    <a:pt x="6954" y="738"/>
                  </a:lnTo>
                  <a:lnTo>
                    <a:pt x="6856" y="492"/>
                  </a:lnTo>
                  <a:lnTo>
                    <a:pt x="6726" y="246"/>
                  </a:lnTo>
                  <a:lnTo>
                    <a:pt x="6628" y="0"/>
                  </a:lnTo>
                  <a:lnTo>
                    <a:pt x="6139" y="0"/>
                  </a:lnTo>
                  <a:lnTo>
                    <a:pt x="6074" y="492"/>
                  </a:lnTo>
                  <a:lnTo>
                    <a:pt x="5976" y="738"/>
                  </a:lnTo>
                  <a:lnTo>
                    <a:pt x="5911" y="738"/>
                  </a:lnTo>
                  <a:lnTo>
                    <a:pt x="5617" y="1476"/>
                  </a:lnTo>
                  <a:lnTo>
                    <a:pt x="5585" y="1721"/>
                  </a:lnTo>
                  <a:lnTo>
                    <a:pt x="5264" y="2459"/>
                  </a:lnTo>
                  <a:lnTo>
                    <a:pt x="5003" y="2951"/>
                  </a:lnTo>
                  <a:lnTo>
                    <a:pt x="4645" y="1967"/>
                  </a:lnTo>
                  <a:lnTo>
                    <a:pt x="4482" y="1967"/>
                  </a:lnTo>
                  <a:lnTo>
                    <a:pt x="4123" y="2951"/>
                  </a:lnTo>
                  <a:lnTo>
                    <a:pt x="3993" y="2951"/>
                  </a:lnTo>
                  <a:lnTo>
                    <a:pt x="3835" y="2459"/>
                  </a:lnTo>
                  <a:lnTo>
                    <a:pt x="3477" y="2459"/>
                  </a:lnTo>
                  <a:lnTo>
                    <a:pt x="2955" y="2951"/>
                  </a:lnTo>
                  <a:lnTo>
                    <a:pt x="2113" y="738"/>
                  </a:lnTo>
                  <a:lnTo>
                    <a:pt x="1755" y="2459"/>
                  </a:lnTo>
                  <a:lnTo>
                    <a:pt x="1722" y="2459"/>
                  </a:lnTo>
                  <a:lnTo>
                    <a:pt x="1657" y="2951"/>
                  </a:lnTo>
                  <a:lnTo>
                    <a:pt x="1559" y="3197"/>
                  </a:lnTo>
                  <a:lnTo>
                    <a:pt x="1103" y="4918"/>
                  </a:lnTo>
                  <a:lnTo>
                    <a:pt x="809" y="6148"/>
                  </a:lnTo>
                  <a:lnTo>
                    <a:pt x="424" y="6886"/>
                  </a:lnTo>
                  <a:lnTo>
                    <a:pt x="0" y="7378"/>
                  </a:lnTo>
                  <a:lnTo>
                    <a:pt x="0" y="21600"/>
                  </a:lnTo>
                  <a:lnTo>
                    <a:pt x="21600" y="21600"/>
                  </a:lnTo>
                  <a:close/>
                </a:path>
              </a:pathLst>
            </a:custGeom>
            <a:gradFill flip="none" rotWithShape="1">
              <a:gsLst>
                <a:gs pos="0">
                  <a:srgbClr val="463416"/>
                </a:gs>
                <a:gs pos="100000">
                  <a:srgbClr val="73654F"/>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grpSp>
        <p:nvGrpSpPr>
          <p:cNvPr id="58" name="Group"/>
          <p:cNvGrpSpPr/>
          <p:nvPr/>
        </p:nvGrpSpPr>
        <p:grpSpPr>
          <a:xfrm>
            <a:off x="627062" y="6021387"/>
            <a:ext cx="5684838" cy="849313"/>
            <a:chOff x="0" y="0"/>
            <a:chExt cx="5684837" cy="849312"/>
          </a:xfrm>
        </p:grpSpPr>
        <p:sp>
          <p:nvSpPr>
            <p:cNvPr id="52" name="Shape"/>
            <p:cNvSpPr/>
            <p:nvPr/>
          </p:nvSpPr>
          <p:spPr>
            <a:xfrm>
              <a:off x="1271587" y="0"/>
              <a:ext cx="579438" cy="461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20" y="1806"/>
                  </a:moveTo>
                  <a:lnTo>
                    <a:pt x="0" y="4516"/>
                  </a:lnTo>
                  <a:lnTo>
                    <a:pt x="3906" y="8128"/>
                  </a:lnTo>
                  <a:lnTo>
                    <a:pt x="8462" y="13547"/>
                  </a:lnTo>
                  <a:lnTo>
                    <a:pt x="11303" y="12644"/>
                  </a:lnTo>
                  <a:lnTo>
                    <a:pt x="20180" y="21600"/>
                  </a:lnTo>
                  <a:lnTo>
                    <a:pt x="18049" y="13095"/>
                  </a:lnTo>
                  <a:lnTo>
                    <a:pt x="21600" y="9934"/>
                  </a:lnTo>
                  <a:lnTo>
                    <a:pt x="21245" y="9483"/>
                  </a:lnTo>
                  <a:lnTo>
                    <a:pt x="19825" y="8580"/>
                  </a:lnTo>
                  <a:lnTo>
                    <a:pt x="17694" y="6774"/>
                  </a:lnTo>
                  <a:lnTo>
                    <a:pt x="10238" y="2709"/>
                  </a:lnTo>
                  <a:lnTo>
                    <a:pt x="8462" y="1806"/>
                  </a:lnTo>
                  <a:lnTo>
                    <a:pt x="7752" y="1355"/>
                  </a:lnTo>
                  <a:lnTo>
                    <a:pt x="5622" y="1355"/>
                  </a:lnTo>
                  <a:lnTo>
                    <a:pt x="4261" y="903"/>
                  </a:lnTo>
                  <a:lnTo>
                    <a:pt x="3906" y="903"/>
                  </a:lnTo>
                  <a:lnTo>
                    <a:pt x="2485" y="0"/>
                  </a:lnTo>
                  <a:lnTo>
                    <a:pt x="1775" y="0"/>
                  </a:lnTo>
                  <a:lnTo>
                    <a:pt x="1420" y="1806"/>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3" name="Shape"/>
            <p:cNvSpPr/>
            <p:nvPr/>
          </p:nvSpPr>
          <p:spPr>
            <a:xfrm>
              <a:off x="2457450" y="57150"/>
              <a:ext cx="3227388" cy="7921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76" y="779"/>
                  </a:moveTo>
                  <a:lnTo>
                    <a:pt x="1466" y="260"/>
                  </a:lnTo>
                  <a:lnTo>
                    <a:pt x="1020" y="0"/>
                  </a:lnTo>
                  <a:lnTo>
                    <a:pt x="382" y="0"/>
                  </a:lnTo>
                  <a:lnTo>
                    <a:pt x="127" y="1082"/>
                  </a:lnTo>
                  <a:lnTo>
                    <a:pt x="0" y="5541"/>
                  </a:lnTo>
                  <a:lnTo>
                    <a:pt x="637" y="4502"/>
                  </a:lnTo>
                  <a:lnTo>
                    <a:pt x="956" y="5800"/>
                  </a:lnTo>
                  <a:lnTo>
                    <a:pt x="1594" y="6623"/>
                  </a:lnTo>
                  <a:lnTo>
                    <a:pt x="2221" y="11817"/>
                  </a:lnTo>
                  <a:lnTo>
                    <a:pt x="4261" y="15540"/>
                  </a:lnTo>
                  <a:lnTo>
                    <a:pt x="8255" y="15540"/>
                  </a:lnTo>
                  <a:lnTo>
                    <a:pt x="21600" y="21600"/>
                  </a:lnTo>
                  <a:lnTo>
                    <a:pt x="21154" y="21340"/>
                  </a:lnTo>
                  <a:lnTo>
                    <a:pt x="7182" y="10519"/>
                  </a:lnTo>
                  <a:lnTo>
                    <a:pt x="5461" y="6883"/>
                  </a:lnTo>
                  <a:lnTo>
                    <a:pt x="4515" y="4762"/>
                  </a:lnTo>
                  <a:lnTo>
                    <a:pt x="3878" y="3982"/>
                  </a:lnTo>
                  <a:lnTo>
                    <a:pt x="2986" y="2640"/>
                  </a:lnTo>
                  <a:lnTo>
                    <a:pt x="1976" y="779"/>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4" name="Shape"/>
            <p:cNvSpPr/>
            <p:nvPr/>
          </p:nvSpPr>
          <p:spPr>
            <a:xfrm>
              <a:off x="2278062" y="47625"/>
              <a:ext cx="112713" cy="968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480"/>
                  </a:moveTo>
                  <a:lnTo>
                    <a:pt x="1825" y="6480"/>
                  </a:lnTo>
                  <a:lnTo>
                    <a:pt x="3651" y="4320"/>
                  </a:lnTo>
                  <a:lnTo>
                    <a:pt x="0" y="0"/>
                  </a:lnTo>
                  <a:lnTo>
                    <a:pt x="8823" y="6480"/>
                  </a:lnTo>
                  <a:lnTo>
                    <a:pt x="16124" y="6480"/>
                  </a:lnTo>
                  <a:lnTo>
                    <a:pt x="21600" y="19440"/>
                  </a:lnTo>
                  <a:lnTo>
                    <a:pt x="21600" y="21600"/>
                  </a:lnTo>
                  <a:lnTo>
                    <a:pt x="17949" y="19440"/>
                  </a:lnTo>
                  <a:lnTo>
                    <a:pt x="14299" y="15120"/>
                  </a:lnTo>
                  <a:lnTo>
                    <a:pt x="6997" y="10800"/>
                  </a:lnTo>
                  <a:lnTo>
                    <a:pt x="6997" y="12960"/>
                  </a:lnTo>
                  <a:lnTo>
                    <a:pt x="5476" y="15120"/>
                  </a:lnTo>
                  <a:lnTo>
                    <a:pt x="3651" y="17280"/>
                  </a:lnTo>
                  <a:lnTo>
                    <a:pt x="1825" y="17280"/>
                  </a:lnTo>
                  <a:lnTo>
                    <a:pt x="1825" y="12960"/>
                  </a:lnTo>
                  <a:lnTo>
                    <a:pt x="0" y="648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5" name="Shape"/>
            <p:cNvSpPr/>
            <p:nvPr/>
          </p:nvSpPr>
          <p:spPr>
            <a:xfrm>
              <a:off x="730250" y="77787"/>
              <a:ext cx="255588" cy="260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025" y="0"/>
                  </a:moveTo>
                  <a:lnTo>
                    <a:pt x="6440" y="800"/>
                  </a:lnTo>
                  <a:lnTo>
                    <a:pt x="9660" y="800"/>
                  </a:lnTo>
                  <a:lnTo>
                    <a:pt x="15294" y="1600"/>
                  </a:lnTo>
                  <a:lnTo>
                    <a:pt x="12880" y="7200"/>
                  </a:lnTo>
                  <a:lnTo>
                    <a:pt x="12880" y="8000"/>
                  </a:lnTo>
                  <a:lnTo>
                    <a:pt x="14489" y="11200"/>
                  </a:lnTo>
                  <a:lnTo>
                    <a:pt x="16099" y="12800"/>
                  </a:lnTo>
                  <a:lnTo>
                    <a:pt x="19185" y="15200"/>
                  </a:lnTo>
                  <a:lnTo>
                    <a:pt x="20795" y="18400"/>
                  </a:lnTo>
                  <a:lnTo>
                    <a:pt x="21600" y="20800"/>
                  </a:lnTo>
                  <a:lnTo>
                    <a:pt x="21600" y="21600"/>
                  </a:lnTo>
                  <a:lnTo>
                    <a:pt x="12880" y="13600"/>
                  </a:lnTo>
                  <a:lnTo>
                    <a:pt x="4025" y="7200"/>
                  </a:lnTo>
                  <a:lnTo>
                    <a:pt x="0" y="0"/>
                  </a:lnTo>
                  <a:lnTo>
                    <a:pt x="4025"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6" name="Shape"/>
            <p:cNvSpPr/>
            <p:nvPr/>
          </p:nvSpPr>
          <p:spPr>
            <a:xfrm>
              <a:off x="493712" y="96837"/>
              <a:ext cx="93663" cy="968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
                  </a:moveTo>
                  <a:lnTo>
                    <a:pt x="15010" y="10800"/>
                  </a:lnTo>
                  <a:lnTo>
                    <a:pt x="15010" y="12960"/>
                  </a:lnTo>
                  <a:lnTo>
                    <a:pt x="17207" y="15120"/>
                  </a:lnTo>
                  <a:lnTo>
                    <a:pt x="19403" y="19440"/>
                  </a:lnTo>
                  <a:lnTo>
                    <a:pt x="19403" y="21600"/>
                  </a:lnTo>
                  <a:lnTo>
                    <a:pt x="17207" y="19440"/>
                  </a:lnTo>
                  <a:lnTo>
                    <a:pt x="12814" y="17280"/>
                  </a:lnTo>
                  <a:lnTo>
                    <a:pt x="6224" y="10800"/>
                  </a:lnTo>
                  <a:lnTo>
                    <a:pt x="0" y="0"/>
                  </a:lnTo>
                  <a:lnTo>
                    <a:pt x="21600" y="216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7" name="Shape"/>
            <p:cNvSpPr/>
            <p:nvPr/>
          </p:nvSpPr>
          <p:spPr>
            <a:xfrm>
              <a:off x="0" y="28575"/>
              <a:ext cx="388938" cy="3286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42" y="3812"/>
                  </a:moveTo>
                  <a:lnTo>
                    <a:pt x="21600" y="4447"/>
                  </a:lnTo>
                  <a:lnTo>
                    <a:pt x="18426" y="8894"/>
                  </a:lnTo>
                  <a:lnTo>
                    <a:pt x="12607" y="13976"/>
                  </a:lnTo>
                  <a:lnTo>
                    <a:pt x="14723" y="16518"/>
                  </a:lnTo>
                  <a:lnTo>
                    <a:pt x="15781" y="21600"/>
                  </a:lnTo>
                  <a:lnTo>
                    <a:pt x="6789" y="13976"/>
                  </a:lnTo>
                  <a:lnTo>
                    <a:pt x="4144" y="8894"/>
                  </a:lnTo>
                  <a:lnTo>
                    <a:pt x="7847" y="6988"/>
                  </a:lnTo>
                  <a:lnTo>
                    <a:pt x="5202" y="3812"/>
                  </a:lnTo>
                  <a:lnTo>
                    <a:pt x="0" y="1271"/>
                  </a:lnTo>
                  <a:lnTo>
                    <a:pt x="0" y="0"/>
                  </a:lnTo>
                  <a:lnTo>
                    <a:pt x="1058" y="0"/>
                  </a:lnTo>
                  <a:lnTo>
                    <a:pt x="4144" y="635"/>
                  </a:lnTo>
                  <a:lnTo>
                    <a:pt x="7847" y="635"/>
                  </a:lnTo>
                  <a:lnTo>
                    <a:pt x="8904" y="1271"/>
                  </a:lnTo>
                  <a:lnTo>
                    <a:pt x="11020" y="1271"/>
                  </a:lnTo>
                  <a:lnTo>
                    <a:pt x="12607" y="1906"/>
                  </a:lnTo>
                  <a:lnTo>
                    <a:pt x="13136" y="1906"/>
                  </a:lnTo>
                  <a:lnTo>
                    <a:pt x="17897" y="2541"/>
                  </a:lnTo>
                  <a:lnTo>
                    <a:pt x="20542" y="3812"/>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pic>
        <p:nvPicPr>
          <p:cNvPr id="59" name="TSL_logo2.png" descr="TSL_logo2.png"/>
          <p:cNvPicPr>
            <a:picLocks noChangeAspect="1"/>
          </p:cNvPicPr>
          <p:nvPr/>
        </p:nvPicPr>
        <p:blipFill>
          <a:blip r:embed="rId2">
            <a:extLst/>
          </a:blip>
          <a:stretch>
            <a:fillRect/>
          </a:stretch>
        </p:blipFill>
        <p:spPr>
          <a:xfrm>
            <a:off x="6553200" y="6172200"/>
            <a:ext cx="2159000" cy="579438"/>
          </a:xfrm>
          <a:prstGeom prst="rect">
            <a:avLst/>
          </a:prstGeom>
          <a:ln w="12700">
            <a:miter lim="400000"/>
          </a:ln>
        </p:spPr>
      </p:pic>
      <p:sp>
        <p:nvSpPr>
          <p:cNvPr id="6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003399"/>
            </a:gs>
            <a:gs pos="100000">
              <a:srgbClr val="001847"/>
            </a:gs>
          </a:gsLst>
          <a:lin ang="16200000" scaled="0"/>
        </a:gradFill>
      </p:bgPr>
    </p:bg>
    <p:spTree>
      <p:nvGrpSpPr>
        <p:cNvPr id="1" name=""/>
        <p:cNvGrpSpPr/>
        <p:nvPr/>
      </p:nvGrpSpPr>
      <p:grpSpPr>
        <a:xfrm>
          <a:off x="0" y="0"/>
          <a:ext cx="0" cy="0"/>
          <a:chOff x="0" y="0"/>
          <a:chExt cx="0" cy="0"/>
        </a:xfrm>
      </p:grpSpPr>
      <p:grpSp>
        <p:nvGrpSpPr>
          <p:cNvPr id="4" name="Group"/>
          <p:cNvGrpSpPr/>
          <p:nvPr/>
        </p:nvGrpSpPr>
        <p:grpSpPr>
          <a:xfrm>
            <a:off x="0" y="0"/>
            <a:ext cx="9144000" cy="6858000"/>
            <a:chOff x="0" y="0"/>
            <a:chExt cx="9144000" cy="6858000"/>
          </a:xfrm>
        </p:grpSpPr>
        <p:sp>
          <p:nvSpPr>
            <p:cNvPr id="2" name="Rectangle"/>
            <p:cNvSpPr/>
            <p:nvPr/>
          </p:nvSpPr>
          <p:spPr>
            <a:xfrm>
              <a:off x="0" y="4876800"/>
              <a:ext cx="9144000" cy="1981200"/>
            </a:xfrm>
            <a:prstGeom prst="rect">
              <a:avLst/>
            </a:prstGeom>
            <a:gradFill flip="none" rotWithShape="1">
              <a:gsLst>
                <a:gs pos="0">
                  <a:schemeClr val="accent2"/>
                </a:gs>
                <a:gs pos="100000">
                  <a:srgbClr val="003399"/>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3" name="Rectangle"/>
            <p:cNvSpPr/>
            <p:nvPr/>
          </p:nvSpPr>
          <p:spPr>
            <a:xfrm>
              <a:off x="0" y="0"/>
              <a:ext cx="9144000" cy="4876800"/>
            </a:xfrm>
            <a:prstGeom prst="rect">
              <a:avLst/>
            </a:prstGeom>
            <a:gradFill flip="none" rotWithShape="1">
              <a:gsLst>
                <a:gs pos="0">
                  <a:srgbClr val="003399"/>
                </a:gs>
                <a:gs pos="100000">
                  <a:srgbClr val="001847"/>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5" name="Rectangle"/>
          <p:cNvSpPr/>
          <p:nvPr/>
        </p:nvSpPr>
        <p:spPr>
          <a:xfrm>
            <a:off x="6248400" y="6262687"/>
            <a:ext cx="2895600" cy="609601"/>
          </a:xfrm>
          <a:prstGeom prst="rect">
            <a:avLst/>
          </a:prstGeom>
          <a:gradFill>
            <a:gsLst>
              <a:gs pos="0">
                <a:srgbClr val="00FFCC"/>
              </a:gs>
              <a:gs pos="100000">
                <a:srgbClr val="003399"/>
              </a:gs>
            </a:gsLst>
            <a:lin ang="8100000"/>
          </a:gradFill>
          <a:ln w="12700">
            <a:miter lim="400000"/>
          </a:ln>
        </p:spPr>
        <p:txBody>
          <a:bodyPr lIns="45719" rIns="45719"/>
          <a:lstStyle/>
          <a:p>
            <a:pPr>
              <a:defRPr>
                <a:solidFill>
                  <a:srgbClr val="FFFFFF"/>
                </a:solidFill>
              </a:defRPr>
            </a:pPr>
          </a:p>
        </p:txBody>
      </p:sp>
      <p:grpSp>
        <p:nvGrpSpPr>
          <p:cNvPr id="14" name="Group"/>
          <p:cNvGrpSpPr/>
          <p:nvPr/>
        </p:nvGrpSpPr>
        <p:grpSpPr>
          <a:xfrm>
            <a:off x="0" y="6019799"/>
            <a:ext cx="7848600" cy="857251"/>
            <a:chOff x="0" y="0"/>
            <a:chExt cx="7848600" cy="857250"/>
          </a:xfrm>
        </p:grpSpPr>
        <p:sp>
          <p:nvSpPr>
            <p:cNvPr id="6" name="Shape"/>
            <p:cNvSpPr/>
            <p:nvPr/>
          </p:nvSpPr>
          <p:spPr>
            <a:xfrm>
              <a:off x="2362200" y="0"/>
              <a:ext cx="5143500" cy="8509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80" y="18900"/>
                  </a:moveTo>
                  <a:lnTo>
                    <a:pt x="19967" y="15918"/>
                  </a:lnTo>
                  <a:lnTo>
                    <a:pt x="19407" y="15112"/>
                  </a:lnTo>
                  <a:lnTo>
                    <a:pt x="17853" y="9188"/>
                  </a:lnTo>
                  <a:lnTo>
                    <a:pt x="17020" y="2982"/>
                  </a:lnTo>
                  <a:lnTo>
                    <a:pt x="16380" y="282"/>
                  </a:lnTo>
                  <a:lnTo>
                    <a:pt x="16020" y="1894"/>
                  </a:lnTo>
                  <a:lnTo>
                    <a:pt x="15260" y="2982"/>
                  </a:lnTo>
                  <a:lnTo>
                    <a:pt x="14227" y="2982"/>
                  </a:lnTo>
                  <a:lnTo>
                    <a:pt x="13627" y="5158"/>
                  </a:lnTo>
                  <a:lnTo>
                    <a:pt x="11833" y="8946"/>
                  </a:lnTo>
                  <a:lnTo>
                    <a:pt x="10680" y="7294"/>
                  </a:lnTo>
                  <a:lnTo>
                    <a:pt x="10400" y="4070"/>
                  </a:lnTo>
                  <a:lnTo>
                    <a:pt x="10280" y="3506"/>
                  </a:lnTo>
                  <a:lnTo>
                    <a:pt x="9640" y="2418"/>
                  </a:lnTo>
                  <a:lnTo>
                    <a:pt x="9167" y="2982"/>
                  </a:lnTo>
                  <a:lnTo>
                    <a:pt x="8727" y="3506"/>
                  </a:lnTo>
                  <a:lnTo>
                    <a:pt x="8287" y="524"/>
                  </a:lnTo>
                  <a:lnTo>
                    <a:pt x="8167" y="0"/>
                  </a:lnTo>
                  <a:lnTo>
                    <a:pt x="7927" y="0"/>
                  </a:lnTo>
                  <a:lnTo>
                    <a:pt x="7373" y="1370"/>
                  </a:lnTo>
                  <a:lnTo>
                    <a:pt x="7293" y="1612"/>
                  </a:lnTo>
                  <a:lnTo>
                    <a:pt x="7133" y="2176"/>
                  </a:lnTo>
                  <a:lnTo>
                    <a:pt x="6893" y="2982"/>
                  </a:lnTo>
                  <a:lnTo>
                    <a:pt x="6573" y="2982"/>
                  </a:lnTo>
                  <a:lnTo>
                    <a:pt x="6373" y="3264"/>
                  </a:lnTo>
                  <a:lnTo>
                    <a:pt x="5893" y="4312"/>
                  </a:lnTo>
                  <a:lnTo>
                    <a:pt x="5620" y="5158"/>
                  </a:lnTo>
                  <a:lnTo>
                    <a:pt x="5420" y="5682"/>
                  </a:lnTo>
                  <a:lnTo>
                    <a:pt x="5260" y="5964"/>
                  </a:lnTo>
                  <a:lnTo>
                    <a:pt x="5220" y="6206"/>
                  </a:lnTo>
                  <a:lnTo>
                    <a:pt x="3707" y="9188"/>
                  </a:lnTo>
                  <a:lnTo>
                    <a:pt x="2627" y="11848"/>
                  </a:lnTo>
                  <a:lnTo>
                    <a:pt x="713" y="18618"/>
                  </a:lnTo>
                  <a:lnTo>
                    <a:pt x="0" y="21600"/>
                  </a:lnTo>
                  <a:lnTo>
                    <a:pt x="21600" y="21600"/>
                  </a:lnTo>
                  <a:lnTo>
                    <a:pt x="20880" y="18900"/>
                  </a:lnTo>
                  <a:close/>
                </a:path>
              </a:pathLst>
            </a:custGeom>
            <a:gradFill flip="none" rotWithShape="1">
              <a:gsLst>
                <a:gs pos="0">
                  <a:srgbClr val="463416"/>
                </a:gs>
                <a:gs pos="100000">
                  <a:srgbClr val="847864"/>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nvGrpSpPr>
            <p:cNvPr id="12" name="Group"/>
            <p:cNvGrpSpPr/>
            <p:nvPr/>
          </p:nvGrpSpPr>
          <p:grpSpPr>
            <a:xfrm>
              <a:off x="3946525" y="-1"/>
              <a:ext cx="3902075" cy="857251"/>
              <a:chOff x="0" y="0"/>
              <a:chExt cx="3902075" cy="857250"/>
            </a:xfrm>
          </p:grpSpPr>
          <p:sp>
            <p:nvSpPr>
              <p:cNvPr id="7" name="Shape"/>
              <p:cNvSpPr/>
              <p:nvPr/>
            </p:nvSpPr>
            <p:spPr>
              <a:xfrm>
                <a:off x="2320925" y="11112"/>
                <a:ext cx="1581150" cy="8461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793" y="15116"/>
                    </a:moveTo>
                    <a:lnTo>
                      <a:pt x="10735" y="14994"/>
                    </a:lnTo>
                    <a:lnTo>
                      <a:pt x="6072" y="10091"/>
                    </a:lnTo>
                    <a:lnTo>
                      <a:pt x="2754" y="2675"/>
                    </a:lnTo>
                    <a:lnTo>
                      <a:pt x="0" y="0"/>
                    </a:lnTo>
                    <a:lnTo>
                      <a:pt x="477" y="1054"/>
                    </a:lnTo>
                    <a:lnTo>
                      <a:pt x="0" y="2634"/>
                    </a:lnTo>
                    <a:lnTo>
                      <a:pt x="651" y="4823"/>
                    </a:lnTo>
                    <a:lnTo>
                      <a:pt x="1627" y="9848"/>
                    </a:lnTo>
                    <a:lnTo>
                      <a:pt x="976" y="17102"/>
                    </a:lnTo>
                    <a:lnTo>
                      <a:pt x="4337" y="13333"/>
                    </a:lnTo>
                    <a:lnTo>
                      <a:pt x="13272" y="21600"/>
                    </a:lnTo>
                    <a:lnTo>
                      <a:pt x="21600" y="21438"/>
                    </a:lnTo>
                    <a:lnTo>
                      <a:pt x="17957" y="19168"/>
                    </a:lnTo>
                    <a:lnTo>
                      <a:pt x="13793" y="15116"/>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8" name="Shape"/>
              <p:cNvSpPr/>
              <p:nvPr/>
            </p:nvSpPr>
            <p:spPr>
              <a:xfrm>
                <a:off x="303212" y="0"/>
                <a:ext cx="295276" cy="627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181" y="0"/>
                    </a:moveTo>
                    <a:lnTo>
                      <a:pt x="6271" y="1101"/>
                    </a:lnTo>
                    <a:lnTo>
                      <a:pt x="2787" y="1836"/>
                    </a:lnTo>
                    <a:lnTo>
                      <a:pt x="2090" y="4039"/>
                    </a:lnTo>
                    <a:lnTo>
                      <a:pt x="4877" y="6976"/>
                    </a:lnTo>
                    <a:lnTo>
                      <a:pt x="5574" y="9913"/>
                    </a:lnTo>
                    <a:lnTo>
                      <a:pt x="0" y="21600"/>
                    </a:lnTo>
                    <a:lnTo>
                      <a:pt x="6271" y="14257"/>
                    </a:lnTo>
                    <a:lnTo>
                      <a:pt x="9755" y="13217"/>
                    </a:lnTo>
                    <a:lnTo>
                      <a:pt x="14632" y="7710"/>
                    </a:lnTo>
                    <a:lnTo>
                      <a:pt x="16723" y="7343"/>
                    </a:lnTo>
                    <a:lnTo>
                      <a:pt x="16723" y="5507"/>
                    </a:lnTo>
                    <a:lnTo>
                      <a:pt x="21600" y="4039"/>
                    </a:lnTo>
                    <a:lnTo>
                      <a:pt x="18813" y="3671"/>
                    </a:lnTo>
                    <a:lnTo>
                      <a:pt x="4181"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9" name="Shape"/>
              <p:cNvSpPr/>
              <p:nvPr/>
            </p:nvSpPr>
            <p:spPr>
              <a:xfrm>
                <a:off x="863600" y="160337"/>
                <a:ext cx="600075" cy="4302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29" y="0"/>
                    </a:moveTo>
                    <a:lnTo>
                      <a:pt x="686" y="1036"/>
                    </a:lnTo>
                    <a:lnTo>
                      <a:pt x="0" y="3188"/>
                    </a:lnTo>
                    <a:lnTo>
                      <a:pt x="3429" y="9644"/>
                    </a:lnTo>
                    <a:lnTo>
                      <a:pt x="17714" y="21600"/>
                    </a:lnTo>
                    <a:lnTo>
                      <a:pt x="16571" y="11079"/>
                    </a:lnTo>
                    <a:lnTo>
                      <a:pt x="21600" y="6058"/>
                    </a:lnTo>
                    <a:lnTo>
                      <a:pt x="14343" y="7492"/>
                    </a:lnTo>
                    <a:lnTo>
                      <a:pt x="5143" y="4304"/>
                    </a:lnTo>
                    <a:lnTo>
                      <a:pt x="1029"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0" name="Shape"/>
              <p:cNvSpPr/>
              <p:nvPr/>
            </p:nvSpPr>
            <p:spPr>
              <a:xfrm>
                <a:off x="1812925" y="117475"/>
                <a:ext cx="246063" cy="1174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886" y="0"/>
                    </a:moveTo>
                    <a:lnTo>
                      <a:pt x="0" y="0"/>
                    </a:lnTo>
                    <a:lnTo>
                      <a:pt x="836" y="1964"/>
                    </a:lnTo>
                    <a:lnTo>
                      <a:pt x="836" y="5891"/>
                    </a:lnTo>
                    <a:lnTo>
                      <a:pt x="0" y="7855"/>
                    </a:lnTo>
                    <a:lnTo>
                      <a:pt x="10870" y="19636"/>
                    </a:lnTo>
                    <a:lnTo>
                      <a:pt x="13378" y="13745"/>
                    </a:lnTo>
                    <a:lnTo>
                      <a:pt x="21600" y="21600"/>
                    </a:lnTo>
                    <a:lnTo>
                      <a:pt x="17559" y="7855"/>
                    </a:lnTo>
                    <a:lnTo>
                      <a:pt x="20764" y="0"/>
                    </a:lnTo>
                    <a:lnTo>
                      <a:pt x="15886"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1" name="Shape"/>
              <p:cNvSpPr/>
              <p:nvPr/>
            </p:nvSpPr>
            <p:spPr>
              <a:xfrm>
                <a:off x="0" y="106362"/>
                <a:ext cx="66675" cy="1285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86" y="10800"/>
                    </a:moveTo>
                    <a:lnTo>
                      <a:pt x="0" y="5400"/>
                    </a:lnTo>
                    <a:lnTo>
                      <a:pt x="6171" y="1800"/>
                    </a:lnTo>
                    <a:lnTo>
                      <a:pt x="0" y="1800"/>
                    </a:lnTo>
                    <a:lnTo>
                      <a:pt x="18514" y="1800"/>
                    </a:lnTo>
                    <a:lnTo>
                      <a:pt x="21600" y="0"/>
                    </a:lnTo>
                    <a:lnTo>
                      <a:pt x="15429" y="5400"/>
                    </a:lnTo>
                    <a:lnTo>
                      <a:pt x="21600" y="14400"/>
                    </a:lnTo>
                    <a:lnTo>
                      <a:pt x="6171" y="21600"/>
                    </a:lnTo>
                    <a:lnTo>
                      <a:pt x="3086" y="1080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13" name="Shape"/>
            <p:cNvSpPr/>
            <p:nvPr/>
          </p:nvSpPr>
          <p:spPr>
            <a:xfrm>
              <a:off x="0" y="0"/>
              <a:ext cx="6311900" cy="8493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567" y="21600"/>
                  </a:lnTo>
                  <a:lnTo>
                    <a:pt x="20883" y="20862"/>
                  </a:lnTo>
                  <a:lnTo>
                    <a:pt x="13511" y="12501"/>
                  </a:lnTo>
                  <a:lnTo>
                    <a:pt x="11077" y="1476"/>
                  </a:lnTo>
                  <a:lnTo>
                    <a:pt x="10360" y="984"/>
                  </a:lnTo>
                  <a:lnTo>
                    <a:pt x="10230" y="2213"/>
                  </a:lnTo>
                  <a:lnTo>
                    <a:pt x="10099" y="2213"/>
                  </a:lnTo>
                  <a:lnTo>
                    <a:pt x="9942" y="1230"/>
                  </a:lnTo>
                  <a:lnTo>
                    <a:pt x="9257" y="4181"/>
                  </a:lnTo>
                  <a:lnTo>
                    <a:pt x="8736" y="5164"/>
                  </a:lnTo>
                  <a:lnTo>
                    <a:pt x="8480" y="5410"/>
                  </a:lnTo>
                  <a:lnTo>
                    <a:pt x="8122" y="4181"/>
                  </a:lnTo>
                  <a:lnTo>
                    <a:pt x="7372" y="5164"/>
                  </a:lnTo>
                  <a:lnTo>
                    <a:pt x="6981" y="984"/>
                  </a:lnTo>
                  <a:lnTo>
                    <a:pt x="6954" y="738"/>
                  </a:lnTo>
                  <a:lnTo>
                    <a:pt x="6856" y="492"/>
                  </a:lnTo>
                  <a:lnTo>
                    <a:pt x="6726" y="246"/>
                  </a:lnTo>
                  <a:lnTo>
                    <a:pt x="6628" y="0"/>
                  </a:lnTo>
                  <a:lnTo>
                    <a:pt x="6139" y="0"/>
                  </a:lnTo>
                  <a:lnTo>
                    <a:pt x="6074" y="492"/>
                  </a:lnTo>
                  <a:lnTo>
                    <a:pt x="5976" y="738"/>
                  </a:lnTo>
                  <a:lnTo>
                    <a:pt x="5911" y="738"/>
                  </a:lnTo>
                  <a:lnTo>
                    <a:pt x="5617" y="1476"/>
                  </a:lnTo>
                  <a:lnTo>
                    <a:pt x="5585" y="1721"/>
                  </a:lnTo>
                  <a:lnTo>
                    <a:pt x="5264" y="2459"/>
                  </a:lnTo>
                  <a:lnTo>
                    <a:pt x="5003" y="2951"/>
                  </a:lnTo>
                  <a:lnTo>
                    <a:pt x="4645" y="1967"/>
                  </a:lnTo>
                  <a:lnTo>
                    <a:pt x="4482" y="1967"/>
                  </a:lnTo>
                  <a:lnTo>
                    <a:pt x="4123" y="2951"/>
                  </a:lnTo>
                  <a:lnTo>
                    <a:pt x="3993" y="2951"/>
                  </a:lnTo>
                  <a:lnTo>
                    <a:pt x="3835" y="2459"/>
                  </a:lnTo>
                  <a:lnTo>
                    <a:pt x="3477" y="2459"/>
                  </a:lnTo>
                  <a:lnTo>
                    <a:pt x="2955" y="2951"/>
                  </a:lnTo>
                  <a:lnTo>
                    <a:pt x="2113" y="738"/>
                  </a:lnTo>
                  <a:lnTo>
                    <a:pt x="1755" y="2459"/>
                  </a:lnTo>
                  <a:lnTo>
                    <a:pt x="1722" y="2459"/>
                  </a:lnTo>
                  <a:lnTo>
                    <a:pt x="1657" y="2951"/>
                  </a:lnTo>
                  <a:lnTo>
                    <a:pt x="1559" y="3197"/>
                  </a:lnTo>
                  <a:lnTo>
                    <a:pt x="1103" y="4918"/>
                  </a:lnTo>
                  <a:lnTo>
                    <a:pt x="809" y="6148"/>
                  </a:lnTo>
                  <a:lnTo>
                    <a:pt x="424" y="6886"/>
                  </a:lnTo>
                  <a:lnTo>
                    <a:pt x="0" y="7378"/>
                  </a:lnTo>
                  <a:lnTo>
                    <a:pt x="0" y="21600"/>
                  </a:lnTo>
                  <a:lnTo>
                    <a:pt x="21600" y="21600"/>
                  </a:lnTo>
                  <a:close/>
                </a:path>
              </a:pathLst>
            </a:custGeom>
            <a:gradFill flip="none" rotWithShape="1">
              <a:gsLst>
                <a:gs pos="0">
                  <a:srgbClr val="463416"/>
                </a:gs>
                <a:gs pos="100000">
                  <a:srgbClr val="73654F"/>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grpSp>
        <p:nvGrpSpPr>
          <p:cNvPr id="21" name="Group"/>
          <p:cNvGrpSpPr/>
          <p:nvPr/>
        </p:nvGrpSpPr>
        <p:grpSpPr>
          <a:xfrm>
            <a:off x="627062" y="6021387"/>
            <a:ext cx="5684838" cy="849313"/>
            <a:chOff x="0" y="0"/>
            <a:chExt cx="5684837" cy="849312"/>
          </a:xfrm>
        </p:grpSpPr>
        <p:sp>
          <p:nvSpPr>
            <p:cNvPr id="15" name="Shape"/>
            <p:cNvSpPr/>
            <p:nvPr/>
          </p:nvSpPr>
          <p:spPr>
            <a:xfrm>
              <a:off x="1271587" y="0"/>
              <a:ext cx="579438" cy="4619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20" y="1806"/>
                  </a:moveTo>
                  <a:lnTo>
                    <a:pt x="0" y="4516"/>
                  </a:lnTo>
                  <a:lnTo>
                    <a:pt x="3906" y="8128"/>
                  </a:lnTo>
                  <a:lnTo>
                    <a:pt x="8462" y="13547"/>
                  </a:lnTo>
                  <a:lnTo>
                    <a:pt x="11303" y="12644"/>
                  </a:lnTo>
                  <a:lnTo>
                    <a:pt x="20180" y="21600"/>
                  </a:lnTo>
                  <a:lnTo>
                    <a:pt x="18049" y="13095"/>
                  </a:lnTo>
                  <a:lnTo>
                    <a:pt x="21600" y="9934"/>
                  </a:lnTo>
                  <a:lnTo>
                    <a:pt x="21245" y="9483"/>
                  </a:lnTo>
                  <a:lnTo>
                    <a:pt x="19825" y="8580"/>
                  </a:lnTo>
                  <a:lnTo>
                    <a:pt x="17694" y="6774"/>
                  </a:lnTo>
                  <a:lnTo>
                    <a:pt x="10238" y="2709"/>
                  </a:lnTo>
                  <a:lnTo>
                    <a:pt x="8462" y="1806"/>
                  </a:lnTo>
                  <a:lnTo>
                    <a:pt x="7752" y="1355"/>
                  </a:lnTo>
                  <a:lnTo>
                    <a:pt x="5622" y="1355"/>
                  </a:lnTo>
                  <a:lnTo>
                    <a:pt x="4261" y="903"/>
                  </a:lnTo>
                  <a:lnTo>
                    <a:pt x="3906" y="903"/>
                  </a:lnTo>
                  <a:lnTo>
                    <a:pt x="2485" y="0"/>
                  </a:lnTo>
                  <a:lnTo>
                    <a:pt x="1775" y="0"/>
                  </a:lnTo>
                  <a:lnTo>
                    <a:pt x="1420" y="1806"/>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6" name="Shape"/>
            <p:cNvSpPr/>
            <p:nvPr/>
          </p:nvSpPr>
          <p:spPr>
            <a:xfrm>
              <a:off x="2457450" y="57150"/>
              <a:ext cx="3227388" cy="7921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76" y="779"/>
                  </a:moveTo>
                  <a:lnTo>
                    <a:pt x="1466" y="260"/>
                  </a:lnTo>
                  <a:lnTo>
                    <a:pt x="1020" y="0"/>
                  </a:lnTo>
                  <a:lnTo>
                    <a:pt x="382" y="0"/>
                  </a:lnTo>
                  <a:lnTo>
                    <a:pt x="127" y="1082"/>
                  </a:lnTo>
                  <a:lnTo>
                    <a:pt x="0" y="5541"/>
                  </a:lnTo>
                  <a:lnTo>
                    <a:pt x="637" y="4502"/>
                  </a:lnTo>
                  <a:lnTo>
                    <a:pt x="956" y="5800"/>
                  </a:lnTo>
                  <a:lnTo>
                    <a:pt x="1594" y="6623"/>
                  </a:lnTo>
                  <a:lnTo>
                    <a:pt x="2221" y="11817"/>
                  </a:lnTo>
                  <a:lnTo>
                    <a:pt x="4261" y="15540"/>
                  </a:lnTo>
                  <a:lnTo>
                    <a:pt x="8255" y="15540"/>
                  </a:lnTo>
                  <a:lnTo>
                    <a:pt x="21600" y="21600"/>
                  </a:lnTo>
                  <a:lnTo>
                    <a:pt x="21154" y="21340"/>
                  </a:lnTo>
                  <a:lnTo>
                    <a:pt x="7182" y="10519"/>
                  </a:lnTo>
                  <a:lnTo>
                    <a:pt x="5461" y="6883"/>
                  </a:lnTo>
                  <a:lnTo>
                    <a:pt x="4515" y="4762"/>
                  </a:lnTo>
                  <a:lnTo>
                    <a:pt x="3878" y="3982"/>
                  </a:lnTo>
                  <a:lnTo>
                    <a:pt x="2986" y="2640"/>
                  </a:lnTo>
                  <a:lnTo>
                    <a:pt x="1976" y="779"/>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7" name="Shape"/>
            <p:cNvSpPr/>
            <p:nvPr/>
          </p:nvSpPr>
          <p:spPr>
            <a:xfrm>
              <a:off x="2278062" y="47625"/>
              <a:ext cx="112713" cy="968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480"/>
                  </a:moveTo>
                  <a:lnTo>
                    <a:pt x="1825" y="6480"/>
                  </a:lnTo>
                  <a:lnTo>
                    <a:pt x="3651" y="4320"/>
                  </a:lnTo>
                  <a:lnTo>
                    <a:pt x="0" y="0"/>
                  </a:lnTo>
                  <a:lnTo>
                    <a:pt x="8823" y="6480"/>
                  </a:lnTo>
                  <a:lnTo>
                    <a:pt x="16124" y="6480"/>
                  </a:lnTo>
                  <a:lnTo>
                    <a:pt x="21600" y="19440"/>
                  </a:lnTo>
                  <a:lnTo>
                    <a:pt x="21600" y="21600"/>
                  </a:lnTo>
                  <a:lnTo>
                    <a:pt x="17949" y="19440"/>
                  </a:lnTo>
                  <a:lnTo>
                    <a:pt x="14299" y="15120"/>
                  </a:lnTo>
                  <a:lnTo>
                    <a:pt x="6997" y="10800"/>
                  </a:lnTo>
                  <a:lnTo>
                    <a:pt x="6997" y="12960"/>
                  </a:lnTo>
                  <a:lnTo>
                    <a:pt x="5476" y="15120"/>
                  </a:lnTo>
                  <a:lnTo>
                    <a:pt x="3651" y="17280"/>
                  </a:lnTo>
                  <a:lnTo>
                    <a:pt x="1825" y="17280"/>
                  </a:lnTo>
                  <a:lnTo>
                    <a:pt x="1825" y="12960"/>
                  </a:lnTo>
                  <a:lnTo>
                    <a:pt x="0" y="648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8" name="Shape"/>
            <p:cNvSpPr/>
            <p:nvPr/>
          </p:nvSpPr>
          <p:spPr>
            <a:xfrm>
              <a:off x="730250" y="77787"/>
              <a:ext cx="255588" cy="260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025" y="0"/>
                  </a:moveTo>
                  <a:lnTo>
                    <a:pt x="6440" y="800"/>
                  </a:lnTo>
                  <a:lnTo>
                    <a:pt x="9660" y="800"/>
                  </a:lnTo>
                  <a:lnTo>
                    <a:pt x="15294" y="1600"/>
                  </a:lnTo>
                  <a:lnTo>
                    <a:pt x="12880" y="7200"/>
                  </a:lnTo>
                  <a:lnTo>
                    <a:pt x="12880" y="8000"/>
                  </a:lnTo>
                  <a:lnTo>
                    <a:pt x="14489" y="11200"/>
                  </a:lnTo>
                  <a:lnTo>
                    <a:pt x="16099" y="12800"/>
                  </a:lnTo>
                  <a:lnTo>
                    <a:pt x="19185" y="15200"/>
                  </a:lnTo>
                  <a:lnTo>
                    <a:pt x="20795" y="18400"/>
                  </a:lnTo>
                  <a:lnTo>
                    <a:pt x="21600" y="20800"/>
                  </a:lnTo>
                  <a:lnTo>
                    <a:pt x="21600" y="21600"/>
                  </a:lnTo>
                  <a:lnTo>
                    <a:pt x="12880" y="13600"/>
                  </a:lnTo>
                  <a:lnTo>
                    <a:pt x="4025" y="7200"/>
                  </a:lnTo>
                  <a:lnTo>
                    <a:pt x="0" y="0"/>
                  </a:lnTo>
                  <a:lnTo>
                    <a:pt x="4025" y="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9" name="Shape"/>
            <p:cNvSpPr/>
            <p:nvPr/>
          </p:nvSpPr>
          <p:spPr>
            <a:xfrm>
              <a:off x="493712" y="96837"/>
              <a:ext cx="93663" cy="968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
                  </a:moveTo>
                  <a:lnTo>
                    <a:pt x="15010" y="10800"/>
                  </a:lnTo>
                  <a:lnTo>
                    <a:pt x="15010" y="12960"/>
                  </a:lnTo>
                  <a:lnTo>
                    <a:pt x="17207" y="15120"/>
                  </a:lnTo>
                  <a:lnTo>
                    <a:pt x="19403" y="19440"/>
                  </a:lnTo>
                  <a:lnTo>
                    <a:pt x="19403" y="21600"/>
                  </a:lnTo>
                  <a:lnTo>
                    <a:pt x="17207" y="19440"/>
                  </a:lnTo>
                  <a:lnTo>
                    <a:pt x="12814" y="17280"/>
                  </a:lnTo>
                  <a:lnTo>
                    <a:pt x="6224" y="10800"/>
                  </a:lnTo>
                  <a:lnTo>
                    <a:pt x="0" y="0"/>
                  </a:lnTo>
                  <a:lnTo>
                    <a:pt x="21600" y="2160"/>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20" name="Shape"/>
            <p:cNvSpPr/>
            <p:nvPr/>
          </p:nvSpPr>
          <p:spPr>
            <a:xfrm>
              <a:off x="0" y="28575"/>
              <a:ext cx="388938" cy="3286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42" y="3812"/>
                  </a:moveTo>
                  <a:lnTo>
                    <a:pt x="21600" y="4447"/>
                  </a:lnTo>
                  <a:lnTo>
                    <a:pt x="18426" y="8894"/>
                  </a:lnTo>
                  <a:lnTo>
                    <a:pt x="12607" y="13976"/>
                  </a:lnTo>
                  <a:lnTo>
                    <a:pt x="14723" y="16518"/>
                  </a:lnTo>
                  <a:lnTo>
                    <a:pt x="15781" y="21600"/>
                  </a:lnTo>
                  <a:lnTo>
                    <a:pt x="6789" y="13976"/>
                  </a:lnTo>
                  <a:lnTo>
                    <a:pt x="4144" y="8894"/>
                  </a:lnTo>
                  <a:lnTo>
                    <a:pt x="7847" y="6988"/>
                  </a:lnTo>
                  <a:lnTo>
                    <a:pt x="5202" y="3812"/>
                  </a:lnTo>
                  <a:lnTo>
                    <a:pt x="0" y="1271"/>
                  </a:lnTo>
                  <a:lnTo>
                    <a:pt x="0" y="0"/>
                  </a:lnTo>
                  <a:lnTo>
                    <a:pt x="1058" y="0"/>
                  </a:lnTo>
                  <a:lnTo>
                    <a:pt x="4144" y="635"/>
                  </a:lnTo>
                  <a:lnTo>
                    <a:pt x="7847" y="635"/>
                  </a:lnTo>
                  <a:lnTo>
                    <a:pt x="8904" y="1271"/>
                  </a:lnTo>
                  <a:lnTo>
                    <a:pt x="11020" y="1271"/>
                  </a:lnTo>
                  <a:lnTo>
                    <a:pt x="12607" y="1906"/>
                  </a:lnTo>
                  <a:lnTo>
                    <a:pt x="13136" y="1906"/>
                  </a:lnTo>
                  <a:lnTo>
                    <a:pt x="17897" y="2541"/>
                  </a:lnTo>
                  <a:lnTo>
                    <a:pt x="20542" y="3812"/>
                  </a:lnTo>
                  <a:close/>
                </a:path>
              </a:pathLst>
            </a:custGeom>
            <a:solidFill>
              <a:srgbClr val="463416"/>
            </a:solidFill>
            <a:ln w="12700" cap="flat">
              <a:noFill/>
              <a:miter lim="400000"/>
            </a:ln>
            <a:effectLst/>
          </p:spPr>
          <p:txBody>
            <a:bodyPr wrap="square" lIns="45719" tIns="45719" rIns="45719" bIns="45719" numCol="1" anchor="t">
              <a:noAutofit/>
            </a:bodyPr>
            <a:lstStyle/>
            <a:p>
              <a:pPr>
                <a:defRPr>
                  <a:solidFill>
                    <a:srgbClr val="FFFFFF"/>
                  </a:solidFill>
                </a:defRPr>
              </a:pPr>
            </a:p>
          </p:txBody>
        </p:sp>
      </p:grpSp>
      <p:pic>
        <p:nvPicPr>
          <p:cNvPr id="22" name="TSL_logo2.png" descr="TSL_logo2.png"/>
          <p:cNvPicPr>
            <a:picLocks noChangeAspect="1"/>
          </p:cNvPicPr>
          <p:nvPr/>
        </p:nvPicPr>
        <p:blipFill>
          <a:blip r:embed="rId2">
            <a:extLst/>
          </a:blip>
          <a:stretch>
            <a:fillRect/>
          </a:stretch>
        </p:blipFill>
        <p:spPr>
          <a:xfrm>
            <a:off x="6553200" y="6172200"/>
            <a:ext cx="2159000" cy="579438"/>
          </a:xfrm>
          <a:prstGeom prst="rect">
            <a:avLst/>
          </a:prstGeom>
          <a:ln w="12700">
            <a:miter lim="400000"/>
          </a:ln>
        </p:spPr>
      </p:pic>
      <p:sp>
        <p:nvSpPr>
          <p:cNvPr id="23"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24"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xfrm>
            <a:off x="8413144" y="6441345"/>
            <a:ext cx="273657" cy="264256"/>
          </a:xfrm>
          <a:prstGeom prst="rect">
            <a:avLst/>
          </a:prstGeom>
          <a:ln w="12700">
            <a:miter lim="400000"/>
          </a:ln>
        </p:spPr>
        <p:txBody>
          <a:bodyPr wrap="none" lIns="45719" rIns="45719" anchor="b">
            <a:spAutoFit/>
          </a:bodyPr>
          <a:lstStyle>
            <a:lvl1pPr algn="r">
              <a:defRPr sz="1200">
                <a:solidFill>
                  <a:srgbClr val="FFFFFF"/>
                </a:solidFill>
                <a:effectLst>
                  <a:outerShdw sx="100000" sy="100000" kx="0" ky="0" algn="b" rotWithShape="0" blurRad="12700" dist="25400" dir="2700000">
                    <a:srgbClr val="000000"/>
                  </a:outerShdw>
                </a:effectLs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E3E3FF"/>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
          <a:srgbClr val="E3E3FF"/>
        </a:buClr>
        <a:buSzPct val="100000"/>
        <a:buFontTx/>
        <a:buChar char=""/>
        <a:tabLst/>
        <a:defRPr b="0" baseline="0" cap="none" i="0" spc="0" strike="noStrike" sz="3200" u="none">
          <a:solidFill>
            <a:srgbClr val="FFFFFF"/>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en.wikipedia.org/wiki/Futures" TargetMode="External"/><Relationship Id="rId3" Type="http://schemas.openxmlformats.org/officeDocument/2006/relationships/hyperlink" Target="http://en.wikipedia.org/wiki/Option_(finance)" TargetMode="External"/><Relationship Id="rId4" Type="http://schemas.openxmlformats.org/officeDocument/2006/relationships/hyperlink" Target="http://en.wikipedia.org/wiki/Algorithmic_trading" TargetMode="External"/><Relationship Id="rId5" Type="http://schemas.openxmlformats.org/officeDocument/2006/relationships/hyperlink" Target="http://www.informationweek.com/news/hardware/data_centers/showArticle.jhtml?articleID=219700577&amp;cid=RSSfeed_IWK_All"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 Id="rId3" Type="http://schemas.openxmlformats.org/officeDocument/2006/relationships/image" Target="../media/image8.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6.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7.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tradingsystemlab.com/"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9" name="ULTRA FAST GP EVOLVED FINSTRUCTURE FROM UNSTRUCTURED GOO  TSL Version 1.1 Review"/>
          <p:cNvSpPr txBox="1"/>
          <p:nvPr>
            <p:ph type="title" idx="4294967295"/>
          </p:nvPr>
        </p:nvSpPr>
        <p:spPr>
          <a:xfrm>
            <a:off x="381000" y="838200"/>
            <a:ext cx="8229600" cy="1736725"/>
          </a:xfrm>
          <a:prstGeom prst="rect">
            <a:avLst/>
          </a:prstGeom>
        </p:spPr>
        <p:txBody>
          <a:bodyPr>
            <a:normAutofit fontScale="100000" lnSpcReduction="0"/>
          </a:bodyPr>
          <a:lstStyle/>
          <a:p>
            <a:pPr>
              <a:defRPr sz="2800">
                <a:effectLst>
                  <a:outerShdw sx="100000" sy="100000" kx="0" ky="0" algn="b" rotWithShape="0" blurRad="12700" dist="25400" dir="2700000">
                    <a:srgbClr val="000000"/>
                  </a:outerShdw>
                </a:effectLst>
              </a:defRPr>
            </a:pPr>
            <a:r>
              <a:t>ULTRA FAST GP EVOLVED FINSTRUCTURE FROM UNSTRUCTURED GOO</a:t>
            </a:r>
            <a:br/>
            <a:br/>
            <a:r>
              <a:t>TSL Version 1.1 Review</a:t>
            </a:r>
          </a:p>
        </p:txBody>
      </p:sp>
      <p:sp>
        <p:nvSpPr>
          <p:cNvPr id="70" name="Michael L. Barna, CTA…"/>
          <p:cNvSpPr txBox="1"/>
          <p:nvPr>
            <p:ph type="body" sz="half" idx="4294967295"/>
          </p:nvPr>
        </p:nvSpPr>
        <p:spPr>
          <a:xfrm>
            <a:off x="1371600" y="3048000"/>
            <a:ext cx="6400800" cy="2209800"/>
          </a:xfrm>
          <a:prstGeom prst="rect">
            <a:avLst/>
          </a:prstGeom>
        </p:spPr>
        <p:txBody>
          <a:bodyPr>
            <a:normAutofit fontScale="100000" lnSpcReduction="0"/>
          </a:bodyPr>
          <a:lstStyle/>
          <a:p>
            <a:pPr marL="0" indent="0" algn="ctr">
              <a:buSzTx/>
              <a:buNone/>
              <a:defRPr sz="1800">
                <a:effectLst>
                  <a:outerShdw sx="100000" sy="100000" kx="0" ky="0" algn="b" rotWithShape="0" blurRad="12700" dist="25400" dir="2700000">
                    <a:srgbClr val="000000"/>
                  </a:outerShdw>
                </a:effectLst>
              </a:defRPr>
            </a:pPr>
          </a:p>
          <a:p>
            <a:pPr marL="0" indent="0" algn="ctr">
              <a:spcBef>
                <a:spcPts val="400"/>
              </a:spcBef>
              <a:buSzTx/>
              <a:buNone/>
              <a:defRPr sz="1800">
                <a:effectLst>
                  <a:outerShdw sx="100000" sy="100000" kx="0" ky="0" algn="b" rotWithShape="0" blurRad="12700" dist="25400" dir="2700000">
                    <a:srgbClr val="000000"/>
                  </a:outerShdw>
                </a:effectLst>
              </a:defRPr>
            </a:pPr>
            <a:r>
              <a:t>Michael L. Barna, CTA</a:t>
            </a:r>
          </a:p>
          <a:p>
            <a:pPr marL="0" indent="0" algn="ctr">
              <a:spcBef>
                <a:spcPts val="400"/>
              </a:spcBef>
              <a:buSzTx/>
              <a:buNone/>
              <a:defRPr sz="1800">
                <a:effectLst>
                  <a:outerShdw sx="100000" sy="100000" kx="0" ky="0" algn="b" rotWithShape="0" blurRad="12700" dist="25400" dir="2700000">
                    <a:srgbClr val="000000"/>
                  </a:outerShdw>
                </a:effectLst>
              </a:defRPr>
            </a:pPr>
            <a:r>
              <a:t>Trading System Lab</a:t>
            </a:r>
          </a:p>
          <a:p>
            <a:pPr marL="0" indent="0" algn="ctr">
              <a:buSzTx/>
              <a:buNone/>
              <a:defRPr sz="1800">
                <a:effectLst>
                  <a:outerShdw sx="100000" sy="100000" kx="0" ky="0" algn="b" rotWithShape="0" blurRad="12700" dist="25400" dir="2700000">
                    <a:srgbClr val="000000"/>
                  </a:outerShdw>
                </a:effectLst>
              </a:defRPr>
            </a:pPr>
          </a:p>
          <a:p>
            <a:pPr marL="0" indent="0" algn="ctr">
              <a:spcBef>
                <a:spcPts val="500"/>
              </a:spcBef>
              <a:buSzTx/>
              <a:buNone/>
              <a:defRPr b="1" sz="2400" u="sng">
                <a:effectLst>
                  <a:outerShdw sx="100000" sy="100000" kx="0" ky="0" algn="b" rotWithShape="0" blurRad="12700" dist="25400" dir="2700000">
                    <a:srgbClr val="000000"/>
                  </a:outerShdw>
                </a:effectLst>
              </a:defRPr>
            </a:pPr>
            <a:r>
              <a:t>PLEASE PUT YOUR PHONE ON MUTE</a:t>
            </a:r>
          </a:p>
        </p:txBody>
      </p:sp>
      <p:sp>
        <p:nvSpPr>
          <p:cNvPr id="7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Diversity"/>
          <p:cNvSpPr txBox="1"/>
          <p:nvPr>
            <p:ph type="title" idx="4294967295"/>
          </p:nvPr>
        </p:nvSpPr>
        <p:spPr>
          <a:xfrm>
            <a:off x="457200" y="228599"/>
            <a:ext cx="8229600" cy="1143002"/>
          </a:xfrm>
          <a:prstGeom prst="rect">
            <a:avLst/>
          </a:prstGeom>
        </p:spPr>
        <p:txBody>
          <a:bodyPr>
            <a:normAutofit fontScale="100000" lnSpcReduction="0"/>
          </a:bodyPr>
          <a:lstStyle/>
          <a:p>
            <a:pPr/>
            <a:r>
              <a:t>Diversity</a:t>
            </a:r>
          </a:p>
        </p:txBody>
      </p:sp>
      <p:sp>
        <p:nvSpPr>
          <p:cNvPr id="107" name="TSL Allows Diversification:…"/>
          <p:cNvSpPr txBox="1"/>
          <p:nvPr>
            <p:ph type="body" idx="4294967295"/>
          </p:nvPr>
        </p:nvSpPr>
        <p:spPr>
          <a:xfrm>
            <a:off x="457200" y="1600200"/>
            <a:ext cx="8229600" cy="4495800"/>
          </a:xfrm>
          <a:prstGeom prst="rect">
            <a:avLst/>
          </a:prstGeom>
        </p:spPr>
        <p:txBody>
          <a:bodyPr>
            <a:normAutofit fontScale="100000" lnSpcReduction="0"/>
          </a:bodyPr>
          <a:lstStyle/>
          <a:p>
            <a:pPr>
              <a:spcBef>
                <a:spcPts val="800"/>
              </a:spcBef>
              <a:defRPr sz="3600"/>
            </a:pPr>
            <a:r>
              <a:t>TSL Allows Diversification:</a:t>
            </a:r>
          </a:p>
          <a:p>
            <a:pPr>
              <a:spcBef>
                <a:spcPts val="800"/>
              </a:spcBef>
              <a:defRPr sz="3600"/>
            </a:pPr>
            <a:r>
              <a:t>Over Markets</a:t>
            </a:r>
          </a:p>
          <a:p>
            <a:pPr>
              <a:spcBef>
                <a:spcPts val="800"/>
              </a:spcBef>
              <a:defRPr sz="3600"/>
            </a:pPr>
            <a:r>
              <a:t>Over Systems</a:t>
            </a:r>
          </a:p>
          <a:p>
            <a:pPr>
              <a:spcBef>
                <a:spcPts val="800"/>
              </a:spcBef>
              <a:defRPr sz="3600"/>
            </a:pPr>
            <a:r>
              <a:t>Over Time Frames</a:t>
            </a:r>
          </a:p>
          <a:p>
            <a:pPr>
              <a:spcBef>
                <a:spcPts val="800"/>
              </a:spcBef>
              <a:defRPr sz="3600"/>
            </a:pPr>
            <a:r>
              <a:t>GP may assemble disparate blocks</a:t>
            </a:r>
          </a:p>
        </p:txBody>
      </p:sp>
      <p:sp>
        <p:nvSpPr>
          <p:cNvPr id="108"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What do I get with TSL?"/>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What do I get with TSL?</a:t>
            </a:r>
          </a:p>
        </p:txBody>
      </p:sp>
      <p:sp>
        <p:nvSpPr>
          <p:cNvPr id="111" name="Unlimited number of systems*…"/>
          <p:cNvSpPr txBox="1"/>
          <p:nvPr>
            <p:ph type="body" idx="4294967295"/>
          </p:nvPr>
        </p:nvSpPr>
        <p:spPr>
          <a:xfrm>
            <a:off x="457200" y="1600200"/>
            <a:ext cx="8229600" cy="4495800"/>
          </a:xfrm>
          <a:prstGeom prst="rect">
            <a:avLst/>
          </a:prstGeom>
        </p:spPr>
        <p:txBody>
          <a:bodyPr>
            <a:normAutofit fontScale="100000" lnSpcReduction="0"/>
          </a:bodyPr>
          <a:lstStyle/>
          <a:p>
            <a:pPr/>
            <a:r>
              <a:t>Unlimited number of systems*</a:t>
            </a:r>
          </a:p>
          <a:p>
            <a:pPr/>
            <a:r>
              <a:t>Unlimited number of time frames</a:t>
            </a:r>
          </a:p>
          <a:p>
            <a:pPr/>
            <a:r>
              <a:t>Unlimited number of markets</a:t>
            </a:r>
          </a:p>
          <a:p>
            <a:pPr/>
            <a:r>
              <a:t>Large selection of languages</a:t>
            </a:r>
          </a:p>
          <a:p>
            <a:pPr/>
            <a:r>
              <a:t>Fastest available speed</a:t>
            </a:r>
          </a:p>
          <a:p>
            <a:pPr/>
            <a:r>
              <a:t>Huge research capability</a:t>
            </a:r>
          </a:p>
          <a:p>
            <a:pPr>
              <a:buSzTx/>
              <a:buNone/>
            </a:pPr>
          </a:p>
          <a:p>
            <a:pPr>
              <a:spcBef>
                <a:spcPts val="300"/>
              </a:spcBef>
              <a:buSzTx/>
              <a:buNone/>
              <a:defRPr sz="1400"/>
            </a:pPr>
            <a:r>
              <a:t>*The user builds the systems</a:t>
            </a:r>
          </a:p>
        </p:txBody>
      </p:sp>
      <p:sp>
        <p:nvSpPr>
          <p:cNvPr id="112"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PARADIGM SHIFT*"/>
          <p:cNvSpPr txBox="1"/>
          <p:nvPr>
            <p:ph type="title" idx="4294967295"/>
          </p:nvPr>
        </p:nvSpPr>
        <p:spPr>
          <a:xfrm>
            <a:off x="457200" y="228599"/>
            <a:ext cx="8229600" cy="1143002"/>
          </a:xfrm>
          <a:prstGeom prst="rect">
            <a:avLst/>
          </a:prstGeom>
        </p:spPr>
        <p:txBody>
          <a:bodyPr>
            <a:normAutofit fontScale="100000" lnSpcReduction="0"/>
          </a:bodyPr>
          <a:lstStyle/>
          <a:p>
            <a:pPr/>
            <a:r>
              <a:t>PARADIGM SHIFT*</a:t>
            </a:r>
          </a:p>
        </p:txBody>
      </p:sp>
      <p:sp>
        <p:nvSpPr>
          <p:cNvPr id="115" name="Machines taking on increasing roles on Wall Street…"/>
          <p:cNvSpPr txBox="1"/>
          <p:nvPr>
            <p:ph type="body" idx="4294967295"/>
          </p:nvPr>
        </p:nvSpPr>
        <p:spPr>
          <a:xfrm>
            <a:off x="457200" y="1600200"/>
            <a:ext cx="8229600" cy="4495800"/>
          </a:xfrm>
          <a:prstGeom prst="rect">
            <a:avLst/>
          </a:prstGeom>
        </p:spPr>
        <p:txBody>
          <a:bodyPr>
            <a:normAutofit fontScale="100000" lnSpcReduction="0"/>
          </a:bodyPr>
          <a:lstStyle/>
          <a:p>
            <a:pPr>
              <a:spcBef>
                <a:spcPts val="400"/>
              </a:spcBef>
              <a:defRPr sz="1800"/>
            </a:pPr>
            <a:r>
              <a:t>Machines taking on increasing roles on Wall Street</a:t>
            </a:r>
          </a:p>
          <a:p>
            <a:pPr>
              <a:spcBef>
                <a:spcPts val="400"/>
              </a:spcBef>
              <a:defRPr sz="1800"/>
            </a:pPr>
            <a:r>
              <a:t>Machine designed strategies are outperforming human designs*</a:t>
            </a:r>
          </a:p>
          <a:p>
            <a:pPr>
              <a:spcBef>
                <a:spcPts val="400"/>
              </a:spcBef>
              <a:defRPr sz="1800"/>
            </a:pPr>
            <a:r>
              <a:t>Machines are critical for HF trading</a:t>
            </a:r>
          </a:p>
          <a:p>
            <a:pPr>
              <a:spcBef>
                <a:spcPts val="400"/>
              </a:spcBef>
              <a:defRPr sz="1800"/>
            </a:pPr>
            <a:r>
              <a:t>HF Machine Trading is the most profitable category on Wall Street</a:t>
            </a:r>
          </a:p>
          <a:p>
            <a:pPr>
              <a:spcBef>
                <a:spcPts val="400"/>
              </a:spcBef>
              <a:defRPr sz="1800"/>
            </a:pPr>
            <a:r>
              <a:t>Machines allow low Latency, Alpha research and generation</a:t>
            </a:r>
          </a:p>
          <a:p>
            <a:pPr>
              <a:spcBef>
                <a:spcPts val="400"/>
              </a:spcBef>
              <a:defRPr sz="1800"/>
            </a:pPr>
            <a:r>
              <a:t>Machine inefficient markets exist in emerging countries</a:t>
            </a:r>
          </a:p>
          <a:p>
            <a:pPr>
              <a:spcBef>
                <a:spcPts val="400"/>
              </a:spcBef>
              <a:defRPr sz="1800"/>
            </a:pPr>
            <a:r>
              <a:t>Machines will mine world markets for alpha in the future</a:t>
            </a:r>
          </a:p>
          <a:p>
            <a:pPr>
              <a:spcBef>
                <a:spcPts val="400"/>
              </a:spcBef>
              <a:defRPr sz="1800"/>
            </a:pPr>
            <a:r>
              <a:t>Machines that are faster and more efficient are in high demand</a:t>
            </a:r>
          </a:p>
          <a:p>
            <a:pPr>
              <a:spcBef>
                <a:spcPts val="400"/>
              </a:spcBef>
              <a:defRPr sz="1800"/>
            </a:pPr>
            <a:r>
              <a:t>Customers demand more analysis capabilities in finance and trading</a:t>
            </a:r>
          </a:p>
          <a:p>
            <a:pPr>
              <a:defRPr sz="1800"/>
            </a:pPr>
          </a:p>
          <a:p>
            <a:pPr>
              <a:defRPr sz="1800"/>
            </a:pPr>
          </a:p>
          <a:p>
            <a:pPr>
              <a:spcBef>
                <a:spcPts val="400"/>
              </a:spcBef>
              <a:buSzTx/>
              <a:buNone/>
              <a:defRPr sz="1800"/>
            </a:pPr>
            <a:r>
              <a:t>*</a:t>
            </a:r>
            <a:r>
              <a:rPr sz="1200"/>
              <a:t>First time machine designed systems took top ranking in third party blind testing</a:t>
            </a:r>
          </a:p>
        </p:txBody>
      </p:sp>
      <p:sp>
        <p:nvSpPr>
          <p:cNvPr id="116"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RADING AND ALGORITHMS"/>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TRADING AND ALGORITHMS</a:t>
            </a:r>
          </a:p>
        </p:txBody>
      </p:sp>
      <p:sp>
        <p:nvSpPr>
          <p:cNvPr id="119" name="In 2009, High Frequency Algorithmic trading accounts for 73% of all US equity trading volume, but is conducted by only 2% of the firms…"/>
          <p:cNvSpPr txBox="1"/>
          <p:nvPr>
            <p:ph type="body" idx="4294967295"/>
          </p:nvPr>
        </p:nvSpPr>
        <p:spPr>
          <a:xfrm>
            <a:off x="457200" y="1600200"/>
            <a:ext cx="8229600" cy="4495800"/>
          </a:xfrm>
          <a:prstGeom prst="rect">
            <a:avLst/>
          </a:prstGeom>
        </p:spPr>
        <p:txBody>
          <a:bodyPr>
            <a:normAutofit fontScale="100000" lnSpcReduction="0"/>
          </a:bodyPr>
          <a:lstStyle/>
          <a:p>
            <a:pPr>
              <a:spcBef>
                <a:spcPts val="300"/>
              </a:spcBef>
              <a:defRPr sz="1600"/>
            </a:pPr>
            <a:r>
              <a:t>In 2009, High Frequency Algorithmic trading accounts for 73% of all US equity trading volume, but is conducted by only 2% of the firms</a:t>
            </a:r>
          </a:p>
          <a:p>
            <a:pPr>
              <a:spcBef>
                <a:spcPts val="300"/>
              </a:spcBef>
              <a:defRPr sz="1600"/>
            </a:pPr>
            <a:r>
              <a:t>The High Frequency Hedge Fund category is now the </a:t>
            </a:r>
            <a:r>
              <a:rPr b="1">
                <a:solidFill>
                  <a:srgbClr val="92D050"/>
                </a:solidFill>
              </a:rPr>
              <a:t>most profitable </a:t>
            </a:r>
            <a:r>
              <a:t>on Wall Street</a:t>
            </a:r>
          </a:p>
          <a:p>
            <a:pPr>
              <a:spcBef>
                <a:spcPts val="300"/>
              </a:spcBef>
              <a:defRPr sz="1600"/>
            </a:pPr>
            <a:r>
              <a:rPr u="sng">
                <a:solidFill>
                  <a:srgbClr val="00FFCC"/>
                </a:solidFill>
                <a:uFill>
                  <a:solidFill>
                    <a:srgbClr val="00FFCC"/>
                  </a:solidFill>
                </a:uFill>
                <a:hlinkClick r:id="rId2" invalidUrl="" action="" tgtFrame="" tooltip="" history="1" highlightClick="0" endSnd="0"/>
              </a:rPr>
              <a:t>Futures</a:t>
            </a:r>
            <a:r>
              <a:t> and </a:t>
            </a:r>
            <a:r>
              <a:rPr u="sng">
                <a:solidFill>
                  <a:srgbClr val="00FFCC"/>
                </a:solidFill>
                <a:uFill>
                  <a:solidFill>
                    <a:srgbClr val="00FFCC"/>
                  </a:solidFill>
                </a:uFill>
                <a:hlinkClick r:id="rId3" invalidUrl="" action="" tgtFrame="" tooltip="" history="1" highlightClick="0" endSnd="0"/>
              </a:rPr>
              <a:t>options</a:t>
            </a:r>
            <a:r>
              <a:t>: </a:t>
            </a:r>
          </a:p>
          <a:p>
            <a:pPr>
              <a:spcBef>
                <a:spcPts val="300"/>
              </a:spcBef>
              <a:buSzTx/>
              <a:buNone/>
              <a:defRPr sz="1600"/>
            </a:pPr>
            <a:r>
              <a:t>      - Easy to integrate algos. </a:t>
            </a:r>
          </a:p>
          <a:p>
            <a:pPr>
              <a:spcBef>
                <a:spcPts val="300"/>
              </a:spcBef>
              <a:buSzTx/>
              <a:buNone/>
              <a:defRPr sz="1600"/>
            </a:pPr>
            <a:r>
              <a:t>      - 20% of options volume expected to be algo by 2010</a:t>
            </a:r>
          </a:p>
          <a:p>
            <a:pPr>
              <a:spcBef>
                <a:spcPts val="300"/>
              </a:spcBef>
              <a:defRPr sz="1600"/>
            </a:pPr>
            <a:r>
              <a:t>CME quote time is now ~ 6 milliseconds</a:t>
            </a:r>
          </a:p>
          <a:p>
            <a:pPr>
              <a:defRPr sz="1600"/>
            </a:pPr>
          </a:p>
          <a:p>
            <a:pPr>
              <a:spcBef>
                <a:spcPts val="300"/>
              </a:spcBef>
              <a:buSzTx/>
              <a:buNone/>
              <a:defRPr sz="1600"/>
            </a:pPr>
            <a:r>
              <a:t>Clearly, the Futures markets are moving firmly towards Algorithmic trading as we have seen in the equities</a:t>
            </a:r>
          </a:p>
          <a:p>
            <a:pPr>
              <a:buSzTx/>
              <a:buNone/>
              <a:defRPr sz="1600"/>
            </a:pPr>
          </a:p>
          <a:p>
            <a:pPr>
              <a:buSzTx/>
              <a:buNone/>
              <a:defRPr sz="1600"/>
            </a:pPr>
          </a:p>
          <a:p>
            <a:pPr>
              <a:spcBef>
                <a:spcPts val="200"/>
              </a:spcBef>
              <a:buSzTx/>
              <a:buNone/>
              <a:defRPr sz="900"/>
            </a:pPr>
            <a:r>
              <a:t>References: </a:t>
            </a:r>
          </a:p>
          <a:p>
            <a:pPr>
              <a:spcBef>
                <a:spcPts val="200"/>
              </a:spcBef>
              <a:buSzTx/>
              <a:buNone/>
              <a:defRPr sz="900"/>
            </a:pPr>
            <a:r>
              <a:t>Advanced Trading, Sept/Oct. 2009</a:t>
            </a:r>
          </a:p>
          <a:p>
            <a:pPr>
              <a:spcBef>
                <a:spcPts val="200"/>
              </a:spcBef>
              <a:buSzTx/>
              <a:buNone/>
              <a:defRPr sz="900"/>
            </a:pPr>
            <a:r>
              <a:rPr u="sng">
                <a:solidFill>
                  <a:srgbClr val="00FFCC"/>
                </a:solidFill>
                <a:uFill>
                  <a:solidFill>
                    <a:srgbClr val="00FFCC"/>
                  </a:solidFill>
                </a:uFill>
                <a:hlinkClick r:id="rId4" invalidUrl="" action="" tgtFrame="" tooltip="" history="1" highlightClick="0" endSnd="0"/>
              </a:rPr>
              <a:t>http://en.wikipedia.org/wiki/Algorithmic_trading</a:t>
            </a:r>
          </a:p>
          <a:p>
            <a:pPr>
              <a:spcBef>
                <a:spcPts val="200"/>
              </a:spcBef>
              <a:buSzTx/>
              <a:buNone/>
              <a:defRPr sz="900"/>
            </a:pPr>
            <a:r>
              <a:rPr u="sng">
                <a:solidFill>
                  <a:srgbClr val="00FFCC"/>
                </a:solidFill>
                <a:uFill>
                  <a:solidFill>
                    <a:srgbClr val="00FFCC"/>
                  </a:solidFill>
                </a:uFill>
                <a:hlinkClick r:id="rId5" invalidUrl="" action="" tgtFrame="" tooltip="" history="1" highlightClick="0" endSnd="0"/>
              </a:rPr>
              <a:t>http://www.informationweek.com/news/hardware/data_centers/showArticle.jhtml?articleID=219700577&amp;cid=RSSfeed_IWK_All#</a:t>
            </a:r>
          </a:p>
        </p:txBody>
      </p:sp>
      <p:sp>
        <p:nvSpPr>
          <p:cNvPr id="120"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SL CRITICAL FEATURES"/>
          <p:cNvSpPr txBox="1"/>
          <p:nvPr>
            <p:ph type="title" idx="4294967295"/>
          </p:nvPr>
        </p:nvSpPr>
        <p:spPr>
          <a:xfrm>
            <a:off x="457200" y="228599"/>
            <a:ext cx="8229600" cy="1143002"/>
          </a:xfrm>
          <a:prstGeom prst="rect">
            <a:avLst/>
          </a:prstGeom>
        </p:spPr>
        <p:txBody>
          <a:bodyPr>
            <a:normAutofit fontScale="100000" lnSpcReduction="0"/>
          </a:bodyPr>
          <a:lstStyle/>
          <a:p>
            <a:pPr defTabSz="768095">
              <a:defRPr sz="3696"/>
            </a:pPr>
            <a:r>
              <a:t>TSL CRITICAL FEATURES</a:t>
            </a:r>
            <a:br/>
          </a:p>
        </p:txBody>
      </p:sp>
      <p:sp>
        <p:nvSpPr>
          <p:cNvPr id="123" name="Far faster and better than GA, tree GP’s or other AI…"/>
          <p:cNvSpPr txBox="1"/>
          <p:nvPr>
            <p:ph type="body" idx="4294967295"/>
          </p:nvPr>
        </p:nvSpPr>
        <p:spPr>
          <a:xfrm>
            <a:off x="457200" y="1600200"/>
            <a:ext cx="8229600" cy="4495800"/>
          </a:xfrm>
          <a:prstGeom prst="rect">
            <a:avLst/>
          </a:prstGeom>
        </p:spPr>
        <p:txBody>
          <a:bodyPr>
            <a:normAutofit fontScale="100000" lnSpcReduction="0"/>
          </a:bodyPr>
          <a:lstStyle/>
          <a:p>
            <a:pPr>
              <a:spcBef>
                <a:spcPts val="300"/>
              </a:spcBef>
              <a:defRPr sz="1600"/>
            </a:pPr>
            <a:r>
              <a:t>Far faster and better than GA, tree GP’s or other AI</a:t>
            </a:r>
          </a:p>
          <a:p>
            <a:pPr>
              <a:spcBef>
                <a:spcPts val="300"/>
              </a:spcBef>
              <a:defRPr sz="1600"/>
            </a:pPr>
            <a:r>
              <a:t>Simultaneous Design/ Walk Forward during design time</a:t>
            </a:r>
          </a:p>
          <a:p>
            <a:pPr>
              <a:spcBef>
                <a:spcPts val="300"/>
              </a:spcBef>
              <a:defRPr sz="1600"/>
            </a:pPr>
            <a:r>
              <a:t>56 inputs, full custom inputs possible</a:t>
            </a:r>
          </a:p>
          <a:p>
            <a:pPr>
              <a:spcBef>
                <a:spcPts val="300"/>
              </a:spcBef>
              <a:defRPr sz="1600"/>
            </a:pPr>
            <a:r>
              <a:t>5 preprocessed fact sets</a:t>
            </a:r>
          </a:p>
          <a:p>
            <a:pPr>
              <a:spcBef>
                <a:spcPts val="300"/>
              </a:spcBef>
              <a:defRPr sz="1600"/>
            </a:pPr>
            <a:r>
              <a:t>34 instruction sets, fully configurable</a:t>
            </a:r>
          </a:p>
          <a:p>
            <a:pPr>
              <a:spcBef>
                <a:spcPts val="300"/>
              </a:spcBef>
              <a:defRPr sz="1600"/>
            </a:pPr>
            <a:r>
              <a:t>33 Fitness Functions, includes multi fitness</a:t>
            </a:r>
          </a:p>
          <a:p>
            <a:pPr>
              <a:spcBef>
                <a:spcPts val="300"/>
              </a:spcBef>
              <a:defRPr sz="1600"/>
            </a:pPr>
            <a:r>
              <a:t>18 Entry tactics, including multi entry tactics</a:t>
            </a:r>
          </a:p>
          <a:p>
            <a:pPr>
              <a:spcBef>
                <a:spcPts val="300"/>
              </a:spcBef>
              <a:defRPr sz="1600"/>
            </a:pPr>
            <a:r>
              <a:t>7 exit tactics, including GP adaptive stops and exits</a:t>
            </a:r>
          </a:p>
          <a:p>
            <a:pPr>
              <a:spcBef>
                <a:spcPts val="300"/>
              </a:spcBef>
              <a:defRPr sz="1600"/>
            </a:pPr>
            <a:r>
              <a:t>Risk/Size, Constant dollars embedded and evolved</a:t>
            </a:r>
          </a:p>
          <a:p>
            <a:pPr>
              <a:spcBef>
                <a:spcPts val="300"/>
              </a:spcBef>
              <a:defRPr sz="1600"/>
            </a:pPr>
            <a:r>
              <a:t>Money Management and Optional GP “f”</a:t>
            </a:r>
          </a:p>
          <a:p>
            <a:pPr>
              <a:spcBef>
                <a:spcPts val="300"/>
              </a:spcBef>
              <a:defRPr sz="1600"/>
            </a:pPr>
            <a:r>
              <a:t>Pairs, full hedge, partial hedge with evolved Money Management</a:t>
            </a:r>
          </a:p>
          <a:p>
            <a:pPr>
              <a:spcBef>
                <a:spcPts val="300"/>
              </a:spcBef>
              <a:defRPr sz="1600"/>
            </a:pPr>
            <a:r>
              <a:t>Portfolios, with evolved Money Management</a:t>
            </a:r>
          </a:p>
          <a:p>
            <a:pPr>
              <a:spcBef>
                <a:spcPts val="300"/>
              </a:spcBef>
              <a:defRPr sz="1600"/>
            </a:pPr>
            <a:r>
              <a:t>17 Option Tactics and combinations (CRR-BTREE, Bjerk-Stens)</a:t>
            </a:r>
          </a:p>
          <a:p>
            <a:pPr>
              <a:spcBef>
                <a:spcPts val="300"/>
              </a:spcBef>
              <a:defRPr sz="1600"/>
            </a:pPr>
            <a:r>
              <a:t>Daytrading-custom ID preprocessing, DT entry/exit types</a:t>
            </a:r>
          </a:p>
        </p:txBody>
      </p:sp>
      <p:sp>
        <p:nvSpPr>
          <p:cNvPr id="124"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SL CRITICAL FEATURES"/>
          <p:cNvSpPr txBox="1"/>
          <p:nvPr>
            <p:ph type="title" idx="4294967295"/>
          </p:nvPr>
        </p:nvSpPr>
        <p:spPr>
          <a:xfrm>
            <a:off x="457200" y="228599"/>
            <a:ext cx="8229600" cy="1143002"/>
          </a:xfrm>
          <a:prstGeom prst="rect">
            <a:avLst/>
          </a:prstGeom>
        </p:spPr>
        <p:txBody>
          <a:bodyPr>
            <a:normAutofit fontScale="100000" lnSpcReduction="0"/>
          </a:bodyPr>
          <a:lstStyle/>
          <a:p>
            <a:pPr/>
            <a:r>
              <a:t>TSL CRITICAL FEATURES</a:t>
            </a:r>
          </a:p>
        </p:txBody>
      </p:sp>
      <p:sp>
        <p:nvSpPr>
          <p:cNvPr id="127" name="2.3 Million System-Bars/sec rate (measured Core i7 975)…"/>
          <p:cNvSpPr txBox="1"/>
          <p:nvPr>
            <p:ph type="body" idx="4294967295"/>
          </p:nvPr>
        </p:nvSpPr>
        <p:spPr>
          <a:xfrm>
            <a:off x="457200" y="1600200"/>
            <a:ext cx="8229600" cy="4495800"/>
          </a:xfrm>
          <a:prstGeom prst="rect">
            <a:avLst/>
          </a:prstGeom>
        </p:spPr>
        <p:txBody>
          <a:bodyPr>
            <a:normAutofit fontScale="100000" lnSpcReduction="0"/>
          </a:bodyPr>
          <a:lstStyle/>
          <a:p>
            <a:pPr>
              <a:spcBef>
                <a:spcPts val="400"/>
              </a:spcBef>
              <a:defRPr sz="2000"/>
            </a:pPr>
            <a:r>
              <a:t>2.3 Million System-Bars/sec rate (measured Core i7 975)</a:t>
            </a:r>
          </a:p>
          <a:p>
            <a:pPr>
              <a:spcBef>
                <a:spcPts val="400"/>
              </a:spcBef>
              <a:defRPr sz="2000"/>
            </a:pPr>
            <a:r>
              <a:t>All time frames, overnight or daytrade</a:t>
            </a:r>
          </a:p>
          <a:p>
            <a:pPr>
              <a:spcBef>
                <a:spcPts val="400"/>
              </a:spcBef>
              <a:defRPr sz="2000"/>
            </a:pPr>
            <a:r>
              <a:t>HF, IF or LF systems</a:t>
            </a:r>
          </a:p>
          <a:p>
            <a:pPr>
              <a:spcBef>
                <a:spcPts val="400"/>
              </a:spcBef>
              <a:defRPr sz="2000"/>
            </a:pPr>
            <a:r>
              <a:t>C, C#, JAVA, ASSEMBLER, EL, WL, Blox, Others</a:t>
            </a:r>
          </a:p>
          <a:p>
            <a:pPr>
              <a:spcBef>
                <a:spcPts val="400"/>
              </a:spcBef>
              <a:defRPr sz="2000"/>
            </a:pPr>
            <a:r>
              <a:t>Max 20 markets in portfolio (Version 1.x)</a:t>
            </a:r>
          </a:p>
          <a:p>
            <a:pPr>
              <a:spcBef>
                <a:spcPts val="400"/>
              </a:spcBef>
              <a:defRPr sz="2000"/>
            </a:pPr>
            <a:r>
              <a:t>60,000 bar limit EOD, ID systems (Version 1.x)</a:t>
            </a:r>
          </a:p>
          <a:p>
            <a:pPr>
              <a:spcBef>
                <a:spcPts val="400"/>
              </a:spcBef>
              <a:defRPr sz="2000"/>
            </a:pPr>
            <a:r>
              <a:t>10,000 bar limit portfolios (Version 1.x)</a:t>
            </a:r>
          </a:p>
        </p:txBody>
      </p:sp>
      <p:sp>
        <p:nvSpPr>
          <p:cNvPr id="128"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Old Way of Writing  Trading Strategies"/>
          <p:cNvSpPr txBox="1"/>
          <p:nvPr>
            <p:ph type="title" idx="4294967295"/>
          </p:nvPr>
        </p:nvSpPr>
        <p:spPr>
          <a:xfrm>
            <a:off x="457200" y="228599"/>
            <a:ext cx="8229600" cy="1143002"/>
          </a:xfrm>
          <a:prstGeom prst="rect">
            <a:avLst/>
          </a:prstGeom>
        </p:spPr>
        <p:txBody>
          <a:bodyPr>
            <a:normAutofit fontScale="100000" lnSpcReduction="0"/>
          </a:bodyPr>
          <a:lstStyle/>
          <a:p>
            <a:pPr defTabSz="841247">
              <a:defRPr sz="3680">
                <a:effectLst>
                  <a:outerShdw sx="100000" sy="100000" kx="0" ky="0" algn="b" rotWithShape="0" blurRad="11684" dist="23368" dir="2700000">
                    <a:srgbClr val="000000"/>
                  </a:outerShdw>
                </a:effectLst>
              </a:defRPr>
            </a:pPr>
            <a:r>
              <a:t>The Old Way of Writing </a:t>
            </a:r>
            <a:br/>
            <a:r>
              <a:t>Trading Strategies</a:t>
            </a:r>
          </a:p>
        </p:txBody>
      </p:sp>
      <p:sp>
        <p:nvSpPr>
          <p:cNvPr id="131" name="Develop or use existing theory…"/>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Develop or use existing theory</a:t>
            </a:r>
          </a:p>
          <a:p>
            <a:pPr>
              <a:spcBef>
                <a:spcPts val="500"/>
              </a:spcBef>
              <a:defRPr sz="2400"/>
            </a:pPr>
            <a:r>
              <a:t>Use TA books, indicators, patterns, etc.</a:t>
            </a:r>
          </a:p>
          <a:p>
            <a:pPr>
              <a:spcBef>
                <a:spcPts val="500"/>
              </a:spcBef>
              <a:defRPr sz="2400"/>
            </a:pPr>
            <a:r>
              <a:t>Hand code the system</a:t>
            </a:r>
          </a:p>
          <a:p>
            <a:pPr>
              <a:spcBef>
                <a:spcPts val="500"/>
              </a:spcBef>
              <a:defRPr sz="2400"/>
            </a:pPr>
            <a:r>
              <a:t>Test, Optimize, Test, Optimize (curve fit?)</a:t>
            </a:r>
          </a:p>
          <a:p>
            <a:pPr>
              <a:spcBef>
                <a:spcPts val="500"/>
              </a:spcBef>
              <a:defRPr sz="2400"/>
            </a:pPr>
            <a:r>
              <a:t>Try to select best parameters</a:t>
            </a:r>
          </a:p>
          <a:p>
            <a:pPr>
              <a:spcBef>
                <a:spcPts val="500"/>
              </a:spcBef>
              <a:defRPr sz="2400"/>
            </a:pPr>
            <a:r>
              <a:t>Forward walk (maybe?)</a:t>
            </a:r>
          </a:p>
          <a:p>
            <a:pPr>
              <a:spcBef>
                <a:spcPts val="500"/>
              </a:spcBef>
              <a:defRPr sz="2400"/>
            </a:pPr>
            <a:r>
              <a:t>Implement and hope for the best</a:t>
            </a:r>
          </a:p>
          <a:p>
            <a:pPr>
              <a:spcBef>
                <a:spcPts val="500"/>
              </a:spcBef>
              <a:defRPr sz="2400"/>
            </a:pPr>
            <a:r>
              <a:t>Time of work flow: days to months</a:t>
            </a:r>
          </a:p>
        </p:txBody>
      </p:sp>
      <p:sp>
        <p:nvSpPr>
          <p:cNvPr id="132"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he New Way of Writing  Trading Strategies"/>
          <p:cNvSpPr txBox="1"/>
          <p:nvPr>
            <p:ph type="title" idx="4294967295"/>
          </p:nvPr>
        </p:nvSpPr>
        <p:spPr>
          <a:xfrm>
            <a:off x="457200" y="228599"/>
            <a:ext cx="8229600" cy="1143002"/>
          </a:xfrm>
          <a:prstGeom prst="rect">
            <a:avLst/>
          </a:prstGeom>
        </p:spPr>
        <p:txBody>
          <a:bodyPr>
            <a:normAutofit fontScale="100000" lnSpcReduction="0"/>
          </a:bodyPr>
          <a:lstStyle/>
          <a:p>
            <a:pPr defTabSz="841247">
              <a:defRPr sz="3680">
                <a:effectLst>
                  <a:outerShdw sx="100000" sy="100000" kx="0" ky="0" algn="b" rotWithShape="0" blurRad="11684" dist="23368" dir="2700000">
                    <a:srgbClr val="000000"/>
                  </a:outerShdw>
                </a:effectLst>
              </a:defRPr>
            </a:pPr>
            <a:r>
              <a:t>The New Way of Writing </a:t>
            </a:r>
            <a:br/>
            <a:r>
              <a:t>Trading Strategies</a:t>
            </a:r>
          </a:p>
        </p:txBody>
      </p:sp>
      <p:sp>
        <p:nvSpPr>
          <p:cNvPr id="135" name="Select Market…"/>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Select Market</a:t>
            </a:r>
          </a:p>
          <a:p>
            <a:pPr>
              <a:spcBef>
                <a:spcPts val="500"/>
              </a:spcBef>
              <a:defRPr sz="2400"/>
            </a:pPr>
            <a:r>
              <a:t>Run Strategy generation algorithm</a:t>
            </a:r>
          </a:p>
          <a:p>
            <a:pPr>
              <a:spcBef>
                <a:spcPts val="500"/>
              </a:spcBef>
              <a:defRPr sz="2400"/>
            </a:pPr>
            <a:r>
              <a:t>Observe Out of Sample performance</a:t>
            </a:r>
          </a:p>
          <a:p>
            <a:pPr>
              <a:spcBef>
                <a:spcPts val="500"/>
              </a:spcBef>
              <a:defRPr sz="2400"/>
            </a:pPr>
            <a:r>
              <a:t>Decide if adequate</a:t>
            </a:r>
          </a:p>
          <a:p>
            <a:pPr>
              <a:spcBef>
                <a:spcPts val="500"/>
              </a:spcBef>
              <a:defRPr sz="2400"/>
            </a:pPr>
            <a:r>
              <a:t>Implement</a:t>
            </a:r>
          </a:p>
          <a:p>
            <a:pPr>
              <a:spcBef>
                <a:spcPts val="500"/>
              </a:spcBef>
              <a:defRPr sz="2400"/>
            </a:pPr>
            <a:r>
              <a:t>Adjust, research, study, tweak, learn, etc.</a:t>
            </a:r>
          </a:p>
          <a:p>
            <a:pPr>
              <a:spcBef>
                <a:spcPts val="500"/>
              </a:spcBef>
              <a:defRPr sz="2400"/>
            </a:pPr>
            <a:r>
              <a:t>Time of work flow: minutes to hours</a:t>
            </a:r>
          </a:p>
        </p:txBody>
      </p:sp>
      <p:sp>
        <p:nvSpPr>
          <p:cNvPr id="136"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MACHINE DESIGNED TRADING SYSTEM TECHNOLOGY"/>
          <p:cNvSpPr txBox="1"/>
          <p:nvPr>
            <p:ph type="title" idx="4294967295"/>
          </p:nvPr>
        </p:nvSpPr>
        <p:spPr>
          <a:xfrm>
            <a:off x="457200" y="228599"/>
            <a:ext cx="8229600" cy="1143002"/>
          </a:xfrm>
          <a:prstGeom prst="rect">
            <a:avLst/>
          </a:prstGeom>
        </p:spPr>
        <p:txBody>
          <a:bodyPr>
            <a:normAutofit fontScale="100000" lnSpcReduction="0"/>
          </a:bodyPr>
          <a:lstStyle>
            <a:lvl1pPr defTabSz="841247">
              <a:defRPr sz="3680">
                <a:effectLst>
                  <a:outerShdw sx="100000" sy="100000" kx="0" ky="0" algn="b" rotWithShape="0" blurRad="11684" dist="23368" dir="2700000">
                    <a:srgbClr val="000000"/>
                  </a:outerShdw>
                </a:effectLst>
              </a:defRPr>
            </a:lvl1pPr>
          </a:lstStyle>
          <a:p>
            <a:pPr/>
            <a:r>
              <a:t>MACHINE DESIGNED TRADING SYSTEM TECHNOLOGY</a:t>
            </a:r>
          </a:p>
        </p:txBody>
      </p:sp>
      <p:sp>
        <p:nvSpPr>
          <p:cNvPr id="139" name="A Blend Of:…"/>
          <p:cNvSpPr txBox="1"/>
          <p:nvPr>
            <p:ph type="body" idx="4294967295"/>
          </p:nvPr>
        </p:nvSpPr>
        <p:spPr>
          <a:xfrm>
            <a:off x="457200" y="1600200"/>
            <a:ext cx="8229600" cy="4495800"/>
          </a:xfrm>
          <a:prstGeom prst="rect">
            <a:avLst/>
          </a:prstGeom>
        </p:spPr>
        <p:txBody>
          <a:bodyPr>
            <a:normAutofit fontScale="100000" lnSpcReduction="0"/>
          </a:bodyPr>
          <a:lstStyle/>
          <a:p>
            <a:pPr>
              <a:buSzTx/>
              <a:buNone/>
            </a:pPr>
            <a:r>
              <a:t>A Blend Of:</a:t>
            </a:r>
          </a:p>
          <a:p>
            <a:pPr/>
            <a:r>
              <a:t>Technical (and/or Fundamental) Analysis </a:t>
            </a:r>
          </a:p>
          <a:p>
            <a:pPr/>
            <a:r>
              <a:t>Data Mining</a:t>
            </a:r>
          </a:p>
          <a:p>
            <a:pPr/>
            <a:r>
              <a:t>Evolutionary Algorithms</a:t>
            </a:r>
          </a:p>
          <a:p>
            <a:pPr/>
            <a:r>
              <a:t>Trading Simulators</a:t>
            </a:r>
          </a:p>
          <a:p>
            <a:pPr/>
            <a:r>
              <a:t>HPC</a:t>
            </a:r>
          </a:p>
          <a:p>
            <a:pPr>
              <a:buSzTx/>
              <a:buNone/>
            </a:pPr>
          </a:p>
          <a:p>
            <a:pPr>
              <a:spcBef>
                <a:spcPts val="400"/>
              </a:spcBef>
              <a:buSzTx/>
              <a:buNone/>
              <a:defRPr sz="2000"/>
            </a:pPr>
            <a:r>
              <a:t>Note: This is not possible with standard backtesting platforms</a:t>
            </a:r>
          </a:p>
        </p:txBody>
      </p:sp>
      <p:sp>
        <p:nvSpPr>
          <p:cNvPr id="140"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GISTER PROGRAM GENOME STRING"/>
          <p:cNvSpPr txBox="1"/>
          <p:nvPr>
            <p:ph type="title" idx="4294967295"/>
          </p:nvPr>
        </p:nvSpPr>
        <p:spPr>
          <a:xfrm>
            <a:off x="457200" y="228599"/>
            <a:ext cx="8229600" cy="1143002"/>
          </a:xfrm>
          <a:prstGeom prst="rect">
            <a:avLst/>
          </a:prstGeom>
        </p:spPr>
        <p:txBody>
          <a:bodyPr>
            <a:normAutofit fontScale="100000" lnSpcReduction="0"/>
          </a:bodyPr>
          <a:lstStyle>
            <a:lvl1pPr defTabSz="768095">
              <a:defRPr sz="3696"/>
            </a:lvl1pPr>
          </a:lstStyle>
          <a:p>
            <a:pPr/>
            <a:r>
              <a:t>REGISTER PROGRAM GENOME STRING</a:t>
            </a:r>
          </a:p>
        </p:txBody>
      </p:sp>
      <p:sp>
        <p:nvSpPr>
          <p:cNvPr id="143" name="Inputs-DNA(56)                                                      Outputs(8)"/>
          <p:cNvSpPr txBox="1"/>
          <p:nvPr>
            <p:ph type="body" idx="4294967295"/>
          </p:nvPr>
        </p:nvSpPr>
        <p:spPr>
          <a:xfrm>
            <a:off x="533400" y="1600200"/>
            <a:ext cx="8229600" cy="4495800"/>
          </a:xfrm>
          <a:prstGeom prst="rect">
            <a:avLst/>
          </a:prstGeom>
        </p:spPr>
        <p:txBody>
          <a:bodyPr>
            <a:normAutofit fontScale="100000" lnSpcReduction="0"/>
          </a:bodyPr>
          <a:lstStyle/>
          <a:p>
            <a:pPr>
              <a:buSzTx/>
              <a:buNone/>
            </a:pPr>
          </a:p>
          <a:p>
            <a:pPr>
              <a:spcBef>
                <a:spcPts val="400"/>
              </a:spcBef>
              <a:buSzTx/>
              <a:buNone/>
              <a:defRPr sz="1800"/>
            </a:pPr>
            <a:r>
              <a:t>               Inputs-DNA(56)                                                      Outputs(8)</a:t>
            </a:r>
          </a:p>
        </p:txBody>
      </p:sp>
      <p:sp>
        <p:nvSpPr>
          <p:cNvPr id="144" name="Line"/>
          <p:cNvSpPr/>
          <p:nvPr/>
        </p:nvSpPr>
        <p:spPr>
          <a:xfrm>
            <a:off x="2895600" y="2514600"/>
            <a:ext cx="381001" cy="838200"/>
          </a:xfrm>
          <a:prstGeom prst="line">
            <a:avLst/>
          </a:prstGeom>
          <a:ln>
            <a:solidFill>
              <a:srgbClr val="FFFFFF"/>
            </a:solidFill>
            <a:tailEnd type="triangle"/>
          </a:ln>
        </p:spPr>
        <p:txBody>
          <a:bodyPr lIns="45719" rIns="45719"/>
          <a:lstStyle/>
          <a:p>
            <a:pPr>
              <a:defRPr>
                <a:solidFill>
                  <a:srgbClr val="FFFFFF"/>
                </a:solidFill>
              </a:defRPr>
            </a:pPr>
          </a:p>
        </p:txBody>
      </p:sp>
      <p:sp>
        <p:nvSpPr>
          <p:cNvPr id="145" name="Line"/>
          <p:cNvSpPr/>
          <p:nvPr/>
        </p:nvSpPr>
        <p:spPr>
          <a:xfrm>
            <a:off x="7010400" y="2743200"/>
            <a:ext cx="152401" cy="609601"/>
          </a:xfrm>
          <a:prstGeom prst="line">
            <a:avLst/>
          </a:prstGeom>
          <a:ln>
            <a:solidFill>
              <a:srgbClr val="FFFFFF"/>
            </a:solidFill>
            <a:tailEnd type="triangle"/>
          </a:ln>
        </p:spPr>
        <p:txBody>
          <a:bodyPr lIns="45719" rIns="45719"/>
          <a:lstStyle/>
          <a:p>
            <a:pPr>
              <a:defRPr>
                <a:solidFill>
                  <a:srgbClr val="FFFFFF"/>
                </a:solidFill>
              </a:defRPr>
            </a:pPr>
          </a:p>
        </p:txBody>
      </p:sp>
      <p:sp>
        <p:nvSpPr>
          <p:cNvPr id="146" name="Outputs are used for basic and higher level learning:…"/>
          <p:cNvSpPr txBox="1"/>
          <p:nvPr/>
        </p:nvSpPr>
        <p:spPr>
          <a:xfrm>
            <a:off x="2286000" y="3886200"/>
            <a:ext cx="5466753" cy="24842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solidFill>
                  <a:srgbClr val="FFFFFF"/>
                </a:solidFill>
              </a:defRPr>
            </a:pPr>
            <a:r>
              <a:t>Outputs are used for basic and higher level learning:</a:t>
            </a:r>
          </a:p>
          <a:p>
            <a:pPr>
              <a:buSzPct val="100000"/>
              <a:buAutoNum type="arabicPeriod" startAt="1"/>
              <a:defRPr>
                <a:solidFill>
                  <a:srgbClr val="FFFFFF"/>
                </a:solidFill>
              </a:defRPr>
            </a:pPr>
            <a:r>
              <a:t>Basic trading signals</a:t>
            </a:r>
          </a:p>
          <a:p>
            <a:pPr>
              <a:buSzPct val="100000"/>
              <a:buAutoNum type="arabicPeriod" startAt="1"/>
              <a:defRPr>
                <a:solidFill>
                  <a:srgbClr val="FFFFFF"/>
                </a:solidFill>
              </a:defRPr>
            </a:pPr>
            <a:r>
              <a:t>Complex trading signals</a:t>
            </a:r>
          </a:p>
          <a:p>
            <a:pPr>
              <a:buSzPct val="100000"/>
              <a:buAutoNum type="arabicPeriod" startAt="1"/>
              <a:defRPr>
                <a:solidFill>
                  <a:srgbClr val="FFFFFF"/>
                </a:solidFill>
              </a:defRPr>
            </a:pPr>
            <a:r>
              <a:t>Money management</a:t>
            </a:r>
          </a:p>
          <a:p>
            <a:pPr>
              <a:buSzPct val="100000"/>
              <a:buAutoNum type="arabicPeriod" startAt="1"/>
              <a:defRPr>
                <a:solidFill>
                  <a:srgbClr val="FFFFFF"/>
                </a:solidFill>
              </a:defRPr>
            </a:pPr>
            <a:r>
              <a:t>Adaptive risk</a:t>
            </a:r>
          </a:p>
          <a:p>
            <a:pPr>
              <a:buSzPct val="100000"/>
              <a:buAutoNum type="arabicPeriod" startAt="1"/>
              <a:defRPr>
                <a:solidFill>
                  <a:srgbClr val="FFFFFF"/>
                </a:solidFill>
              </a:defRPr>
            </a:pPr>
            <a:r>
              <a:t>Targets and stops</a:t>
            </a:r>
          </a:p>
          <a:p>
            <a:pPr>
              <a:buSzPct val="100000"/>
              <a:buAutoNum type="arabicPeriod" startAt="1"/>
              <a:defRPr>
                <a:solidFill>
                  <a:srgbClr val="FFFFFF"/>
                </a:solidFill>
              </a:defRPr>
            </a:pPr>
            <a:r>
              <a:t>Optimal GP</a:t>
            </a:r>
          </a:p>
          <a:p>
            <a:pPr>
              <a:buSzPct val="100000"/>
              <a:buAutoNum type="arabicPeriod" startAt="1"/>
              <a:defRPr>
                <a:solidFill>
                  <a:srgbClr val="FFFFFF"/>
                </a:solidFill>
              </a:defRPr>
            </a:pPr>
          </a:p>
        </p:txBody>
      </p:sp>
      <p:graphicFrame>
        <p:nvGraphicFramePr>
          <p:cNvPr id="147" name="Table"/>
          <p:cNvGraphicFramePr/>
          <p:nvPr/>
        </p:nvGraphicFramePr>
        <p:xfrm>
          <a:off x="1524000" y="3429000"/>
          <a:ext cx="6632575" cy="841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200025"/>
                <a:gridCol w="101600"/>
                <a:gridCol w="101600"/>
                <a:gridCol w="101600"/>
                <a:gridCol w="101600"/>
                <a:gridCol w="101600"/>
                <a:gridCol w="101600"/>
                <a:gridCol w="101600"/>
                <a:gridCol w="101600"/>
                <a:gridCol w="101600"/>
                <a:gridCol w="101600"/>
                <a:gridCol w="13335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gridCol w="101600"/>
              </a:tblGrid>
              <a:tr h="101600">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00B05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c>
                  <a:txBody>
                    <a:bodyPr/>
                    <a:lstStyle/>
                    <a:p>
                      <a:pPr algn="l">
                        <a:defRPr sz="1800">
                          <a:solidFill>
                            <a:srgbClr val="000000"/>
                          </a:solidFill>
                          <a:effectLst/>
                        </a:defRPr>
                      </a:pPr>
                      <a:r>
                        <a:rPr sz="200">
                          <a:solidFill>
                            <a:srgbClr val="C00000"/>
                          </a:solidFill>
                          <a:latin typeface="+mj-lt"/>
                          <a:ea typeface="+mj-ea"/>
                          <a:cs typeface="+mj-cs"/>
                          <a:sym typeface="Calibri"/>
                        </a:rPr>
                        <a:t>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rgbClr val="C00000"/>
                    </a:solidFill>
                  </a:tcPr>
                </a:tc>
              </a:tr>
            </a:tbl>
          </a:graphicData>
        </a:graphic>
      </p:graphicFrame>
      <p:sp>
        <p:nvSpPr>
          <p:cNvPr id="148"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
        <p:nvSpPr>
          <p:cNvPr id="149" name="Function Set"/>
          <p:cNvSpPr txBox="1"/>
          <p:nvPr/>
        </p:nvSpPr>
        <p:spPr>
          <a:xfrm>
            <a:off x="4191000" y="2133600"/>
            <a:ext cx="1387560"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Function Set</a:t>
            </a:r>
          </a:p>
        </p:txBody>
      </p:sp>
      <p:sp>
        <p:nvSpPr>
          <p:cNvPr id="150" name="Line"/>
          <p:cNvSpPr/>
          <p:nvPr/>
        </p:nvSpPr>
        <p:spPr>
          <a:xfrm>
            <a:off x="4800600" y="2514600"/>
            <a:ext cx="257175" cy="776288"/>
          </a:xfrm>
          <a:prstGeom prst="line">
            <a:avLst/>
          </a:prstGeom>
          <a:ln>
            <a:solidFill>
              <a:srgbClr val="FFFFFF"/>
            </a:solidFill>
            <a:tailEnd type="triangle"/>
          </a:ln>
        </p:spPr>
        <p:txBody>
          <a:bodyPr lIns="45719" rIns="45719"/>
          <a:lstStyle/>
          <a:p>
            <a:pPr>
              <a:defRPr>
                <a:solidFill>
                  <a:srgbClr val="FFFFFF"/>
                </a:solidFill>
              </a:defRPr>
            </a:pPr>
          </a:p>
        </p:txBody>
      </p:sp>
      <p:sp>
        <p:nvSpPr>
          <p:cNvPr id="151" name="GP Operators"/>
          <p:cNvSpPr txBox="1"/>
          <p:nvPr/>
        </p:nvSpPr>
        <p:spPr>
          <a:xfrm>
            <a:off x="3048000" y="1752600"/>
            <a:ext cx="1510231"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GP Operators</a:t>
            </a:r>
          </a:p>
        </p:txBody>
      </p:sp>
      <p:sp>
        <p:nvSpPr>
          <p:cNvPr id="152" name="Line"/>
          <p:cNvSpPr/>
          <p:nvPr/>
        </p:nvSpPr>
        <p:spPr>
          <a:xfrm>
            <a:off x="3844925" y="2119312"/>
            <a:ext cx="498476" cy="1309688"/>
          </a:xfrm>
          <a:prstGeom prst="line">
            <a:avLst/>
          </a:prstGeom>
          <a:ln>
            <a:solidFill>
              <a:srgbClr val="FFFFFF"/>
            </a:solidFill>
            <a:tailEnd type="triangle"/>
          </a:ln>
        </p:spPr>
        <p:txBody>
          <a:bodyPr lIns="45719" rIns="45719"/>
          <a:lstStyle/>
          <a:p>
            <a:pPr>
              <a:defRPr>
                <a:solidFill>
                  <a:srgbClr val="FFFFFF"/>
                </a:solidFil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REQUIRED DISCLAIMER"/>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REQUIRED DISCLAIMER </a:t>
            </a:r>
          </a:p>
        </p:txBody>
      </p:sp>
      <p:sp>
        <p:nvSpPr>
          <p:cNvPr id="74" name="HYPOTHETICAL PERFORMANCE RESULTS HAVE MANY INHERENT LIMITATIONS, SOME OF WHICH ARE DESCRIBED BELOW. NO REPRESENTATION IS BEING MADE THAT ANY ACCOUNT WILL OR IS LIKELY TO ACHIEVE PROFITS OR LOSSES SIMILAR TO THOSE SHOWN.…"/>
          <p:cNvSpPr txBox="1"/>
          <p:nvPr>
            <p:ph type="body" idx="4294967295"/>
          </p:nvPr>
        </p:nvSpPr>
        <p:spPr>
          <a:xfrm>
            <a:off x="457200" y="1600200"/>
            <a:ext cx="7848600" cy="4495800"/>
          </a:xfrm>
          <a:prstGeom prst="rect">
            <a:avLst/>
          </a:prstGeom>
        </p:spPr>
        <p:txBody>
          <a:bodyPr>
            <a:normAutofit fontScale="100000" lnSpcReduction="0"/>
          </a:bodyPr>
          <a:lstStyle/>
          <a:p>
            <a:pPr algn="just">
              <a:spcBef>
                <a:spcPts val="200"/>
              </a:spcBef>
              <a:buSzTx/>
              <a:buNone/>
              <a:defRPr sz="1000"/>
            </a:pPr>
            <a:r>
              <a:t>	HYPOTHETICAL PERFORMANCE RESULTS HAVE MANY INHERENT LIMITATIONS, SOME OF WHICH ARE DESCRIBED BELOW. NO REPRESENTATION IS BEING MADE THAT ANY ACCOUNT WILL OR IS LIKELY TO ACHIEVE PROFITS OR LOSSES SIMILAR TO THOSE SHOWN. </a:t>
            </a:r>
          </a:p>
          <a:p>
            <a:pPr algn="just">
              <a:buSzTx/>
              <a:buNone/>
              <a:defRPr sz="1000"/>
            </a:pPr>
          </a:p>
          <a:p>
            <a:pPr algn="just">
              <a:spcBef>
                <a:spcPts val="200"/>
              </a:spcBef>
              <a:buSzTx/>
              <a:buNone/>
              <a:defRPr sz="1000"/>
            </a:pPr>
            <a:r>
              <a:t>	IN FACT, THERE ARE FREQUENTLY SHARP DIFFERENCES BETWEEN HYPOTHETICAL PERFORMANCE RESULTS AND THE ACTUAL RESULTS ACHIEVED BY ANY PARTICULAR TRADING PROGRAM. ONE OF THE LIMITATIONS OF HYPOTHETICAL PERFORMANCE RESULTS IS THAT THEY ARE GENERALLY PREPARED WITH THE BENEFIT OF HINDSIGHT. IN ADDITION, HYPOTHETICAL TRADING DOES NOT INVOLVE FINANCIAL RISK, AND NO HYPOTHETICAL TRADING RECORD CAN COMPLETELY ACCOUNT FOR THE IMPACT OF FINANCIAL RISK IN ACTUAL TRADING. FOR EXAMPLE, THE ABILITY TO WITHSTAND LOSSES OR TO ADHERE TO A PARTICULAR TRADING PROGRAM IN SPITE OF TRADING LOSSES ARE MATERIAL POINTS WHICH CAN ALSO ADVERSELY AFFECT ACTUAL TRADING RESULTS. </a:t>
            </a:r>
          </a:p>
          <a:p>
            <a:pPr algn="just">
              <a:buSzTx/>
              <a:buNone/>
              <a:defRPr sz="1000"/>
            </a:pPr>
          </a:p>
          <a:p>
            <a:pPr algn="just">
              <a:spcBef>
                <a:spcPts val="200"/>
              </a:spcBef>
              <a:buSzTx/>
              <a:buNone/>
              <a:defRPr sz="1000"/>
            </a:pPr>
            <a:r>
              <a:t>	THERE ARE NUMEROUS OTHER FACTORS RELATED TO THE MARKETS IN GENERAL OR TO THE IMPLEMENTATION OF ANY SPECIFIC TRADING PROGRAM WHICH CANNOT BE FULLY ACCOUNTED FOR IN THE PREPARATION OF HYPOTHETICAL PERFORMANCE RESULTS AND ALL OF WHICH CAN ADVERSELY AFFECT ACTUAL TRADING RESULTS. </a:t>
            </a:r>
          </a:p>
        </p:txBody>
      </p:sp>
      <p:sp>
        <p:nvSpPr>
          <p:cNvPr id="75"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CPU CYCLES"/>
          <p:cNvSpPr txBox="1"/>
          <p:nvPr>
            <p:ph type="title" idx="4294967295"/>
          </p:nvPr>
        </p:nvSpPr>
        <p:spPr>
          <a:xfrm>
            <a:off x="457200" y="228599"/>
            <a:ext cx="8229600" cy="1143002"/>
          </a:xfrm>
          <a:prstGeom prst="rect">
            <a:avLst/>
          </a:prstGeom>
        </p:spPr>
        <p:txBody>
          <a:bodyPr>
            <a:normAutofit fontScale="100000" lnSpcReduction="0"/>
          </a:bodyPr>
          <a:lstStyle/>
          <a:p>
            <a:pPr/>
            <a:r>
              <a:t>CPU CYCLES</a:t>
            </a:r>
          </a:p>
        </p:txBody>
      </p:sp>
      <p:sp>
        <p:nvSpPr>
          <p:cNvPr id="155" name="How many CPU cycles does it take to compute the following?…"/>
          <p:cNvSpPr txBox="1"/>
          <p:nvPr>
            <p:ph type="body" idx="4294967295"/>
          </p:nvPr>
        </p:nvSpPr>
        <p:spPr>
          <a:xfrm>
            <a:off x="457200" y="1600200"/>
            <a:ext cx="8229600" cy="4495800"/>
          </a:xfrm>
          <a:prstGeom prst="rect">
            <a:avLst/>
          </a:prstGeom>
        </p:spPr>
        <p:txBody>
          <a:bodyPr>
            <a:normAutofit fontScale="100000" lnSpcReduction="0"/>
          </a:bodyPr>
          <a:lstStyle/>
          <a:p>
            <a:pPr algn="ctr">
              <a:spcBef>
                <a:spcPts val="400"/>
              </a:spcBef>
              <a:buSzTx/>
              <a:buNone/>
              <a:defRPr sz="2000"/>
            </a:pPr>
            <a:r>
              <a:t>How many CPU cycles does it take to compute the following?</a:t>
            </a:r>
          </a:p>
          <a:p>
            <a:pPr algn="ctr">
              <a:buSzTx/>
              <a:buNone/>
              <a:defRPr sz="2000"/>
            </a:pPr>
          </a:p>
          <a:p>
            <a:pPr algn="ctr">
              <a:spcBef>
                <a:spcPts val="400"/>
              </a:spcBef>
              <a:buSzTx/>
              <a:buNone/>
              <a:defRPr sz="2000"/>
            </a:pPr>
            <a:r>
              <a:t>X = Y + Z</a:t>
            </a:r>
          </a:p>
          <a:p>
            <a:pPr algn="ctr">
              <a:buSzTx/>
              <a:buNone/>
              <a:defRPr sz="2000"/>
            </a:pPr>
          </a:p>
          <a:p>
            <a:pPr algn="ctr">
              <a:spcBef>
                <a:spcPts val="400"/>
              </a:spcBef>
              <a:buSzTx/>
              <a:buNone/>
              <a:defRPr sz="2000"/>
            </a:pPr>
            <a:r>
              <a:t>High level languages: 20 Clock cycles</a:t>
            </a:r>
          </a:p>
          <a:p>
            <a:pPr algn="ctr">
              <a:spcBef>
                <a:spcPts val="400"/>
              </a:spcBef>
              <a:buSzTx/>
              <a:buNone/>
              <a:defRPr sz="2000"/>
            </a:pPr>
            <a:r>
              <a:t>CGPS(LAIMGP): 1 Clock cycle</a:t>
            </a:r>
          </a:p>
          <a:p>
            <a:pPr algn="ctr">
              <a:buSzTx/>
              <a:buNone/>
              <a:defRPr sz="2000"/>
            </a:pPr>
          </a:p>
          <a:p>
            <a:pPr algn="ctr">
              <a:spcBef>
                <a:spcPts val="400"/>
              </a:spcBef>
              <a:buSzTx/>
              <a:buNone/>
              <a:defRPr sz="2000"/>
            </a:pPr>
            <a:r>
              <a:t>So, TSL should be at least 20 times </a:t>
            </a:r>
          </a:p>
          <a:p>
            <a:pPr algn="ctr">
              <a:spcBef>
                <a:spcPts val="400"/>
              </a:spcBef>
              <a:buSzTx/>
              <a:buNone/>
              <a:defRPr sz="2000"/>
            </a:pPr>
            <a:r>
              <a:t>faster than higher level languages</a:t>
            </a:r>
          </a:p>
          <a:p>
            <a:pPr algn="ctr">
              <a:buSzTx/>
              <a:buNone/>
            </a:pPr>
            <a:endParaRPr sz="2000"/>
          </a:p>
          <a:p>
            <a:pPr algn="ctr">
              <a:spcBef>
                <a:spcPts val="200"/>
              </a:spcBef>
              <a:buSzTx/>
              <a:buNone/>
              <a:defRPr sz="1000"/>
            </a:pPr>
            <a:r>
              <a:t>Reference: Efficient Evolution of Machine Code for CISC Architectures using blocks and Homologous Crossover, </a:t>
            </a:r>
          </a:p>
          <a:p>
            <a:pPr algn="ctr">
              <a:spcBef>
                <a:spcPts val="200"/>
              </a:spcBef>
              <a:buSzTx/>
              <a:buNone/>
              <a:defRPr sz="1000"/>
            </a:pPr>
            <a:r>
              <a:t>Peter Nordin, Wolfgang Banzhaf, Frank Francone</a:t>
            </a:r>
          </a:p>
        </p:txBody>
      </p:sp>
      <p:sp>
        <p:nvSpPr>
          <p:cNvPr id="156"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PREPROCESSING AND THE GOO (Numeric or Boolean)"/>
          <p:cNvSpPr txBox="1"/>
          <p:nvPr>
            <p:ph type="title" idx="4294967295"/>
          </p:nvPr>
        </p:nvSpPr>
        <p:spPr>
          <a:xfrm>
            <a:off x="457200" y="228599"/>
            <a:ext cx="8229600" cy="1143002"/>
          </a:xfrm>
          <a:prstGeom prst="rect">
            <a:avLst/>
          </a:prstGeom>
        </p:spPr>
        <p:txBody>
          <a:bodyPr>
            <a:normAutofit fontScale="100000" lnSpcReduction="0"/>
          </a:bodyPr>
          <a:lstStyle/>
          <a:p>
            <a:pPr>
              <a:defRPr sz="3600">
                <a:effectLst>
                  <a:outerShdw sx="100000" sy="100000" kx="0" ky="0" algn="b" rotWithShape="0" blurRad="12700" dist="25400" dir="2700000">
                    <a:srgbClr val="000000"/>
                  </a:outerShdw>
                </a:effectLst>
              </a:defRPr>
            </a:pPr>
            <a:r>
              <a:t>PREPROCESSING AND THE GOO</a:t>
            </a:r>
            <a:br/>
            <a:r>
              <a:rPr sz="2400"/>
              <a:t>(</a:t>
            </a:r>
            <a:r>
              <a:rPr sz="2400" u="sng"/>
              <a:t>Numeric or Boolean</a:t>
            </a:r>
            <a:r>
              <a:rPr sz="2400"/>
              <a:t>)</a:t>
            </a:r>
          </a:p>
        </p:txBody>
      </p:sp>
      <p:sp>
        <p:nvSpPr>
          <p:cNvPr id="159" name="Example Preprocessing:…"/>
          <p:cNvSpPr txBox="1"/>
          <p:nvPr>
            <p:ph type="body" idx="4294967295"/>
          </p:nvPr>
        </p:nvSpPr>
        <p:spPr>
          <a:xfrm>
            <a:off x="533400" y="1676400"/>
            <a:ext cx="8153400" cy="4419600"/>
          </a:xfrm>
          <a:prstGeom prst="rect">
            <a:avLst/>
          </a:prstGeom>
        </p:spPr>
        <p:txBody>
          <a:bodyPr>
            <a:normAutofit fontScale="100000" lnSpcReduction="0"/>
          </a:bodyPr>
          <a:lstStyle/>
          <a:p>
            <a:pPr marL="257175" indent="-257175" defTabSz="685800">
              <a:spcBef>
                <a:spcPts val="300"/>
              </a:spcBef>
              <a:defRPr sz="1350"/>
            </a:pPr>
            <a:r>
              <a:t>Example Preprocessing:</a:t>
            </a:r>
          </a:p>
          <a:p>
            <a:pPr marL="257175" indent="-257175" defTabSz="685800">
              <a:spcBef>
                <a:spcPts val="300"/>
              </a:spcBef>
              <a:buSzTx/>
              <a:buNone/>
              <a:defRPr sz="1350"/>
            </a:pPr>
            <a:r>
              <a:t>      ? Close &gt;= Close[1] </a:t>
            </a:r>
          </a:p>
          <a:p>
            <a:pPr marL="257175" indent="-257175" defTabSz="685800">
              <a:spcBef>
                <a:spcPts val="300"/>
              </a:spcBef>
              <a:buSzTx/>
              <a:buNone/>
              <a:defRPr sz="1350"/>
            </a:pPr>
            <a:r>
              <a:t>      Result: 0 or 1 (True or False, natural language of machines)</a:t>
            </a:r>
          </a:p>
          <a:p>
            <a:pPr marL="257175" indent="-257175" defTabSz="685800">
              <a:spcBef>
                <a:spcPts val="500"/>
              </a:spcBef>
              <a:buSzTx/>
              <a:buNone/>
              <a:defRPr sz="1350"/>
            </a:pPr>
          </a:p>
          <a:p>
            <a:pPr marL="257175" indent="-257175" defTabSz="685800">
              <a:spcBef>
                <a:spcPts val="200"/>
              </a:spcBef>
              <a:buSzTx/>
              <a:buNone/>
              <a:defRPr sz="900"/>
            </a:pPr>
            <a:r>
              <a:t>Categories:</a:t>
            </a:r>
          </a:p>
          <a:p>
            <a:pPr marL="257175" indent="-257175" defTabSz="685800">
              <a:spcBef>
                <a:spcPts val="200"/>
              </a:spcBef>
              <a:buSzTx/>
              <a:buNone/>
              <a:defRPr sz="900"/>
            </a:pPr>
            <a:r>
              <a:t>        </a:t>
            </a:r>
            <a:r>
              <a:rPr b="1"/>
              <a:t>News: Machine readable</a:t>
            </a:r>
            <a:endParaRPr b="1"/>
          </a:p>
          <a:p>
            <a:pPr marL="257175" indent="-257175" defTabSz="685800">
              <a:spcBef>
                <a:spcPts val="200"/>
              </a:spcBef>
              <a:buSzTx/>
              <a:buNone/>
              <a:defRPr sz="900"/>
            </a:pPr>
            <a:r>
              <a:t>	Market Stack Data</a:t>
            </a:r>
          </a:p>
          <a:p>
            <a:pPr marL="257175" indent="-257175" defTabSz="685800">
              <a:spcBef>
                <a:spcPts val="200"/>
              </a:spcBef>
              <a:buSzTx/>
              <a:buNone/>
              <a:defRPr sz="900"/>
            </a:pPr>
            <a:r>
              <a:t>        Volatilities </a:t>
            </a:r>
          </a:p>
          <a:p>
            <a:pPr marL="257175" indent="-257175" defTabSz="685800">
              <a:spcBef>
                <a:spcPts val="200"/>
              </a:spcBef>
              <a:buSzTx/>
              <a:buNone/>
              <a:defRPr sz="900"/>
            </a:pPr>
            <a:r>
              <a:t>	Short term intraday patterns</a:t>
            </a:r>
          </a:p>
          <a:p>
            <a:pPr marL="257175" indent="-257175" defTabSz="685800">
              <a:spcBef>
                <a:spcPts val="200"/>
              </a:spcBef>
              <a:buSzTx/>
              <a:buNone/>
              <a:defRPr sz="900"/>
            </a:pPr>
            <a:r>
              <a:t>        Support and Resistance</a:t>
            </a:r>
          </a:p>
          <a:p>
            <a:pPr marL="257175" indent="-257175" defTabSz="685800">
              <a:spcBef>
                <a:spcPts val="200"/>
              </a:spcBef>
              <a:buSzTx/>
              <a:buNone/>
              <a:defRPr sz="900"/>
            </a:pPr>
            <a:r>
              <a:t>	Intermediate term patterns</a:t>
            </a:r>
          </a:p>
          <a:p>
            <a:pPr marL="257175" indent="-257175" defTabSz="685800">
              <a:spcBef>
                <a:spcPts val="200"/>
              </a:spcBef>
              <a:buSzTx/>
              <a:buNone/>
              <a:defRPr sz="900"/>
            </a:pPr>
            <a:r>
              <a:t>	Long term patterns</a:t>
            </a:r>
          </a:p>
          <a:p>
            <a:pPr marL="257175" indent="-257175" defTabSz="685800">
              <a:spcBef>
                <a:spcPts val="200"/>
              </a:spcBef>
              <a:buSzTx/>
              <a:buNone/>
              <a:defRPr sz="900"/>
            </a:pPr>
            <a:r>
              <a:t>	Oscillators-OBOS</a:t>
            </a:r>
          </a:p>
          <a:p>
            <a:pPr marL="257175" indent="-257175" defTabSz="685800">
              <a:spcBef>
                <a:spcPts val="200"/>
              </a:spcBef>
              <a:buSzTx/>
              <a:buNone/>
              <a:defRPr sz="900"/>
            </a:pPr>
            <a:r>
              <a:t>	Filters and Indicators</a:t>
            </a:r>
          </a:p>
          <a:p>
            <a:pPr marL="257175" indent="-257175" defTabSz="685800">
              <a:spcBef>
                <a:spcPts val="200"/>
              </a:spcBef>
              <a:buSzTx/>
              <a:buNone/>
              <a:defRPr sz="900"/>
            </a:pPr>
            <a:r>
              <a:t>	Regression and deviations</a:t>
            </a:r>
          </a:p>
          <a:p>
            <a:pPr marL="257175" indent="-257175" defTabSz="685800">
              <a:spcBef>
                <a:spcPts val="200"/>
              </a:spcBef>
              <a:buSzTx/>
              <a:buNone/>
              <a:defRPr sz="900"/>
            </a:pPr>
            <a:r>
              <a:t>	Transforms</a:t>
            </a:r>
          </a:p>
          <a:p>
            <a:pPr marL="257175" indent="-257175" defTabSz="685800">
              <a:spcBef>
                <a:spcPts val="200"/>
              </a:spcBef>
              <a:buSzTx/>
              <a:buNone/>
              <a:defRPr sz="900"/>
            </a:pPr>
            <a:r>
              <a:t>	Channels</a:t>
            </a:r>
          </a:p>
          <a:p>
            <a:pPr marL="257175" indent="-257175" defTabSz="685800">
              <a:spcBef>
                <a:spcPts val="200"/>
              </a:spcBef>
              <a:buSzTx/>
              <a:buNone/>
              <a:defRPr sz="900"/>
            </a:pPr>
            <a:r>
              <a:t>	Intermarket/Fundamentals</a:t>
            </a:r>
          </a:p>
          <a:p>
            <a:pPr marL="257175" indent="-257175" defTabSz="685800">
              <a:spcBef>
                <a:spcPts val="200"/>
              </a:spcBef>
              <a:buSzTx/>
              <a:buNone/>
              <a:defRPr sz="900"/>
            </a:pPr>
            <a:r>
              <a:t>	</a:t>
            </a:r>
            <a:r>
              <a:rPr>
                <a:solidFill>
                  <a:srgbClr val="92D050"/>
                </a:solidFill>
              </a:rPr>
              <a:t>Domain Expertise-Systems/Ind.</a:t>
            </a:r>
            <a:endParaRPr>
              <a:solidFill>
                <a:srgbClr val="92D050"/>
              </a:solidFill>
            </a:endParaRPr>
          </a:p>
          <a:p>
            <a:pPr marL="257175" indent="-257175" defTabSz="685800">
              <a:spcBef>
                <a:spcPts val="200"/>
              </a:spcBef>
              <a:buSzTx/>
              <a:buNone/>
              <a:defRPr sz="900"/>
            </a:pPr>
            <a:r>
              <a:t>	</a:t>
            </a:r>
          </a:p>
          <a:p>
            <a:pPr marL="257175" indent="-257175" defTabSz="685800">
              <a:spcBef>
                <a:spcPts val="500"/>
              </a:spcBef>
              <a:buSzTx/>
              <a:buNone/>
              <a:defRPr sz="1350"/>
            </a:pPr>
          </a:p>
          <a:p>
            <a:pPr marL="257175" indent="-257175" defTabSz="685800">
              <a:spcBef>
                <a:spcPts val="500"/>
              </a:spcBef>
              <a:buSzTx/>
              <a:buNone/>
              <a:defRPr sz="1350"/>
            </a:pPr>
          </a:p>
          <a:p>
            <a:pPr marL="257175" indent="-257175" defTabSz="685800">
              <a:spcBef>
                <a:spcPts val="500"/>
              </a:spcBef>
              <a:buSzTx/>
              <a:buNone/>
              <a:defRPr sz="1350"/>
            </a:pPr>
            <a:r>
              <a:t> </a:t>
            </a:r>
            <a:r>
              <a:rPr sz="2400"/>
              <a:t> </a:t>
            </a:r>
          </a:p>
        </p:txBody>
      </p:sp>
      <p:sp>
        <p:nvSpPr>
          <p:cNvPr id="160" name="Line"/>
          <p:cNvSpPr/>
          <p:nvPr/>
        </p:nvSpPr>
        <p:spPr>
          <a:xfrm>
            <a:off x="3124200" y="3200400"/>
            <a:ext cx="612775" cy="3124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965" y="0"/>
                  <a:pt x="10800" y="182"/>
                  <a:pt x="10800" y="406"/>
                </a:cubicBezTo>
                <a:lnTo>
                  <a:pt x="10800" y="10394"/>
                </a:lnTo>
                <a:cubicBezTo>
                  <a:pt x="10800" y="10618"/>
                  <a:pt x="15635" y="10800"/>
                  <a:pt x="21600" y="10800"/>
                </a:cubicBezTo>
                <a:cubicBezTo>
                  <a:pt x="15635" y="10800"/>
                  <a:pt x="10800" y="10982"/>
                  <a:pt x="10800" y="11206"/>
                </a:cubicBezTo>
                <a:lnTo>
                  <a:pt x="10800" y="21194"/>
                </a:lnTo>
                <a:cubicBezTo>
                  <a:pt x="10800" y="21418"/>
                  <a:pt x="5965" y="21600"/>
                  <a:pt x="0" y="21600"/>
                </a:cubicBezTo>
              </a:path>
            </a:pathLst>
          </a:custGeom>
          <a:ln>
            <a:solidFill>
              <a:srgbClr val="FFFFFF"/>
            </a:solidFill>
          </a:ln>
        </p:spPr>
        <p:txBody>
          <a:bodyPr lIns="45719" rIns="45719"/>
          <a:lstStyle/>
          <a:p>
            <a:pPr>
              <a:defRPr>
                <a:solidFill>
                  <a:srgbClr val="FFFFFF"/>
                </a:solidFill>
              </a:defRPr>
            </a:pPr>
          </a:p>
        </p:txBody>
      </p:sp>
      <p:sp>
        <p:nvSpPr>
          <p:cNvPr id="161" name="56 Total Inputs. Only a few will be…"/>
          <p:cNvSpPr txBox="1"/>
          <p:nvPr/>
        </p:nvSpPr>
        <p:spPr>
          <a:xfrm>
            <a:off x="3886200" y="4419600"/>
            <a:ext cx="3904169" cy="8840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solidFill>
                  <a:srgbClr val="FFFFFF"/>
                </a:solidFill>
              </a:defRPr>
            </a:pPr>
            <a:r>
              <a:t>56 Total Inputs. </a:t>
            </a:r>
            <a:r>
              <a:rPr u="sng"/>
              <a:t>Only a few will be </a:t>
            </a:r>
            <a:endParaRPr u="sng"/>
          </a:p>
          <a:p>
            <a:pPr>
              <a:defRPr u="sng">
                <a:solidFill>
                  <a:srgbClr val="FFFFFF"/>
                </a:solidFill>
              </a:defRPr>
            </a:pPr>
            <a:r>
              <a:t>Selected and used in the final design</a:t>
            </a:r>
          </a:p>
          <a:p>
            <a:pPr>
              <a:defRPr u="sng">
                <a:solidFill>
                  <a:srgbClr val="FFFFFF"/>
                </a:solidFill>
              </a:defRPr>
            </a:pPr>
            <a:r>
              <a:t>by the machine</a:t>
            </a:r>
          </a:p>
        </p:txBody>
      </p:sp>
      <p:sp>
        <p:nvSpPr>
          <p:cNvPr id="162"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HE GOO Numeric or Boolean"/>
          <p:cNvSpPr txBox="1"/>
          <p:nvPr>
            <p:ph type="title" idx="4294967295"/>
          </p:nvPr>
        </p:nvSpPr>
        <p:spPr>
          <a:xfrm>
            <a:off x="457200" y="228599"/>
            <a:ext cx="8229600" cy="1143002"/>
          </a:xfrm>
          <a:prstGeom prst="rect">
            <a:avLst/>
          </a:prstGeom>
        </p:spPr>
        <p:txBody>
          <a:bodyPr>
            <a:normAutofit fontScale="100000" lnSpcReduction="0"/>
          </a:bodyPr>
          <a:lstStyle/>
          <a:p>
            <a:pPr/>
            <a:r>
              <a:t>THE GOO</a:t>
            </a:r>
            <a:br/>
            <a:r>
              <a:rPr sz="2800" u="sng"/>
              <a:t>Numeric or Boolean</a:t>
            </a:r>
          </a:p>
        </p:txBody>
      </p:sp>
      <p:sp>
        <p:nvSpPr>
          <p:cNvPr id="165" name="56 inputs + Date, O, H, L, C, Time…"/>
          <p:cNvSpPr txBox="1"/>
          <p:nvPr>
            <p:ph type="body" idx="4294967295"/>
          </p:nvPr>
        </p:nvSpPr>
        <p:spPr>
          <a:xfrm>
            <a:off x="457200" y="1600200"/>
            <a:ext cx="8229600" cy="4495800"/>
          </a:xfrm>
          <a:prstGeom prst="rect">
            <a:avLst/>
          </a:prstGeom>
        </p:spPr>
        <p:txBody>
          <a:bodyPr>
            <a:normAutofit fontScale="100000" lnSpcReduction="0"/>
          </a:bodyPr>
          <a:lstStyle/>
          <a:p>
            <a:pPr algn="ctr">
              <a:buSzTx/>
              <a:buNone/>
            </a:pPr>
            <a:r>
              <a:t>56 inputs + Date, O, H, L, C, Time</a:t>
            </a:r>
          </a:p>
          <a:p>
            <a:pPr algn="ctr">
              <a:spcBef>
                <a:spcPts val="300"/>
              </a:spcBef>
              <a:buSzTx/>
              <a:buNone/>
              <a:defRPr sz="1400"/>
            </a:pPr>
            <a:r>
              <a:t>(Boolean data shown below)</a:t>
            </a:r>
          </a:p>
        </p:txBody>
      </p:sp>
      <p:pic>
        <p:nvPicPr>
          <p:cNvPr id="166" name="image.png" descr="image.png"/>
          <p:cNvPicPr>
            <a:picLocks noChangeAspect="1"/>
          </p:cNvPicPr>
          <p:nvPr/>
        </p:nvPicPr>
        <p:blipFill>
          <a:blip r:embed="rId2">
            <a:extLst/>
          </a:blip>
          <a:stretch>
            <a:fillRect/>
          </a:stretch>
        </p:blipFill>
        <p:spPr>
          <a:xfrm>
            <a:off x="533400" y="2514600"/>
            <a:ext cx="8153400" cy="3186113"/>
          </a:xfrm>
          <a:prstGeom prst="rect">
            <a:avLst/>
          </a:prstGeom>
          <a:ln w="12700">
            <a:miter lim="400000"/>
          </a:ln>
        </p:spPr>
      </p:pic>
      <p:sp>
        <p:nvSpPr>
          <p:cNvPr id="167"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THE INSTRUCTIONS"/>
          <p:cNvSpPr txBox="1"/>
          <p:nvPr>
            <p:ph type="title" idx="4294967295"/>
          </p:nvPr>
        </p:nvSpPr>
        <p:spPr>
          <a:xfrm>
            <a:off x="457200" y="228599"/>
            <a:ext cx="8229600" cy="1143002"/>
          </a:xfrm>
          <a:prstGeom prst="rect">
            <a:avLst/>
          </a:prstGeom>
        </p:spPr>
        <p:txBody>
          <a:bodyPr>
            <a:normAutofit fontScale="100000" lnSpcReduction="0"/>
          </a:bodyPr>
          <a:lstStyle>
            <a:lvl1pPr>
              <a:defRPr sz="4000">
                <a:effectLst>
                  <a:outerShdw sx="100000" sy="100000" kx="0" ky="0" algn="b" rotWithShape="0" blurRad="12700" dist="25400" dir="2700000">
                    <a:srgbClr val="000000"/>
                  </a:outerShdw>
                </a:effectLst>
              </a:defRPr>
            </a:lvl1pPr>
          </a:lstStyle>
          <a:p>
            <a:pPr/>
            <a:r>
              <a:t>THE INSTRUCTIONS</a:t>
            </a:r>
          </a:p>
        </p:txBody>
      </p:sp>
      <p:sp>
        <p:nvSpPr>
          <p:cNvPr id="170" name="Arithmetic Functions:+, -, *, ÷, ABS, SQRT, CHS, SCALE…"/>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Arithmetic Functions:+, -, *, ÷, ABS, SQRT, CHS, SCALE</a:t>
            </a:r>
          </a:p>
          <a:p>
            <a:pPr>
              <a:spcBef>
                <a:spcPts val="500"/>
              </a:spcBef>
              <a:defRPr sz="2400"/>
            </a:pPr>
            <a:r>
              <a:t>Transcendental Functions: Trig, Log</a:t>
            </a:r>
          </a:p>
          <a:p>
            <a:pPr>
              <a:spcBef>
                <a:spcPts val="500"/>
              </a:spcBef>
              <a:defRPr sz="2400"/>
            </a:pPr>
            <a:r>
              <a:t>Exponential</a:t>
            </a:r>
          </a:p>
          <a:p>
            <a:pPr>
              <a:spcBef>
                <a:spcPts val="500"/>
              </a:spcBef>
              <a:defRPr sz="2400"/>
            </a:pPr>
            <a:r>
              <a:t>Stack Rotation</a:t>
            </a:r>
          </a:p>
          <a:p>
            <a:pPr>
              <a:spcBef>
                <a:spcPts val="500"/>
              </a:spcBef>
              <a:defRPr sz="2400"/>
            </a:pPr>
            <a:r>
              <a:t>Comparison</a:t>
            </a:r>
          </a:p>
          <a:p>
            <a:pPr>
              <a:spcBef>
                <a:spcPts val="500"/>
              </a:spcBef>
              <a:defRPr sz="2400"/>
            </a:pPr>
            <a:r>
              <a:t>Conditional Statements</a:t>
            </a:r>
          </a:p>
          <a:p>
            <a:pPr>
              <a:spcBef>
                <a:spcPts val="500"/>
              </a:spcBef>
              <a:defRPr sz="2400"/>
            </a:pPr>
            <a:r>
              <a:t>Jumps</a:t>
            </a:r>
          </a:p>
          <a:p>
            <a:pPr>
              <a:spcBef>
                <a:spcPts val="500"/>
              </a:spcBef>
              <a:defRPr sz="2400"/>
            </a:pPr>
            <a:r>
              <a:t>Subroutines-Headers</a:t>
            </a:r>
          </a:p>
        </p:txBody>
      </p:sp>
      <p:sp>
        <p:nvSpPr>
          <p:cNvPr id="17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HE OPERATORS"/>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OPERATORS</a:t>
            </a:r>
          </a:p>
        </p:txBody>
      </p:sp>
      <p:sp>
        <p:nvSpPr>
          <p:cNvPr id="174" name="Crossover: Child shares parents genes…"/>
          <p:cNvSpPr txBox="1"/>
          <p:nvPr>
            <p:ph type="body" idx="4294967295"/>
          </p:nvPr>
        </p:nvSpPr>
        <p:spPr>
          <a:xfrm>
            <a:off x="457200" y="1600200"/>
            <a:ext cx="8229600" cy="4495800"/>
          </a:xfrm>
          <a:prstGeom prst="rect">
            <a:avLst/>
          </a:prstGeom>
        </p:spPr>
        <p:txBody>
          <a:bodyPr>
            <a:normAutofit fontScale="100000" lnSpcReduction="0"/>
          </a:bodyPr>
          <a:lstStyle/>
          <a:p>
            <a:pPr/>
            <a:r>
              <a:t>Crossover: Child shares parents genes</a:t>
            </a:r>
          </a:p>
          <a:p>
            <a:pPr/>
            <a:r>
              <a:t>Reproduction: Parent allowed to birth</a:t>
            </a:r>
          </a:p>
          <a:p>
            <a:pPr/>
            <a:r>
              <a:t>Mutation: Child genes altered</a:t>
            </a:r>
          </a:p>
          <a:p>
            <a:pPr/>
            <a:r>
              <a:t>Demes: Species Interbreed</a:t>
            </a:r>
          </a:p>
        </p:txBody>
      </p:sp>
      <p:sp>
        <p:nvSpPr>
          <p:cNvPr id="175"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THE EVOLVED CODE Translated to Easy Language, Wealth Lab, C#, VB, etc."/>
          <p:cNvSpPr txBox="1"/>
          <p:nvPr>
            <p:ph type="title" idx="4294967295"/>
          </p:nvPr>
        </p:nvSpPr>
        <p:spPr>
          <a:xfrm>
            <a:off x="457200" y="228599"/>
            <a:ext cx="8229600" cy="1143002"/>
          </a:xfrm>
          <a:prstGeom prst="rect">
            <a:avLst/>
          </a:prstGeom>
        </p:spPr>
        <p:txBody>
          <a:bodyPr>
            <a:normAutofit fontScale="100000" lnSpcReduction="0"/>
          </a:bodyPr>
          <a:lstStyle/>
          <a:p>
            <a:pPr/>
            <a:r>
              <a:t>THE EVOLVED CODE</a:t>
            </a:r>
            <a:br/>
            <a:r>
              <a:rPr sz="1600">
                <a:effectLst>
                  <a:outerShdw sx="100000" sy="100000" kx="0" ky="0" algn="b" rotWithShape="0" blurRad="12700" dist="25400" dir="2700000">
                    <a:srgbClr val="000000"/>
                  </a:outerShdw>
                </a:effectLst>
              </a:rPr>
              <a:t>Translated to Easy Language, Wealth Lab, C#, VB, etc.</a:t>
            </a:r>
          </a:p>
        </p:txBody>
      </p:sp>
      <p:sp>
        <p:nvSpPr>
          <p:cNvPr id="178" name="long double f[8];…"/>
          <p:cNvSpPr txBox="1"/>
          <p:nvPr>
            <p:ph type="body" idx="4294967295"/>
          </p:nvPr>
        </p:nvSpPr>
        <p:spPr>
          <a:xfrm>
            <a:off x="457200" y="1600200"/>
            <a:ext cx="8229600" cy="4495800"/>
          </a:xfrm>
          <a:prstGeom prst="rect">
            <a:avLst/>
          </a:prstGeom>
        </p:spPr>
        <p:txBody>
          <a:bodyPr>
            <a:normAutofit fontScale="100000" lnSpcReduction="0"/>
          </a:bodyPr>
          <a:lstStyle/>
          <a:p>
            <a:pPr>
              <a:lnSpc>
                <a:spcPct val="80000"/>
              </a:lnSpc>
              <a:spcBef>
                <a:spcPts val="200"/>
              </a:spcBef>
              <a:defRPr sz="900"/>
            </a:pPr>
            <a:r>
              <a:t>  long double f[8];</a:t>
            </a:r>
          </a:p>
          <a:p>
            <a:pPr>
              <a:lnSpc>
                <a:spcPct val="80000"/>
              </a:lnSpc>
              <a:spcBef>
                <a:spcPts val="200"/>
              </a:spcBef>
              <a:defRPr sz="900"/>
            </a:pPr>
            <a:r>
              <a:t>  long double tmp = 0;</a:t>
            </a:r>
          </a:p>
          <a:p>
            <a:pPr>
              <a:lnSpc>
                <a:spcPct val="80000"/>
              </a:lnSpc>
              <a:spcBef>
                <a:spcPts val="200"/>
              </a:spcBef>
              <a:defRPr sz="900"/>
            </a:pPr>
            <a:r>
              <a:t>  int cflag = 0;</a:t>
            </a:r>
          </a:p>
          <a:p>
            <a:pPr>
              <a:lnSpc>
                <a:spcPct val="80000"/>
              </a:lnSpc>
              <a:defRPr sz="900"/>
            </a:pPr>
          </a:p>
          <a:p>
            <a:pPr>
              <a:lnSpc>
                <a:spcPct val="80000"/>
              </a:lnSpc>
              <a:spcBef>
                <a:spcPts val="200"/>
              </a:spcBef>
              <a:defRPr sz="900"/>
            </a:pPr>
            <a:r>
              <a:t>  f[0]=f[1]=f[2]=f[3]=f[4]=f[5]=f[6]=f[7]=0;                          </a:t>
            </a:r>
            <a:endParaRPr sz="1400"/>
          </a:p>
          <a:p>
            <a:pPr>
              <a:lnSpc>
                <a:spcPct val="80000"/>
              </a:lnSpc>
              <a:defRPr sz="900"/>
            </a:pPr>
          </a:p>
          <a:p>
            <a:pPr>
              <a:lnSpc>
                <a:spcPct val="80000"/>
              </a:lnSpc>
              <a:spcBef>
                <a:spcPts val="200"/>
              </a:spcBef>
              <a:defRPr sz="900"/>
            </a:pPr>
            <a:r>
              <a:t>  L0:	f[0]-=v[25];</a:t>
            </a:r>
          </a:p>
          <a:p>
            <a:pPr>
              <a:lnSpc>
                <a:spcPct val="80000"/>
              </a:lnSpc>
              <a:spcBef>
                <a:spcPts val="200"/>
              </a:spcBef>
              <a:defRPr sz="900"/>
            </a:pPr>
            <a:r>
              <a:t>  L1:	f[0]+=v[43];</a:t>
            </a:r>
          </a:p>
          <a:p>
            <a:pPr>
              <a:lnSpc>
                <a:spcPct val="80000"/>
              </a:lnSpc>
              <a:spcBef>
                <a:spcPts val="200"/>
              </a:spcBef>
              <a:defRPr sz="900"/>
            </a:pPr>
            <a:r>
              <a:t>  L2:	f[0]=fabs(f[0]);</a:t>
            </a:r>
          </a:p>
          <a:p>
            <a:pPr>
              <a:lnSpc>
                <a:spcPct val="80000"/>
              </a:lnSpc>
              <a:spcBef>
                <a:spcPts val="200"/>
              </a:spcBef>
              <a:defRPr sz="900"/>
            </a:pPr>
            <a:r>
              <a:t>  L3:	f[0]-=v[13];</a:t>
            </a:r>
          </a:p>
          <a:p>
            <a:pPr>
              <a:lnSpc>
                <a:spcPct val="80000"/>
              </a:lnSpc>
              <a:spcBef>
                <a:spcPts val="200"/>
              </a:spcBef>
              <a:defRPr sz="900"/>
            </a:pPr>
            <a:r>
              <a:t>  L4:	f[0]-=v[49];</a:t>
            </a:r>
          </a:p>
          <a:p>
            <a:pPr>
              <a:lnSpc>
                <a:spcPct val="80000"/>
              </a:lnSpc>
              <a:spcBef>
                <a:spcPts val="200"/>
              </a:spcBef>
              <a:defRPr sz="900"/>
            </a:pPr>
            <a:r>
              <a:t>  L5:	f[0]-=v[41];</a:t>
            </a:r>
          </a:p>
          <a:p>
            <a:pPr>
              <a:lnSpc>
                <a:spcPct val="80000"/>
              </a:lnSpc>
              <a:spcBef>
                <a:spcPts val="200"/>
              </a:spcBef>
              <a:defRPr sz="900"/>
            </a:pPr>
            <a:r>
              <a:t>  L6:	f[0]*=f[0];</a:t>
            </a:r>
          </a:p>
          <a:p>
            <a:pPr>
              <a:lnSpc>
                <a:spcPct val="80000"/>
              </a:lnSpc>
              <a:spcBef>
                <a:spcPts val="200"/>
              </a:spcBef>
              <a:defRPr sz="900"/>
            </a:pPr>
            <a:r>
              <a:t>  L7:	f[1]-=f[0];</a:t>
            </a:r>
          </a:p>
          <a:p>
            <a:pPr>
              <a:lnSpc>
                <a:spcPct val="80000"/>
              </a:lnSpc>
              <a:spcBef>
                <a:spcPts val="200"/>
              </a:spcBef>
              <a:defRPr sz="900"/>
            </a:pPr>
            <a:r>
              <a:t>  L8:	f[0]+=v[22];</a:t>
            </a:r>
          </a:p>
          <a:p>
            <a:pPr>
              <a:lnSpc>
                <a:spcPct val="80000"/>
              </a:lnSpc>
              <a:spcBef>
                <a:spcPts val="200"/>
              </a:spcBef>
              <a:defRPr sz="900"/>
            </a:pPr>
            <a:r>
              <a:t>  L9:	tmp=f[1]; f[1]=f[0]; f[0]=tmp;</a:t>
            </a:r>
          </a:p>
          <a:p>
            <a:pPr>
              <a:lnSpc>
                <a:spcPct val="80000"/>
              </a:lnSpc>
              <a:spcBef>
                <a:spcPts val="200"/>
              </a:spcBef>
              <a:defRPr sz="900"/>
            </a:pPr>
            <a:r>
              <a:t>  L10:	cflag=(f[0] &lt; f[2]);</a:t>
            </a:r>
          </a:p>
          <a:p>
            <a:pPr>
              <a:lnSpc>
                <a:spcPct val="80000"/>
              </a:lnSpc>
              <a:spcBef>
                <a:spcPts val="200"/>
              </a:spcBef>
              <a:defRPr sz="900"/>
            </a:pPr>
            <a:r>
              <a:t>  L11:	f[0]-=v[39];</a:t>
            </a:r>
          </a:p>
          <a:p>
            <a:pPr>
              <a:lnSpc>
                <a:spcPct val="80000"/>
              </a:lnSpc>
              <a:spcBef>
                <a:spcPts val="200"/>
              </a:spcBef>
              <a:defRPr sz="900"/>
            </a:pPr>
            <a:r>
              <a:t>  L12:	f[0]+=v[10];</a:t>
            </a:r>
          </a:p>
          <a:p>
            <a:pPr>
              <a:lnSpc>
                <a:spcPct val="80000"/>
              </a:lnSpc>
              <a:spcBef>
                <a:spcPts val="200"/>
              </a:spcBef>
              <a:defRPr sz="900"/>
            </a:pPr>
            <a:r>
              <a:t>  L13:	f[0]-=f[1];</a:t>
            </a:r>
          </a:p>
          <a:p>
            <a:pPr>
              <a:lnSpc>
                <a:spcPct val="80000"/>
              </a:lnSpc>
              <a:spcBef>
                <a:spcPts val="200"/>
              </a:spcBef>
              <a:defRPr sz="900"/>
            </a:pPr>
            <a:r>
              <a:t>  L14:	if (!cflag) f[0] = f[3];</a:t>
            </a:r>
          </a:p>
          <a:p>
            <a:pPr>
              <a:lnSpc>
                <a:spcPct val="80000"/>
              </a:lnSpc>
              <a:spcBef>
                <a:spcPts val="200"/>
              </a:spcBef>
              <a:defRPr sz="900"/>
            </a:pPr>
            <a:r>
              <a:t>  L15:	f[0]+=v[10];</a:t>
            </a:r>
          </a:p>
          <a:p>
            <a:pPr>
              <a:lnSpc>
                <a:spcPct val="80000"/>
              </a:lnSpc>
              <a:spcBef>
                <a:spcPts val="200"/>
              </a:spcBef>
              <a:defRPr sz="900"/>
            </a:pPr>
            <a:r>
              <a:t>  L16:	f[0]+=f[0];</a:t>
            </a:r>
          </a:p>
          <a:p>
            <a:pPr>
              <a:lnSpc>
                <a:spcPct val="80000"/>
              </a:lnSpc>
              <a:spcBef>
                <a:spcPts val="200"/>
              </a:spcBef>
              <a:defRPr sz="900"/>
            </a:pPr>
            <a:r>
              <a:t>  L17:	f[0]+=f[1];</a:t>
            </a:r>
          </a:p>
          <a:p>
            <a:pPr>
              <a:lnSpc>
                <a:spcPct val="80000"/>
              </a:lnSpc>
              <a:spcBef>
                <a:spcPts val="200"/>
              </a:spcBef>
              <a:defRPr sz="900"/>
            </a:pPr>
            <a:r>
              <a:t>  L18:</a:t>
            </a:r>
          </a:p>
          <a:p>
            <a:pPr>
              <a:lnSpc>
                <a:spcPct val="80000"/>
              </a:lnSpc>
              <a:defRPr sz="900"/>
            </a:pPr>
          </a:p>
          <a:p>
            <a:pPr>
              <a:lnSpc>
                <a:spcPct val="80000"/>
              </a:lnSpc>
              <a:spcBef>
                <a:spcPts val="200"/>
              </a:spcBef>
              <a:defRPr sz="900"/>
            </a:pPr>
            <a:r>
              <a:t>  if (!_finite(f[0])) f[0]=0;</a:t>
            </a:r>
          </a:p>
          <a:p>
            <a:pPr>
              <a:lnSpc>
                <a:spcPct val="80000"/>
              </a:lnSpc>
              <a:defRPr sz="900"/>
            </a:pPr>
          </a:p>
          <a:p>
            <a:pPr>
              <a:lnSpc>
                <a:spcPct val="80000"/>
              </a:lnSpc>
              <a:spcBef>
                <a:spcPts val="200"/>
              </a:spcBef>
              <a:defRPr sz="900"/>
            </a:pPr>
            <a:r>
              <a:t>  return f[0];</a:t>
            </a:r>
          </a:p>
        </p:txBody>
      </p:sp>
      <p:sp>
        <p:nvSpPr>
          <p:cNvPr id="179"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HE ARCHITECTURE Development followed no specific model since no specific model was readily available"/>
          <p:cNvSpPr txBox="1"/>
          <p:nvPr>
            <p:ph type="title" idx="4294967295"/>
          </p:nvPr>
        </p:nvSpPr>
        <p:spPr>
          <a:xfrm>
            <a:off x="457200" y="228599"/>
            <a:ext cx="8229600" cy="1143002"/>
          </a:xfrm>
          <a:prstGeom prst="rect">
            <a:avLst/>
          </a:prstGeom>
        </p:spPr>
        <p:txBody>
          <a:bodyPr>
            <a:normAutofit fontScale="100000" lnSpcReduction="0"/>
          </a:bodyPr>
          <a:lstStyle/>
          <a:p>
            <a:pPr defTabSz="777240">
              <a:defRPr sz="3740">
                <a:effectLst>
                  <a:outerShdw sx="100000" sy="100000" kx="0" ky="0" algn="b" rotWithShape="0" blurRad="10795" dist="21590" dir="2700000">
                    <a:srgbClr val="000000"/>
                  </a:outerShdw>
                </a:effectLst>
              </a:defRPr>
            </a:pPr>
            <a:r>
              <a:t>THE ARCHITECTURE</a:t>
            </a:r>
            <a:br/>
            <a:r>
              <a:rPr sz="1700"/>
              <a:t>Development followed no specific model since no</a:t>
            </a:r>
            <a:br>
              <a:rPr sz="1700"/>
            </a:br>
            <a:r>
              <a:rPr sz="1700"/>
              <a:t>specific model was readily available</a:t>
            </a:r>
          </a:p>
        </p:txBody>
      </p:sp>
      <p:pic>
        <p:nvPicPr>
          <p:cNvPr id="182" name="image.png" descr="image.png"/>
          <p:cNvPicPr>
            <a:picLocks noChangeAspect="1"/>
          </p:cNvPicPr>
          <p:nvPr/>
        </p:nvPicPr>
        <p:blipFill>
          <a:blip r:embed="rId2">
            <a:extLst/>
          </a:blip>
          <a:stretch>
            <a:fillRect/>
          </a:stretch>
        </p:blipFill>
        <p:spPr>
          <a:xfrm>
            <a:off x="3717925" y="2266950"/>
            <a:ext cx="2701925" cy="1487488"/>
          </a:xfrm>
          <a:prstGeom prst="rect">
            <a:avLst/>
          </a:prstGeom>
          <a:ln w="12700">
            <a:miter lim="400000"/>
          </a:ln>
        </p:spPr>
      </p:pic>
      <p:pic>
        <p:nvPicPr>
          <p:cNvPr id="183" name="image.png" descr="image.png"/>
          <p:cNvPicPr>
            <a:picLocks noChangeAspect="1"/>
          </p:cNvPicPr>
          <p:nvPr/>
        </p:nvPicPr>
        <p:blipFill>
          <a:blip r:embed="rId3">
            <a:extLst/>
          </a:blip>
          <a:stretch>
            <a:fillRect/>
          </a:stretch>
        </p:blipFill>
        <p:spPr>
          <a:xfrm>
            <a:off x="6443662" y="2262187"/>
            <a:ext cx="1109663" cy="1498601"/>
          </a:xfrm>
          <a:prstGeom prst="rect">
            <a:avLst/>
          </a:prstGeom>
          <a:ln w="12700">
            <a:miter lim="400000"/>
          </a:ln>
        </p:spPr>
      </p:pic>
      <p:sp>
        <p:nvSpPr>
          <p:cNvPr id="184" name="*GPU/G80, EP or Many Core Implementations…"/>
          <p:cNvSpPr txBox="1"/>
          <p:nvPr/>
        </p:nvSpPr>
        <p:spPr>
          <a:xfrm>
            <a:off x="762000" y="5313362"/>
            <a:ext cx="2793217" cy="50638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buSzPct val="100000"/>
              <a:buFont typeface="Arial"/>
              <a:buChar char="•"/>
              <a:defRPr sz="1000">
                <a:solidFill>
                  <a:srgbClr val="FFFFFF"/>
                </a:solidFill>
              </a:defRPr>
            </a:pPr>
            <a:r>
              <a:t>*GPU/G80, EP or Many Core Implementations</a:t>
            </a:r>
          </a:p>
          <a:p>
            <a:pPr>
              <a:buSzPct val="100000"/>
              <a:buFont typeface="Arial"/>
              <a:buChar char="•"/>
              <a:defRPr sz="1000">
                <a:solidFill>
                  <a:srgbClr val="FFFFFF"/>
                </a:solidFill>
              </a:defRPr>
            </a:pPr>
            <a:r>
              <a:t>**VC++.NET, VB, C#, EL</a:t>
            </a:r>
          </a:p>
          <a:p>
            <a:pPr>
              <a:buSzPct val="100000"/>
              <a:buFont typeface="Arial"/>
              <a:buChar char="•"/>
              <a:defRPr sz="1000">
                <a:solidFill>
                  <a:srgbClr val="FFFFFF"/>
                </a:solidFill>
              </a:defRPr>
            </a:pPr>
            <a:r>
              <a:t>***Assembler, C, C++</a:t>
            </a:r>
          </a:p>
        </p:txBody>
      </p:sp>
      <p:pic>
        <p:nvPicPr>
          <p:cNvPr id="185" name="image.png" descr="image.png"/>
          <p:cNvPicPr>
            <a:picLocks noChangeAspect="1"/>
          </p:cNvPicPr>
          <p:nvPr/>
        </p:nvPicPr>
        <p:blipFill>
          <a:blip r:embed="rId4">
            <a:extLst/>
          </a:blip>
          <a:stretch>
            <a:fillRect/>
          </a:stretch>
        </p:blipFill>
        <p:spPr>
          <a:xfrm>
            <a:off x="2114550" y="2584450"/>
            <a:ext cx="1639888" cy="701675"/>
          </a:xfrm>
          <a:prstGeom prst="rect">
            <a:avLst/>
          </a:prstGeom>
          <a:ln w="12700">
            <a:miter lim="400000"/>
          </a:ln>
        </p:spPr>
      </p:pic>
      <p:grpSp>
        <p:nvGrpSpPr>
          <p:cNvPr id="190" name="Group"/>
          <p:cNvGrpSpPr/>
          <p:nvPr/>
        </p:nvGrpSpPr>
        <p:grpSpPr>
          <a:xfrm>
            <a:off x="685800" y="1676400"/>
            <a:ext cx="1447800" cy="2927494"/>
            <a:chOff x="0" y="0"/>
            <a:chExt cx="1447799" cy="2927493"/>
          </a:xfrm>
        </p:grpSpPr>
        <p:grpSp>
          <p:nvGrpSpPr>
            <p:cNvPr id="188" name="Group"/>
            <p:cNvGrpSpPr/>
            <p:nvPr/>
          </p:nvGrpSpPr>
          <p:grpSpPr>
            <a:xfrm>
              <a:off x="0" y="0"/>
              <a:ext cx="1447800" cy="2819401"/>
              <a:chOff x="0" y="0"/>
              <a:chExt cx="1447799" cy="2819400"/>
            </a:xfrm>
          </p:grpSpPr>
          <p:sp>
            <p:nvSpPr>
              <p:cNvPr id="186" name="Shape"/>
              <p:cNvSpPr/>
              <p:nvPr/>
            </p:nvSpPr>
            <p:spPr>
              <a:xfrm>
                <a:off x="0" y="0"/>
                <a:ext cx="1447800" cy="2819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518"/>
                      <a:pt x="0" y="3391"/>
                    </a:cubicBezTo>
                    <a:lnTo>
                      <a:pt x="0" y="18209"/>
                    </a:lnTo>
                    <a:cubicBezTo>
                      <a:pt x="0" y="20082"/>
                      <a:pt x="4835" y="21600"/>
                      <a:pt x="10800" y="21600"/>
                    </a:cubicBezTo>
                    <a:cubicBezTo>
                      <a:pt x="16765" y="21600"/>
                      <a:pt x="21600" y="20082"/>
                      <a:pt x="21600" y="18209"/>
                    </a:cubicBezTo>
                    <a:lnTo>
                      <a:pt x="21600" y="3391"/>
                    </a:lnTo>
                    <a:cubicBezTo>
                      <a:pt x="21600" y="1518"/>
                      <a:pt x="16765" y="0"/>
                      <a:pt x="10800" y="0"/>
                    </a:cubicBezTo>
                    <a:close/>
                  </a:path>
                </a:pathLst>
              </a:custGeom>
              <a:solidFill>
                <a:schemeClr val="accent1"/>
              </a:solidFill>
              <a:ln w="9525" cap="flat">
                <a:solidFill>
                  <a:srgbClr val="FFFFFF"/>
                </a:solidFill>
                <a:prstDash val="solid"/>
                <a:round/>
              </a:ln>
              <a:effectLst/>
            </p:spPr>
            <p:txBody>
              <a:bodyPr wrap="square" lIns="45719" tIns="45719" rIns="45719" bIns="45719" numCol="1" anchor="t">
                <a:noAutofit/>
              </a:bodyPr>
              <a:lstStyle/>
              <a:p>
                <a:pPr algn="ctr">
                  <a:defRPr sz="1200">
                    <a:solidFill>
                      <a:srgbClr val="FFFFFF"/>
                    </a:solidFill>
                  </a:defRPr>
                </a:pPr>
              </a:p>
            </p:txBody>
          </p:sp>
          <p:sp>
            <p:nvSpPr>
              <p:cNvPr id="187" name="Line"/>
              <p:cNvSpPr/>
              <p:nvPr/>
            </p:nvSpPr>
            <p:spPr>
              <a:xfrm>
                <a:off x="0" y="442619"/>
                <a:ext cx="1447800" cy="44262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4835" y="21600"/>
                      <a:pt x="10800" y="21600"/>
                    </a:cubicBezTo>
                    <a:cubicBezTo>
                      <a:pt x="16765" y="21600"/>
                      <a:pt x="21600" y="11929"/>
                      <a:pt x="21600" y="0"/>
                    </a:cubicBezTo>
                  </a:path>
                </a:pathLst>
              </a:custGeom>
              <a:noFill/>
              <a:ln w="9525" cap="flat">
                <a:solidFill>
                  <a:srgbClr val="FFFFFF"/>
                </a:solidFill>
                <a:prstDash val="solid"/>
                <a:round/>
              </a:ln>
              <a:effectLst/>
            </p:spPr>
            <p:txBody>
              <a:bodyPr wrap="square" lIns="45719" tIns="45719" rIns="45719" bIns="45719" numCol="1" anchor="t">
                <a:noAutofit/>
              </a:bodyPr>
              <a:lstStyle/>
              <a:p>
                <a:pPr algn="ctr">
                  <a:defRPr sz="1200">
                    <a:solidFill>
                      <a:srgbClr val="FFFFFF"/>
                    </a:solidFill>
                  </a:defRPr>
                </a:pPr>
              </a:p>
            </p:txBody>
          </p:sp>
        </p:grpSp>
        <p:sp>
          <p:nvSpPr>
            <p:cNvPr id="189" name="Real Time…"/>
            <p:cNvSpPr txBox="1"/>
            <p:nvPr/>
          </p:nvSpPr>
          <p:spPr>
            <a:xfrm>
              <a:off x="0" y="885239"/>
              <a:ext cx="1447800" cy="204225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1200">
                  <a:solidFill>
                    <a:srgbClr val="FFFFFF"/>
                  </a:solidFill>
                </a:defRPr>
              </a:pPr>
              <a:r>
                <a:t>Real Time </a:t>
              </a:r>
            </a:p>
            <a:p>
              <a:pPr algn="ctr">
                <a:defRPr sz="1200">
                  <a:solidFill>
                    <a:srgbClr val="FFFFFF"/>
                  </a:solidFill>
                </a:defRPr>
              </a:pPr>
              <a:r>
                <a:t>or </a:t>
              </a:r>
            </a:p>
            <a:p>
              <a:pPr algn="ctr">
                <a:defRPr sz="1200">
                  <a:solidFill>
                    <a:srgbClr val="FFFFFF"/>
                  </a:solidFill>
                </a:defRPr>
              </a:pPr>
              <a:r>
                <a:t>Static Data</a:t>
              </a:r>
            </a:p>
            <a:p>
              <a:pPr algn="ctr">
                <a:defRPr sz="1200">
                  <a:solidFill>
                    <a:srgbClr val="FFFFFF"/>
                  </a:solidFill>
                </a:defRPr>
              </a:pPr>
            </a:p>
            <a:p>
              <a:pPr algn="ctr">
                <a:defRPr sz="1200">
                  <a:solidFill>
                    <a:srgbClr val="FFFFFF"/>
                  </a:solidFill>
                </a:defRPr>
              </a:pPr>
              <a:r>
                <a:t>Machine </a:t>
              </a:r>
            </a:p>
            <a:p>
              <a:pPr algn="ctr">
                <a:defRPr sz="1200">
                  <a:solidFill>
                    <a:srgbClr val="FFFFFF"/>
                  </a:solidFill>
                </a:defRPr>
              </a:pPr>
              <a:r>
                <a:t>Readable </a:t>
              </a:r>
            </a:p>
            <a:p>
              <a:pPr algn="ctr">
                <a:defRPr sz="1200">
                  <a:solidFill>
                    <a:srgbClr val="FFFFFF"/>
                  </a:solidFill>
                </a:defRPr>
              </a:pPr>
              <a:r>
                <a:t>News</a:t>
              </a:r>
            </a:p>
            <a:p>
              <a:pPr algn="ctr">
                <a:defRPr sz="1200">
                  <a:solidFill>
                    <a:srgbClr val="FFFFFF"/>
                  </a:solidFill>
                </a:defRPr>
              </a:pPr>
            </a:p>
            <a:p>
              <a:pPr algn="ctr">
                <a:defRPr sz="1200">
                  <a:solidFill>
                    <a:srgbClr val="FFFFFF"/>
                  </a:solidFill>
                </a:defRPr>
              </a:pPr>
              <a:r>
                <a:t>Market</a:t>
              </a:r>
            </a:p>
            <a:p>
              <a:pPr algn="ctr">
                <a:defRPr sz="1200">
                  <a:solidFill>
                    <a:srgbClr val="FFFFFF"/>
                  </a:solidFill>
                </a:defRPr>
              </a:pPr>
              <a:r>
                <a:t>Stack data</a:t>
              </a:r>
            </a:p>
          </p:txBody>
        </p:sp>
      </p:grpSp>
      <p:sp>
        <p:nvSpPr>
          <p:cNvPr id="191" name="Shape"/>
          <p:cNvSpPr/>
          <p:nvPr/>
        </p:nvSpPr>
        <p:spPr>
          <a:xfrm>
            <a:off x="4953000" y="3733800"/>
            <a:ext cx="228601" cy="533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6971"/>
                </a:moveTo>
                <a:lnTo>
                  <a:pt x="5400" y="16971"/>
                </a:lnTo>
                <a:lnTo>
                  <a:pt x="5400" y="0"/>
                </a:lnTo>
                <a:lnTo>
                  <a:pt x="16200" y="0"/>
                </a:lnTo>
                <a:lnTo>
                  <a:pt x="16200" y="16971"/>
                </a:lnTo>
                <a:lnTo>
                  <a:pt x="21600" y="16971"/>
                </a:lnTo>
                <a:lnTo>
                  <a:pt x="10800" y="21600"/>
                </a:lnTo>
                <a:close/>
              </a:path>
            </a:pathLst>
          </a:custGeom>
          <a:solidFill>
            <a:schemeClr val="accent1"/>
          </a:solidFill>
          <a:ln>
            <a:solidFill>
              <a:srgbClr val="FFFFFF"/>
            </a:solidFill>
          </a:ln>
        </p:spPr>
        <p:txBody>
          <a:bodyPr lIns="45719" rIns="45719"/>
          <a:lstStyle/>
          <a:p>
            <a:pPr>
              <a:defRPr>
                <a:solidFill>
                  <a:srgbClr val="FFFFFF"/>
                </a:solidFill>
              </a:defRPr>
            </a:pPr>
          </a:p>
        </p:txBody>
      </p:sp>
      <p:grpSp>
        <p:nvGrpSpPr>
          <p:cNvPr id="196" name="Group"/>
          <p:cNvGrpSpPr/>
          <p:nvPr/>
        </p:nvGrpSpPr>
        <p:grpSpPr>
          <a:xfrm>
            <a:off x="4572000" y="4267200"/>
            <a:ext cx="1069976" cy="914401"/>
            <a:chOff x="0" y="0"/>
            <a:chExt cx="1069975" cy="914400"/>
          </a:xfrm>
        </p:grpSpPr>
        <p:grpSp>
          <p:nvGrpSpPr>
            <p:cNvPr id="194" name="Group"/>
            <p:cNvGrpSpPr/>
            <p:nvPr/>
          </p:nvGrpSpPr>
          <p:grpSpPr>
            <a:xfrm>
              <a:off x="0" y="0"/>
              <a:ext cx="1069976" cy="914401"/>
              <a:chOff x="0" y="0"/>
              <a:chExt cx="1069975" cy="914400"/>
            </a:xfrm>
          </p:grpSpPr>
          <p:sp>
            <p:nvSpPr>
              <p:cNvPr id="192" name="Shape"/>
              <p:cNvSpPr/>
              <p:nvPr/>
            </p:nvSpPr>
            <p:spPr>
              <a:xfrm>
                <a:off x="0" y="0"/>
                <a:ext cx="1069976"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77" y="0"/>
                    </a:moveTo>
                    <a:cubicBezTo>
                      <a:pt x="2227" y="0"/>
                      <a:pt x="1538" y="806"/>
                      <a:pt x="1538" y="1800"/>
                    </a:cubicBezTo>
                    <a:lnTo>
                      <a:pt x="1538" y="9000"/>
                    </a:lnTo>
                    <a:cubicBezTo>
                      <a:pt x="1538" y="9994"/>
                      <a:pt x="850" y="10800"/>
                      <a:pt x="0" y="10800"/>
                    </a:cubicBezTo>
                    <a:cubicBezTo>
                      <a:pt x="850" y="10800"/>
                      <a:pt x="1538" y="11606"/>
                      <a:pt x="1538" y="12600"/>
                    </a:cubicBezTo>
                    <a:lnTo>
                      <a:pt x="1538" y="19800"/>
                    </a:lnTo>
                    <a:cubicBezTo>
                      <a:pt x="1538" y="20794"/>
                      <a:pt x="2227" y="21600"/>
                      <a:pt x="3077" y="21600"/>
                    </a:cubicBezTo>
                    <a:lnTo>
                      <a:pt x="18523" y="21600"/>
                    </a:lnTo>
                    <a:cubicBezTo>
                      <a:pt x="19373" y="21600"/>
                      <a:pt x="20062" y="20794"/>
                      <a:pt x="20062" y="19800"/>
                    </a:cubicBezTo>
                    <a:lnTo>
                      <a:pt x="20062" y="12600"/>
                    </a:lnTo>
                    <a:cubicBezTo>
                      <a:pt x="20062" y="11606"/>
                      <a:pt x="20750" y="10800"/>
                      <a:pt x="21600" y="10800"/>
                    </a:cubicBezTo>
                    <a:cubicBezTo>
                      <a:pt x="20750" y="10800"/>
                      <a:pt x="20062" y="9994"/>
                      <a:pt x="20062" y="9000"/>
                    </a:cubicBezTo>
                    <a:lnTo>
                      <a:pt x="20062" y="1800"/>
                    </a:lnTo>
                    <a:cubicBezTo>
                      <a:pt x="20062" y="806"/>
                      <a:pt x="19373" y="0"/>
                      <a:pt x="18523" y="0"/>
                    </a:cubicBezTo>
                    <a:close/>
                  </a:path>
                </a:pathLst>
              </a:custGeom>
              <a:solidFill>
                <a:schemeClr val="accent1"/>
              </a:solidFill>
              <a:ln w="12700" cap="flat">
                <a:noFill/>
                <a:miter lim="400000"/>
              </a:ln>
              <a:effectLst/>
            </p:spPr>
            <p:txBody>
              <a:bodyPr wrap="square" lIns="45719" tIns="45719" rIns="45719" bIns="45719" numCol="1" anchor="t">
                <a:noAutofit/>
              </a:bodyPr>
              <a:lstStyle/>
              <a:p>
                <a:pPr algn="ctr">
                  <a:defRPr sz="900">
                    <a:solidFill>
                      <a:srgbClr val="FFFFFF"/>
                    </a:solidFill>
                  </a:defRPr>
                </a:pPr>
              </a:p>
            </p:txBody>
          </p:sp>
          <p:sp>
            <p:nvSpPr>
              <p:cNvPr id="193" name="Shape"/>
              <p:cNvSpPr/>
              <p:nvPr/>
            </p:nvSpPr>
            <p:spPr>
              <a:xfrm>
                <a:off x="0" y="0"/>
                <a:ext cx="1069976"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77" y="0"/>
                    </a:moveTo>
                    <a:cubicBezTo>
                      <a:pt x="2227" y="0"/>
                      <a:pt x="1538" y="806"/>
                      <a:pt x="1538" y="1800"/>
                    </a:cubicBezTo>
                    <a:lnTo>
                      <a:pt x="1538" y="9000"/>
                    </a:lnTo>
                    <a:cubicBezTo>
                      <a:pt x="1538" y="9994"/>
                      <a:pt x="850" y="10800"/>
                      <a:pt x="0" y="10800"/>
                    </a:cubicBezTo>
                    <a:cubicBezTo>
                      <a:pt x="850" y="10800"/>
                      <a:pt x="1538" y="11606"/>
                      <a:pt x="1538" y="12600"/>
                    </a:cubicBezTo>
                    <a:lnTo>
                      <a:pt x="1538" y="19800"/>
                    </a:lnTo>
                    <a:cubicBezTo>
                      <a:pt x="1538" y="20794"/>
                      <a:pt x="2227" y="21600"/>
                      <a:pt x="3077" y="21600"/>
                    </a:cubicBezTo>
                    <a:moveTo>
                      <a:pt x="18523" y="0"/>
                    </a:moveTo>
                    <a:cubicBezTo>
                      <a:pt x="19373" y="0"/>
                      <a:pt x="20062" y="806"/>
                      <a:pt x="20062" y="1800"/>
                    </a:cubicBezTo>
                    <a:lnTo>
                      <a:pt x="20062" y="9000"/>
                    </a:lnTo>
                    <a:cubicBezTo>
                      <a:pt x="20062" y="9994"/>
                      <a:pt x="20750" y="10800"/>
                      <a:pt x="21600" y="10800"/>
                    </a:cubicBezTo>
                    <a:cubicBezTo>
                      <a:pt x="20750" y="10800"/>
                      <a:pt x="20062" y="11606"/>
                      <a:pt x="20062" y="12600"/>
                    </a:cubicBezTo>
                    <a:lnTo>
                      <a:pt x="20062" y="19800"/>
                    </a:lnTo>
                    <a:cubicBezTo>
                      <a:pt x="20062" y="20794"/>
                      <a:pt x="19373" y="21600"/>
                      <a:pt x="18523" y="21600"/>
                    </a:cubicBezTo>
                  </a:path>
                </a:pathLst>
              </a:custGeom>
              <a:noFill/>
              <a:ln w="9525" cap="flat">
                <a:solidFill>
                  <a:srgbClr val="FFFFFF"/>
                </a:solidFill>
                <a:prstDash val="solid"/>
                <a:round/>
              </a:ln>
              <a:effectLst/>
            </p:spPr>
            <p:txBody>
              <a:bodyPr wrap="square" lIns="45719" tIns="45719" rIns="45719" bIns="45719" numCol="1" anchor="t">
                <a:noAutofit/>
              </a:bodyPr>
              <a:lstStyle/>
              <a:p>
                <a:pPr algn="ctr">
                  <a:defRPr sz="900">
                    <a:solidFill>
                      <a:srgbClr val="FFFFFF"/>
                    </a:solidFill>
                  </a:defRPr>
                </a:pPr>
              </a:p>
            </p:txBody>
          </p:sp>
        </p:grpSp>
        <p:sp>
          <p:nvSpPr>
            <p:cNvPr id="195" name="Trading System Code…"/>
            <p:cNvSpPr txBox="1"/>
            <p:nvPr/>
          </p:nvSpPr>
          <p:spPr>
            <a:xfrm>
              <a:off x="98509" y="22309"/>
              <a:ext cx="872957" cy="59570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900">
                  <a:solidFill>
                    <a:srgbClr val="FFFFFF"/>
                  </a:solidFill>
                </a:defRPr>
              </a:pPr>
              <a:r>
                <a:t>Trading System Code</a:t>
              </a:r>
            </a:p>
            <a:p>
              <a:pPr algn="ctr">
                <a:defRPr sz="900">
                  <a:solidFill>
                    <a:srgbClr val="FFFFFF"/>
                  </a:solidFill>
                </a:defRPr>
              </a:pPr>
              <a:r>
                <a:t>(C#, C++,</a:t>
              </a:r>
            </a:p>
            <a:p>
              <a:pPr algn="ctr">
                <a:defRPr sz="900">
                  <a:solidFill>
                    <a:srgbClr val="FFFFFF"/>
                  </a:solidFill>
                </a:defRPr>
              </a:pPr>
              <a:r>
                <a:t>JAVA, EL)</a:t>
              </a:r>
            </a:p>
          </p:txBody>
        </p:sp>
      </p:grpSp>
      <p:sp>
        <p:nvSpPr>
          <p:cNvPr id="201" name="Connection Line"/>
          <p:cNvSpPr/>
          <p:nvPr/>
        </p:nvSpPr>
        <p:spPr>
          <a:xfrm>
            <a:off x="426719" y="3139440"/>
            <a:ext cx="4145281" cy="15849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4" y="0"/>
                </a:moveTo>
                <a:lnTo>
                  <a:pt x="0" y="0"/>
                </a:lnTo>
                <a:lnTo>
                  <a:pt x="0" y="21600"/>
                </a:lnTo>
                <a:lnTo>
                  <a:pt x="21600" y="21600"/>
                </a:lnTo>
              </a:path>
            </a:pathLst>
          </a:custGeom>
          <a:ln>
            <a:solidFill>
              <a:srgbClr val="FFFFFF"/>
            </a:solidFill>
            <a:tailEnd type="triangle"/>
          </a:ln>
        </p:spPr>
        <p:txBody>
          <a:bodyPr/>
          <a:lstStyle/>
          <a:p>
            <a:pPr/>
          </a:p>
        </p:txBody>
      </p:sp>
      <p:pic>
        <p:nvPicPr>
          <p:cNvPr id="198" name="image.png" descr="image.png"/>
          <p:cNvPicPr>
            <a:picLocks noChangeAspect="1"/>
          </p:cNvPicPr>
          <p:nvPr/>
        </p:nvPicPr>
        <p:blipFill>
          <a:blip r:embed="rId5">
            <a:extLst/>
          </a:blip>
          <a:stretch>
            <a:fillRect/>
          </a:stretch>
        </p:blipFill>
        <p:spPr>
          <a:xfrm>
            <a:off x="6321425" y="4248150"/>
            <a:ext cx="1304925" cy="1019175"/>
          </a:xfrm>
          <a:prstGeom prst="rect">
            <a:avLst/>
          </a:prstGeom>
          <a:ln w="12700">
            <a:miter lim="400000"/>
          </a:ln>
        </p:spPr>
      </p:pic>
      <p:sp>
        <p:nvSpPr>
          <p:cNvPr id="199" name="Line"/>
          <p:cNvSpPr/>
          <p:nvPr/>
        </p:nvSpPr>
        <p:spPr>
          <a:xfrm>
            <a:off x="5641975" y="4724399"/>
            <a:ext cx="838200" cy="1589"/>
          </a:xfrm>
          <a:prstGeom prst="line">
            <a:avLst/>
          </a:prstGeom>
          <a:ln>
            <a:solidFill>
              <a:srgbClr val="FFFFFF"/>
            </a:solidFill>
            <a:tailEnd type="triangle"/>
          </a:ln>
        </p:spPr>
        <p:txBody>
          <a:bodyPr lIns="45719" rIns="45719"/>
          <a:lstStyle/>
          <a:p>
            <a:pPr>
              <a:defRPr>
                <a:solidFill>
                  <a:srgbClr val="FFFFFF"/>
                </a:solidFill>
              </a:defRPr>
            </a:pPr>
          </a:p>
        </p:txBody>
      </p:sp>
      <p:sp>
        <p:nvSpPr>
          <p:cNvPr id="200"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ASYNCHRONOUS “WINDOW” MACHINE LEARNING"/>
          <p:cNvSpPr txBox="1"/>
          <p:nvPr>
            <p:ph type="title" idx="4294967295"/>
          </p:nvPr>
        </p:nvSpPr>
        <p:spPr>
          <a:xfrm>
            <a:off x="457200" y="304800"/>
            <a:ext cx="8229600" cy="1736725"/>
          </a:xfrm>
          <a:prstGeom prst="rect">
            <a:avLst/>
          </a:prstGeom>
        </p:spPr>
        <p:txBody>
          <a:bodyPr>
            <a:normAutofit fontScale="100000" lnSpcReduction="0"/>
          </a:bodyPr>
          <a:lstStyle>
            <a:lvl1pPr>
              <a:defRPr sz="4000"/>
            </a:lvl1pPr>
          </a:lstStyle>
          <a:p>
            <a:pPr/>
            <a:r>
              <a:t>ASYNCHRONOUS “WINDOW” MACHINE LEARNING</a:t>
            </a:r>
          </a:p>
        </p:txBody>
      </p:sp>
      <p:sp>
        <p:nvSpPr>
          <p:cNvPr id="204" name="EVOLVED CODE IS UPDATED BASED ON RT FITNESS"/>
          <p:cNvSpPr txBox="1"/>
          <p:nvPr>
            <p:ph type="body" idx="4294967295"/>
          </p:nvPr>
        </p:nvSpPr>
        <p:spPr>
          <a:xfrm>
            <a:off x="609600" y="1905000"/>
            <a:ext cx="7848600" cy="3886200"/>
          </a:xfrm>
          <a:prstGeom prst="rect">
            <a:avLst/>
          </a:prstGeom>
        </p:spPr>
        <p:txBody>
          <a:bodyPr>
            <a:normAutofit fontScale="100000" lnSpcReduction="0"/>
          </a:bodyPr>
          <a:lstStyle>
            <a:lvl1pPr marL="0" indent="0" algn="ctr">
              <a:spcBef>
                <a:spcPts val="400"/>
              </a:spcBef>
              <a:buSzTx/>
              <a:buNone/>
              <a:defRPr sz="1800">
                <a:effectLst>
                  <a:outerShdw sx="100000" sy="100000" kx="0" ky="0" algn="b" rotWithShape="0" blurRad="12700" dist="25400" dir="2700000">
                    <a:srgbClr val="000000"/>
                  </a:outerShdw>
                </a:effectLst>
              </a:defRPr>
            </a:lvl1pPr>
          </a:lstStyle>
          <a:p>
            <a:pPr/>
            <a:r>
              <a:t>EVOLVED CODE IS UPDATED BASED ON RT FITNESS</a:t>
            </a:r>
          </a:p>
        </p:txBody>
      </p:sp>
      <p:grpSp>
        <p:nvGrpSpPr>
          <p:cNvPr id="207" name="Group"/>
          <p:cNvGrpSpPr/>
          <p:nvPr/>
        </p:nvGrpSpPr>
        <p:grpSpPr>
          <a:xfrm>
            <a:off x="990599" y="2743200"/>
            <a:ext cx="6553201" cy="609600"/>
            <a:chOff x="0" y="0"/>
            <a:chExt cx="6553200" cy="609600"/>
          </a:xfrm>
        </p:grpSpPr>
        <p:sp>
          <p:nvSpPr>
            <p:cNvPr id="205" name="Arrow"/>
            <p:cNvSpPr/>
            <p:nvPr/>
          </p:nvSpPr>
          <p:spPr>
            <a:xfrm>
              <a:off x="0" y="0"/>
              <a:ext cx="6553200" cy="609600"/>
            </a:xfrm>
            <a:prstGeom prst="rightArrow">
              <a:avLst>
                <a:gd name="adj1" fmla="val 50000"/>
                <a:gd name="adj2" fmla="val 50017"/>
              </a:avLst>
            </a:pr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6" name="DATA STREAM"/>
            <p:cNvSpPr txBox="1"/>
            <p:nvPr/>
          </p:nvSpPr>
          <p:spPr>
            <a:xfrm>
              <a:off x="-1" y="152400"/>
              <a:ext cx="640090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a:solidFill>
                    <a:srgbClr val="FFFFFF"/>
                  </a:solidFill>
                </a:defRPr>
              </a:lvl1pPr>
            </a:lstStyle>
            <a:p>
              <a:pPr/>
              <a:r>
                <a:t>DATA STREAM</a:t>
              </a:r>
            </a:p>
          </p:txBody>
        </p:sp>
      </p:grpSp>
      <p:grpSp>
        <p:nvGrpSpPr>
          <p:cNvPr id="210" name="Group"/>
          <p:cNvGrpSpPr/>
          <p:nvPr/>
        </p:nvGrpSpPr>
        <p:grpSpPr>
          <a:xfrm>
            <a:off x="3048000" y="2743199"/>
            <a:ext cx="1371600" cy="685801"/>
            <a:chOff x="0" y="0"/>
            <a:chExt cx="1371600" cy="685800"/>
          </a:xfrm>
        </p:grpSpPr>
        <p:sp>
          <p:nvSpPr>
            <p:cNvPr id="208" name="Rectangle"/>
            <p:cNvSpPr/>
            <p:nvPr/>
          </p:nvSpPr>
          <p:spPr>
            <a:xfrm>
              <a:off x="0" y="0"/>
              <a:ext cx="13716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09" name="DATA PP WINDOW"/>
            <p:cNvSpPr txBox="1"/>
            <p:nvPr/>
          </p:nvSpPr>
          <p:spPr>
            <a:xfrm>
              <a:off x="0" y="0"/>
              <a:ext cx="1371600" cy="6173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a:solidFill>
                    <a:srgbClr val="FFFFFF"/>
                  </a:solidFill>
                </a:defRPr>
              </a:lvl1pPr>
            </a:lstStyle>
            <a:p>
              <a:pPr/>
              <a:r>
                <a:t>DATA PP WINDOW</a:t>
              </a:r>
            </a:p>
          </p:txBody>
        </p:sp>
      </p:grpSp>
      <p:sp>
        <p:nvSpPr>
          <p:cNvPr id="211" name="Line"/>
          <p:cNvSpPr/>
          <p:nvPr/>
        </p:nvSpPr>
        <p:spPr>
          <a:xfrm flipH="1">
            <a:off x="3656012" y="3430587"/>
            <a:ext cx="1588" cy="533401"/>
          </a:xfrm>
          <a:prstGeom prst="line">
            <a:avLst/>
          </a:prstGeom>
          <a:ln>
            <a:solidFill>
              <a:srgbClr val="FFFFFF"/>
            </a:solidFill>
            <a:tailEnd type="triangle"/>
          </a:ln>
        </p:spPr>
        <p:txBody>
          <a:bodyPr lIns="45719" rIns="45719"/>
          <a:lstStyle/>
          <a:p>
            <a:pPr>
              <a:defRPr>
                <a:solidFill>
                  <a:srgbClr val="FFFFFF"/>
                </a:solidFill>
              </a:defRPr>
            </a:pPr>
          </a:p>
        </p:txBody>
      </p:sp>
      <p:sp>
        <p:nvSpPr>
          <p:cNvPr id="212" name="Line"/>
          <p:cNvSpPr/>
          <p:nvPr/>
        </p:nvSpPr>
        <p:spPr>
          <a:xfrm>
            <a:off x="4114800" y="4419599"/>
            <a:ext cx="838200" cy="1589"/>
          </a:xfrm>
          <a:prstGeom prst="line">
            <a:avLst/>
          </a:prstGeom>
          <a:ln>
            <a:solidFill>
              <a:srgbClr val="FFFFFF"/>
            </a:solidFill>
            <a:tailEnd type="triangle"/>
          </a:ln>
        </p:spPr>
        <p:txBody>
          <a:bodyPr lIns="45719" rIns="45719"/>
          <a:lstStyle/>
          <a:p>
            <a:pPr>
              <a:defRPr>
                <a:solidFill>
                  <a:srgbClr val="FFFFFF"/>
                </a:solidFill>
              </a:defRPr>
            </a:pPr>
          </a:p>
        </p:txBody>
      </p:sp>
      <p:grpSp>
        <p:nvGrpSpPr>
          <p:cNvPr id="217" name="Group"/>
          <p:cNvGrpSpPr/>
          <p:nvPr/>
        </p:nvGrpSpPr>
        <p:grpSpPr>
          <a:xfrm>
            <a:off x="4952999" y="4038599"/>
            <a:ext cx="685801" cy="762001"/>
            <a:chOff x="0" y="0"/>
            <a:chExt cx="685800" cy="762000"/>
          </a:xfrm>
        </p:grpSpPr>
        <p:grpSp>
          <p:nvGrpSpPr>
            <p:cNvPr id="215" name="Group"/>
            <p:cNvGrpSpPr/>
            <p:nvPr/>
          </p:nvGrpSpPr>
          <p:grpSpPr>
            <a:xfrm>
              <a:off x="-1" y="-1"/>
              <a:ext cx="685801" cy="762001"/>
              <a:chOff x="0" y="0"/>
              <a:chExt cx="685800" cy="762000"/>
            </a:xfrm>
          </p:grpSpPr>
          <p:sp>
            <p:nvSpPr>
              <p:cNvPr id="213" name="Shape"/>
              <p:cNvSpPr/>
              <p:nvPr/>
            </p:nvSpPr>
            <p:spPr>
              <a:xfrm>
                <a:off x="0" y="0"/>
                <a:ext cx="6858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600" y="0"/>
                    </a:moveTo>
                    <a:cubicBezTo>
                      <a:pt x="2606" y="0"/>
                      <a:pt x="1800" y="725"/>
                      <a:pt x="1800" y="1620"/>
                    </a:cubicBezTo>
                    <a:lnTo>
                      <a:pt x="1800" y="9180"/>
                    </a:lnTo>
                    <a:cubicBezTo>
                      <a:pt x="1800" y="10075"/>
                      <a:pt x="994" y="10800"/>
                      <a:pt x="0" y="10800"/>
                    </a:cubicBezTo>
                    <a:cubicBezTo>
                      <a:pt x="994" y="10800"/>
                      <a:pt x="1800" y="11525"/>
                      <a:pt x="1800" y="12420"/>
                    </a:cubicBezTo>
                    <a:lnTo>
                      <a:pt x="1800" y="19980"/>
                    </a:lnTo>
                    <a:cubicBezTo>
                      <a:pt x="1800" y="20875"/>
                      <a:pt x="2606" y="21600"/>
                      <a:pt x="3600" y="21600"/>
                    </a:cubicBezTo>
                    <a:lnTo>
                      <a:pt x="18000" y="21600"/>
                    </a:lnTo>
                    <a:cubicBezTo>
                      <a:pt x="18994" y="21600"/>
                      <a:pt x="19800" y="20875"/>
                      <a:pt x="19800" y="19980"/>
                    </a:cubicBezTo>
                    <a:lnTo>
                      <a:pt x="19800" y="12420"/>
                    </a:lnTo>
                    <a:cubicBezTo>
                      <a:pt x="19800" y="11525"/>
                      <a:pt x="20606" y="10800"/>
                      <a:pt x="21600" y="10800"/>
                    </a:cubicBezTo>
                    <a:cubicBezTo>
                      <a:pt x="20606" y="10800"/>
                      <a:pt x="19800" y="10075"/>
                      <a:pt x="19800" y="9180"/>
                    </a:cubicBezTo>
                    <a:lnTo>
                      <a:pt x="19800" y="1620"/>
                    </a:lnTo>
                    <a:cubicBezTo>
                      <a:pt x="19800" y="725"/>
                      <a:pt x="18994" y="0"/>
                      <a:pt x="18000" y="0"/>
                    </a:cubicBezTo>
                    <a:close/>
                  </a:path>
                </a:pathLst>
              </a:custGeom>
              <a:solidFill>
                <a:schemeClr val="accent1"/>
              </a:solidFill>
              <a:ln w="12700" cap="flat">
                <a:noFill/>
                <a:miter lim="400000"/>
              </a:ln>
              <a:effectLst/>
            </p:spPr>
            <p:txBody>
              <a:bodyPr wrap="square" lIns="45719" tIns="45719" rIns="45719" bIns="45719" numCol="1" anchor="t">
                <a:noAutofit/>
              </a:bodyPr>
              <a:lstStyle/>
              <a:p>
                <a:pPr>
                  <a:defRPr sz="900">
                    <a:solidFill>
                      <a:srgbClr val="FFFFFF"/>
                    </a:solidFill>
                  </a:defRPr>
                </a:pPr>
              </a:p>
            </p:txBody>
          </p:sp>
          <p:sp>
            <p:nvSpPr>
              <p:cNvPr id="214" name="Shape"/>
              <p:cNvSpPr/>
              <p:nvPr/>
            </p:nvSpPr>
            <p:spPr>
              <a:xfrm>
                <a:off x="0" y="0"/>
                <a:ext cx="6858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600" y="0"/>
                    </a:moveTo>
                    <a:cubicBezTo>
                      <a:pt x="2606" y="0"/>
                      <a:pt x="1800" y="725"/>
                      <a:pt x="1800" y="1620"/>
                    </a:cubicBezTo>
                    <a:lnTo>
                      <a:pt x="1800" y="9180"/>
                    </a:lnTo>
                    <a:cubicBezTo>
                      <a:pt x="1800" y="10075"/>
                      <a:pt x="994" y="10800"/>
                      <a:pt x="0" y="10800"/>
                    </a:cubicBezTo>
                    <a:cubicBezTo>
                      <a:pt x="994" y="10800"/>
                      <a:pt x="1800" y="11525"/>
                      <a:pt x="1800" y="12420"/>
                    </a:cubicBezTo>
                    <a:lnTo>
                      <a:pt x="1800" y="19980"/>
                    </a:lnTo>
                    <a:cubicBezTo>
                      <a:pt x="1800" y="20875"/>
                      <a:pt x="2606" y="21600"/>
                      <a:pt x="3600" y="21600"/>
                    </a:cubicBezTo>
                    <a:moveTo>
                      <a:pt x="18000" y="0"/>
                    </a:moveTo>
                    <a:cubicBezTo>
                      <a:pt x="18994" y="0"/>
                      <a:pt x="19800" y="725"/>
                      <a:pt x="19800" y="1620"/>
                    </a:cubicBezTo>
                    <a:lnTo>
                      <a:pt x="19800" y="9180"/>
                    </a:lnTo>
                    <a:cubicBezTo>
                      <a:pt x="19800" y="10075"/>
                      <a:pt x="20606" y="10800"/>
                      <a:pt x="21600" y="10800"/>
                    </a:cubicBezTo>
                    <a:cubicBezTo>
                      <a:pt x="20606" y="10800"/>
                      <a:pt x="19800" y="11525"/>
                      <a:pt x="19800" y="12420"/>
                    </a:cubicBezTo>
                    <a:lnTo>
                      <a:pt x="19800" y="19980"/>
                    </a:lnTo>
                    <a:cubicBezTo>
                      <a:pt x="19800" y="20875"/>
                      <a:pt x="18994" y="21600"/>
                      <a:pt x="18000" y="21600"/>
                    </a:cubicBezTo>
                  </a:path>
                </a:pathLst>
              </a:custGeom>
              <a:noFill/>
              <a:ln w="9525" cap="flat">
                <a:solidFill>
                  <a:srgbClr val="FFFFFF"/>
                </a:solidFill>
                <a:prstDash val="solid"/>
                <a:round/>
              </a:ln>
              <a:effectLst/>
            </p:spPr>
            <p:txBody>
              <a:bodyPr wrap="square" lIns="45719" tIns="45719" rIns="45719" bIns="45719" numCol="1" anchor="t">
                <a:noAutofit/>
              </a:bodyPr>
              <a:lstStyle/>
              <a:p>
                <a:pPr>
                  <a:defRPr sz="900">
                    <a:solidFill>
                      <a:srgbClr val="FFFFFF"/>
                    </a:solidFill>
                  </a:defRPr>
                </a:pPr>
              </a:p>
            </p:txBody>
          </p:sp>
        </p:grpSp>
        <p:sp>
          <p:nvSpPr>
            <p:cNvPr id="216" name="GP…"/>
            <p:cNvSpPr txBox="1"/>
            <p:nvPr/>
          </p:nvSpPr>
          <p:spPr>
            <a:xfrm>
              <a:off x="73882" y="16732"/>
              <a:ext cx="538036" cy="341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900">
                  <a:solidFill>
                    <a:srgbClr val="FFFFFF"/>
                  </a:solidFill>
                </a:defRPr>
              </a:pPr>
              <a:r>
                <a:t>GP</a:t>
              </a:r>
            </a:p>
            <a:p>
              <a:pPr>
                <a:defRPr sz="900">
                  <a:solidFill>
                    <a:srgbClr val="FFFFFF"/>
                  </a:solidFill>
                </a:defRPr>
              </a:pPr>
              <a:r>
                <a:t>CODE</a:t>
              </a:r>
            </a:p>
          </p:txBody>
        </p:sp>
      </p:grpSp>
      <p:grpSp>
        <p:nvGrpSpPr>
          <p:cNvPr id="220" name="Group"/>
          <p:cNvGrpSpPr/>
          <p:nvPr/>
        </p:nvGrpSpPr>
        <p:grpSpPr>
          <a:xfrm>
            <a:off x="4419599" y="2666999"/>
            <a:ext cx="1752601" cy="838201"/>
            <a:chOff x="0" y="0"/>
            <a:chExt cx="1752600" cy="838200"/>
          </a:xfrm>
        </p:grpSpPr>
        <p:sp>
          <p:nvSpPr>
            <p:cNvPr id="218" name="Shape"/>
            <p:cNvSpPr/>
            <p:nvPr/>
          </p:nvSpPr>
          <p:spPr>
            <a:xfrm>
              <a:off x="0" y="0"/>
              <a:ext cx="1752600" cy="8382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583" y="0"/>
                  </a:moveTo>
                  <a:lnTo>
                    <a:pt x="0" y="10800"/>
                  </a:lnTo>
                  <a:lnTo>
                    <a:pt x="2583" y="21600"/>
                  </a:lnTo>
                  <a:lnTo>
                    <a:pt x="19017" y="21600"/>
                  </a:lnTo>
                  <a:lnTo>
                    <a:pt x="21600" y="10800"/>
                  </a:lnTo>
                  <a:lnTo>
                    <a:pt x="19017" y="0"/>
                  </a:lnTo>
                  <a:close/>
                </a:path>
              </a:pathLst>
            </a:cu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sz="1100">
                  <a:solidFill>
                    <a:srgbClr val="FFFFFF"/>
                  </a:solidFill>
                </a:defRPr>
              </a:pPr>
            </a:p>
          </p:txBody>
        </p:sp>
        <p:sp>
          <p:nvSpPr>
            <p:cNvPr id="219" name="EXECUTED…"/>
            <p:cNvSpPr txBox="1"/>
            <p:nvPr/>
          </p:nvSpPr>
          <p:spPr>
            <a:xfrm>
              <a:off x="215910" y="103261"/>
              <a:ext cx="1320780" cy="39167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1100">
                  <a:solidFill>
                    <a:srgbClr val="FFFFFF"/>
                  </a:solidFill>
                </a:defRPr>
              </a:pPr>
              <a:r>
                <a:t>    EXECUTED</a:t>
              </a:r>
            </a:p>
            <a:p>
              <a:pPr>
                <a:defRPr sz="1100">
                  <a:solidFill>
                    <a:srgbClr val="FFFFFF"/>
                  </a:solidFill>
                </a:defRPr>
              </a:pPr>
              <a:r>
                <a:t>PERFORMANCE</a:t>
              </a:r>
            </a:p>
          </p:txBody>
        </p:sp>
      </p:grpSp>
      <p:sp>
        <p:nvSpPr>
          <p:cNvPr id="221" name="Line"/>
          <p:cNvSpPr/>
          <p:nvPr/>
        </p:nvSpPr>
        <p:spPr>
          <a:xfrm flipV="1">
            <a:off x="5295900" y="3505199"/>
            <a:ext cx="38101" cy="533401"/>
          </a:xfrm>
          <a:prstGeom prst="line">
            <a:avLst/>
          </a:prstGeom>
          <a:ln>
            <a:solidFill>
              <a:srgbClr val="FFFFFF"/>
            </a:solidFill>
            <a:tailEnd type="triangle"/>
          </a:ln>
        </p:spPr>
        <p:txBody>
          <a:bodyPr lIns="45719" rIns="45719"/>
          <a:lstStyle/>
          <a:p>
            <a:pPr>
              <a:defRPr>
                <a:solidFill>
                  <a:srgbClr val="FFFFFF"/>
                </a:solidFill>
              </a:defRPr>
            </a:pPr>
          </a:p>
        </p:txBody>
      </p:sp>
      <p:sp>
        <p:nvSpPr>
          <p:cNvPr id="222" name="Line"/>
          <p:cNvSpPr/>
          <p:nvPr/>
        </p:nvSpPr>
        <p:spPr>
          <a:xfrm rot="5400000">
            <a:off x="4105274" y="3514725"/>
            <a:ext cx="533402" cy="514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400" y="0"/>
                  <a:pt x="10800" y="5400"/>
                  <a:pt x="10800" y="10800"/>
                </a:cubicBezTo>
                <a:cubicBezTo>
                  <a:pt x="10800" y="16200"/>
                  <a:pt x="16200" y="21600"/>
                  <a:pt x="21600" y="21600"/>
                </a:cubicBezTo>
              </a:path>
            </a:pathLst>
          </a:custGeom>
          <a:ln w="38100">
            <a:solidFill>
              <a:srgbClr val="FFFFFF"/>
            </a:solidFill>
            <a:tailEnd type="triangle"/>
          </a:ln>
        </p:spPr>
        <p:txBody>
          <a:bodyPr lIns="45719" rIns="45719"/>
          <a:lstStyle/>
          <a:p>
            <a:pPr/>
          </a:p>
        </p:txBody>
      </p:sp>
      <p:sp>
        <p:nvSpPr>
          <p:cNvPr id="223" name="FITNESS"/>
          <p:cNvSpPr txBox="1"/>
          <p:nvPr/>
        </p:nvSpPr>
        <p:spPr>
          <a:xfrm>
            <a:off x="4191000" y="3810000"/>
            <a:ext cx="831850" cy="2392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FFFFFF"/>
                </a:solidFill>
              </a:defRPr>
            </a:lvl1pPr>
          </a:lstStyle>
          <a:p>
            <a:pPr/>
            <a:r>
              <a:t>FITNESS</a:t>
            </a:r>
          </a:p>
        </p:txBody>
      </p:sp>
      <p:grpSp>
        <p:nvGrpSpPr>
          <p:cNvPr id="226" name="Group"/>
          <p:cNvGrpSpPr/>
          <p:nvPr/>
        </p:nvGrpSpPr>
        <p:grpSpPr>
          <a:xfrm>
            <a:off x="3048000" y="2362200"/>
            <a:ext cx="1295400" cy="381000"/>
            <a:chOff x="0" y="0"/>
            <a:chExt cx="1295400" cy="381000"/>
          </a:xfrm>
        </p:grpSpPr>
        <p:sp>
          <p:nvSpPr>
            <p:cNvPr id="224" name="Double Arrow"/>
            <p:cNvSpPr/>
            <p:nvPr/>
          </p:nvSpPr>
          <p:spPr>
            <a:xfrm>
              <a:off x="0" y="0"/>
              <a:ext cx="1295400" cy="381000"/>
            </a:xfrm>
            <a:prstGeom prst="leftRightArrow">
              <a:avLst>
                <a:gd name="adj1" fmla="val 50000"/>
                <a:gd name="adj2" fmla="val 49993"/>
              </a:avLst>
            </a:pr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sz="1100">
                  <a:solidFill>
                    <a:srgbClr val="FFFFFF"/>
                  </a:solidFill>
                </a:defRPr>
              </a:pPr>
            </a:p>
          </p:txBody>
        </p:sp>
        <p:sp>
          <p:nvSpPr>
            <p:cNvPr id="225" name="ADAPTIVE"/>
            <p:cNvSpPr txBox="1"/>
            <p:nvPr/>
          </p:nvSpPr>
          <p:spPr>
            <a:xfrm>
              <a:off x="95235" y="95250"/>
              <a:ext cx="1104930" cy="2392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solidFill>
                    <a:srgbClr val="FFFFFF"/>
                  </a:solidFill>
                </a:defRPr>
              </a:lvl1pPr>
            </a:lstStyle>
            <a:p>
              <a:pPr/>
              <a:r>
                <a:t>ADAPTIVE</a:t>
              </a:r>
            </a:p>
          </p:txBody>
        </p:sp>
      </p:grpSp>
      <p:grpSp>
        <p:nvGrpSpPr>
          <p:cNvPr id="229" name="Group"/>
          <p:cNvGrpSpPr/>
          <p:nvPr/>
        </p:nvGrpSpPr>
        <p:grpSpPr>
          <a:xfrm>
            <a:off x="4572000" y="2286000"/>
            <a:ext cx="1295400" cy="381000"/>
            <a:chOff x="0" y="0"/>
            <a:chExt cx="1295400" cy="381000"/>
          </a:xfrm>
        </p:grpSpPr>
        <p:sp>
          <p:nvSpPr>
            <p:cNvPr id="227" name="Double Arrow"/>
            <p:cNvSpPr/>
            <p:nvPr/>
          </p:nvSpPr>
          <p:spPr>
            <a:xfrm>
              <a:off x="0" y="0"/>
              <a:ext cx="1295400" cy="381000"/>
            </a:xfrm>
            <a:prstGeom prst="leftRightArrow">
              <a:avLst>
                <a:gd name="adj1" fmla="val 50000"/>
                <a:gd name="adj2" fmla="val 49993"/>
              </a:avLst>
            </a:pr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sz="1100">
                  <a:solidFill>
                    <a:srgbClr val="FFFFFF"/>
                  </a:solidFill>
                </a:defRPr>
              </a:pPr>
            </a:p>
          </p:txBody>
        </p:sp>
        <p:sp>
          <p:nvSpPr>
            <p:cNvPr id="228" name="ADAPTIVE"/>
            <p:cNvSpPr txBox="1"/>
            <p:nvPr/>
          </p:nvSpPr>
          <p:spPr>
            <a:xfrm>
              <a:off x="95235" y="95250"/>
              <a:ext cx="1104930" cy="23927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solidFill>
                    <a:srgbClr val="FFFFFF"/>
                  </a:solidFill>
                </a:defRPr>
              </a:lvl1pPr>
            </a:lstStyle>
            <a:p>
              <a:pPr/>
              <a:r>
                <a:t>ADAPTIVE</a:t>
              </a:r>
            </a:p>
          </p:txBody>
        </p:sp>
      </p:grpSp>
      <p:grpSp>
        <p:nvGrpSpPr>
          <p:cNvPr id="232" name="Group"/>
          <p:cNvGrpSpPr/>
          <p:nvPr/>
        </p:nvGrpSpPr>
        <p:grpSpPr>
          <a:xfrm>
            <a:off x="3276600" y="3962399"/>
            <a:ext cx="914400" cy="685801"/>
            <a:chOff x="0" y="0"/>
            <a:chExt cx="914400" cy="685800"/>
          </a:xfrm>
        </p:grpSpPr>
        <p:sp>
          <p:nvSpPr>
            <p:cNvPr id="230" name="Rectangle"/>
            <p:cNvSpPr/>
            <p:nvPr/>
          </p:nvSpPr>
          <p:spPr>
            <a:xfrm>
              <a:off x="0" y="0"/>
              <a:ext cx="9144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231" name="TSL…"/>
            <p:cNvSpPr txBox="1"/>
            <p:nvPr/>
          </p:nvSpPr>
          <p:spPr>
            <a:xfrm>
              <a:off x="0" y="0"/>
              <a:ext cx="914400" cy="6173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a:solidFill>
                    <a:srgbClr val="FFFFFF"/>
                  </a:solidFill>
                </a:defRPr>
              </a:pPr>
              <a:r>
                <a:t>  TSL</a:t>
              </a:r>
            </a:p>
            <a:p>
              <a:pPr>
                <a:defRPr>
                  <a:solidFill>
                    <a:srgbClr val="FFFFFF"/>
                  </a:solidFill>
                </a:defRPr>
              </a:pPr>
              <a:r>
                <a:t>   GP</a:t>
              </a:r>
            </a:p>
          </p:txBody>
        </p:sp>
      </p:grpSp>
      <p:sp>
        <p:nvSpPr>
          <p:cNvPr id="233"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FITNESS CAN BE MULTI GOAL Machine Design Allows Us to Adjust Critical System Metrics as Targeted Fitness Function"/>
          <p:cNvSpPr txBox="1"/>
          <p:nvPr>
            <p:ph type="title" idx="4294967295"/>
          </p:nvPr>
        </p:nvSpPr>
        <p:spPr>
          <a:xfrm>
            <a:off x="457200" y="228599"/>
            <a:ext cx="8229600" cy="1143002"/>
          </a:xfrm>
          <a:prstGeom prst="rect">
            <a:avLst/>
          </a:prstGeom>
        </p:spPr>
        <p:txBody>
          <a:bodyPr>
            <a:normAutofit fontScale="100000" lnSpcReduction="0"/>
          </a:bodyPr>
          <a:lstStyle/>
          <a:p>
            <a:pPr defTabSz="877823">
              <a:defRPr sz="3455">
                <a:effectLst>
                  <a:outerShdw sx="100000" sy="100000" kx="0" ky="0" algn="b" rotWithShape="0" blurRad="12192" dist="24384" dir="2700000">
                    <a:srgbClr val="000000"/>
                  </a:outerShdw>
                </a:effectLst>
              </a:defRPr>
            </a:pPr>
            <a:r>
              <a:t>FITNESS CAN BE MULTI GOAL</a:t>
            </a:r>
            <a:br/>
            <a:r>
              <a:rPr sz="1919"/>
              <a:t>Machine Design Allows Us to Adjust Critical System Metrics</a:t>
            </a:r>
            <a:br>
              <a:rPr sz="1919"/>
            </a:br>
            <a:r>
              <a:rPr sz="1919"/>
              <a:t>as Targeted Fitness Function</a:t>
            </a:r>
          </a:p>
        </p:txBody>
      </p:sp>
      <p:pic>
        <p:nvPicPr>
          <p:cNvPr id="236" name="C:\Documents and Settings\mike\Local Settings\Temporary Internet Files\Content.IE5\5KZCGQOA\MMj02545080000[1].gif" descr="C:\Documents and Settings\mike\Local Settings\Temporary Internet Files\Content.IE5\5KZCGQOA\MMj02545080000[1].gif"/>
          <p:cNvPicPr>
            <a:picLocks noChangeAspect="1"/>
          </p:cNvPicPr>
          <p:nvPr/>
        </p:nvPicPr>
        <p:blipFill>
          <a:blip r:embed="rId2">
            <a:extLst/>
          </a:blip>
          <a:stretch>
            <a:fillRect/>
          </a:stretch>
        </p:blipFill>
        <p:spPr>
          <a:xfrm>
            <a:off x="1143000" y="2971800"/>
            <a:ext cx="762000" cy="762000"/>
          </a:xfrm>
          <a:prstGeom prst="rect">
            <a:avLst/>
          </a:prstGeom>
          <a:ln w="12700">
            <a:miter lim="400000"/>
          </a:ln>
        </p:spPr>
      </p:pic>
      <p:pic>
        <p:nvPicPr>
          <p:cNvPr id="237" name="C:\Documents and Settings\mike\Local Settings\Temporary Internet Files\Content.IE5\5KZCGQOA\MMj02545080000[1].gif" descr="C:\Documents and Settings\mike\Local Settings\Temporary Internet Files\Content.IE5\5KZCGQOA\MMj02545080000[1].gif"/>
          <p:cNvPicPr>
            <a:picLocks noChangeAspect="1"/>
          </p:cNvPicPr>
          <p:nvPr/>
        </p:nvPicPr>
        <p:blipFill>
          <a:blip r:embed="rId2">
            <a:extLst/>
          </a:blip>
          <a:stretch>
            <a:fillRect/>
          </a:stretch>
        </p:blipFill>
        <p:spPr>
          <a:xfrm>
            <a:off x="1143000" y="2057400"/>
            <a:ext cx="762000" cy="762000"/>
          </a:xfrm>
          <a:prstGeom prst="rect">
            <a:avLst/>
          </a:prstGeom>
          <a:ln w="12700">
            <a:miter lim="400000"/>
          </a:ln>
        </p:spPr>
      </p:pic>
      <p:pic>
        <p:nvPicPr>
          <p:cNvPr id="238" name="C:\Documents and Settings\mike\Local Settings\Temporary Internet Files\Content.IE5\5KZCGQOA\MMj02545080000[1].gif" descr="C:\Documents and Settings\mike\Local Settings\Temporary Internet Files\Content.IE5\5KZCGQOA\MMj02545080000[1].gif"/>
          <p:cNvPicPr>
            <a:picLocks noChangeAspect="1"/>
          </p:cNvPicPr>
          <p:nvPr/>
        </p:nvPicPr>
        <p:blipFill>
          <a:blip r:embed="rId2">
            <a:extLst/>
          </a:blip>
          <a:stretch>
            <a:fillRect/>
          </a:stretch>
        </p:blipFill>
        <p:spPr>
          <a:xfrm>
            <a:off x="1143000" y="3886200"/>
            <a:ext cx="762000" cy="762000"/>
          </a:xfrm>
          <a:prstGeom prst="rect">
            <a:avLst/>
          </a:prstGeom>
          <a:ln w="12700">
            <a:miter lim="400000"/>
          </a:ln>
        </p:spPr>
      </p:pic>
      <p:pic>
        <p:nvPicPr>
          <p:cNvPr id="239" name="C:\Documents and Settings\mike\Local Settings\Temporary Internet Files\Content.IE5\5KZCGQOA\MMj02545080000[1].gif" descr="C:\Documents and Settings\mike\Local Settings\Temporary Internet Files\Content.IE5\5KZCGQOA\MMj02545080000[1].gif"/>
          <p:cNvPicPr>
            <a:picLocks noChangeAspect="1"/>
          </p:cNvPicPr>
          <p:nvPr/>
        </p:nvPicPr>
        <p:blipFill>
          <a:blip r:embed="rId2">
            <a:extLst/>
          </a:blip>
          <a:stretch>
            <a:fillRect/>
          </a:stretch>
        </p:blipFill>
        <p:spPr>
          <a:xfrm>
            <a:off x="1143000" y="4800600"/>
            <a:ext cx="762000" cy="762000"/>
          </a:xfrm>
          <a:prstGeom prst="rect">
            <a:avLst/>
          </a:prstGeom>
          <a:ln w="12700">
            <a:miter lim="400000"/>
          </a:ln>
        </p:spPr>
      </p:pic>
      <p:sp>
        <p:nvSpPr>
          <p:cNvPr id="240" name="Net Profit"/>
          <p:cNvSpPr txBox="1"/>
          <p:nvPr/>
        </p:nvSpPr>
        <p:spPr>
          <a:xfrm>
            <a:off x="2057400" y="2209800"/>
            <a:ext cx="1056938"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Net Profit</a:t>
            </a:r>
          </a:p>
        </p:txBody>
      </p:sp>
      <p:sp>
        <p:nvSpPr>
          <p:cNvPr id="241" name="Drawdown"/>
          <p:cNvSpPr txBox="1"/>
          <p:nvPr/>
        </p:nvSpPr>
        <p:spPr>
          <a:xfrm>
            <a:off x="2057400" y="3124200"/>
            <a:ext cx="15240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a:solidFill>
                  <a:srgbClr val="FFFFFF"/>
                </a:solidFill>
              </a:defRPr>
            </a:lvl1pPr>
          </a:lstStyle>
          <a:p>
            <a:pPr/>
            <a:r>
              <a:t>Drawdown</a:t>
            </a:r>
          </a:p>
        </p:txBody>
      </p:sp>
      <p:sp>
        <p:nvSpPr>
          <p:cNvPr id="242" name="Percent Accuracy"/>
          <p:cNvSpPr txBox="1"/>
          <p:nvPr/>
        </p:nvSpPr>
        <p:spPr>
          <a:xfrm>
            <a:off x="2057400" y="4038600"/>
            <a:ext cx="1882934"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Percent Accuracy</a:t>
            </a:r>
          </a:p>
        </p:txBody>
      </p:sp>
      <p:sp>
        <p:nvSpPr>
          <p:cNvPr id="243" name="Profit Factor"/>
          <p:cNvSpPr txBox="1"/>
          <p:nvPr/>
        </p:nvSpPr>
        <p:spPr>
          <a:xfrm>
            <a:off x="2057400" y="4953000"/>
            <a:ext cx="1349051"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Profit Factor</a:t>
            </a:r>
          </a:p>
        </p:txBody>
      </p:sp>
      <p:pic>
        <p:nvPicPr>
          <p:cNvPr id="244" name="C:\Documents and Settings\mike\Local Settings\Temporary Internet Files\Content.IE5\5KZCGQOA\MMj02545080000[1].gif" descr="C:\Documents and Settings\mike\Local Settings\Temporary Internet Files\Content.IE5\5KZCGQOA\MMj02545080000[1].gif"/>
          <p:cNvPicPr>
            <a:picLocks noChangeAspect="1"/>
          </p:cNvPicPr>
          <p:nvPr/>
        </p:nvPicPr>
        <p:blipFill>
          <a:blip r:embed="rId2">
            <a:extLst/>
          </a:blip>
          <a:stretch>
            <a:fillRect/>
          </a:stretch>
        </p:blipFill>
        <p:spPr>
          <a:xfrm>
            <a:off x="1143000" y="5715000"/>
            <a:ext cx="762000" cy="762000"/>
          </a:xfrm>
          <a:prstGeom prst="rect">
            <a:avLst/>
          </a:prstGeom>
          <a:ln w="12700">
            <a:miter lim="400000"/>
          </a:ln>
        </p:spPr>
      </p:pic>
      <p:sp>
        <p:nvSpPr>
          <p:cNvPr id="245" name="Average Trade"/>
          <p:cNvSpPr txBox="1"/>
          <p:nvPr/>
        </p:nvSpPr>
        <p:spPr>
          <a:xfrm>
            <a:off x="2133600" y="5867400"/>
            <a:ext cx="1599528"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Average Trade</a:t>
            </a:r>
          </a:p>
        </p:txBody>
      </p:sp>
      <p:sp>
        <p:nvSpPr>
          <p:cNvPr id="246" name="Line"/>
          <p:cNvSpPr/>
          <p:nvPr/>
        </p:nvSpPr>
        <p:spPr>
          <a:xfrm>
            <a:off x="4572000" y="2209800"/>
            <a:ext cx="460375" cy="3962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965" y="0"/>
                  <a:pt x="10800" y="94"/>
                  <a:pt x="10800" y="209"/>
                </a:cubicBezTo>
                <a:lnTo>
                  <a:pt x="10800" y="10591"/>
                </a:lnTo>
                <a:cubicBezTo>
                  <a:pt x="10800" y="10706"/>
                  <a:pt x="15635" y="10800"/>
                  <a:pt x="21600" y="10800"/>
                </a:cubicBezTo>
                <a:cubicBezTo>
                  <a:pt x="15635" y="10800"/>
                  <a:pt x="10800" y="10894"/>
                  <a:pt x="10800" y="11009"/>
                </a:cubicBezTo>
                <a:lnTo>
                  <a:pt x="10800" y="21391"/>
                </a:lnTo>
                <a:cubicBezTo>
                  <a:pt x="10800" y="21506"/>
                  <a:pt x="5965" y="21600"/>
                  <a:pt x="0" y="21600"/>
                </a:cubicBezTo>
              </a:path>
            </a:pathLst>
          </a:custGeom>
          <a:ln w="19050">
            <a:solidFill>
              <a:srgbClr val="E3E3FF"/>
            </a:solidFill>
          </a:ln>
        </p:spPr>
        <p:txBody>
          <a:bodyPr lIns="45719" rIns="45719"/>
          <a:lstStyle/>
          <a:p>
            <a:pPr>
              <a:defRPr>
                <a:solidFill>
                  <a:srgbClr val="FFFFFF"/>
                </a:solidFill>
                <a:latin typeface="Tahoma"/>
                <a:ea typeface="Tahoma"/>
                <a:cs typeface="Tahoma"/>
                <a:sym typeface="Tahoma"/>
              </a:defRPr>
            </a:pPr>
          </a:p>
        </p:txBody>
      </p:sp>
      <p:pic>
        <p:nvPicPr>
          <p:cNvPr id="247" name="image.png" descr="image.png"/>
          <p:cNvPicPr>
            <a:picLocks noChangeAspect="1"/>
          </p:cNvPicPr>
          <p:nvPr/>
        </p:nvPicPr>
        <p:blipFill>
          <a:blip r:embed="rId3">
            <a:extLst/>
          </a:blip>
          <a:stretch>
            <a:fillRect/>
          </a:stretch>
        </p:blipFill>
        <p:spPr>
          <a:xfrm>
            <a:off x="5638800" y="2133600"/>
            <a:ext cx="2133600" cy="2046288"/>
          </a:xfrm>
          <a:prstGeom prst="rect">
            <a:avLst/>
          </a:prstGeom>
          <a:ln w="12700">
            <a:miter lim="400000"/>
          </a:ln>
        </p:spPr>
      </p:pic>
      <p:sp>
        <p:nvSpPr>
          <p:cNvPr id="248" name="Line"/>
          <p:cNvSpPr/>
          <p:nvPr/>
        </p:nvSpPr>
        <p:spPr>
          <a:xfrm>
            <a:off x="5715000" y="4800599"/>
            <a:ext cx="228601" cy="1143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635" y="0"/>
                  <a:pt x="10800" y="161"/>
                  <a:pt x="10800" y="360"/>
                </a:cubicBezTo>
                <a:lnTo>
                  <a:pt x="10800" y="10440"/>
                </a:lnTo>
                <a:cubicBezTo>
                  <a:pt x="10800" y="10639"/>
                  <a:pt x="5965" y="10800"/>
                  <a:pt x="0" y="10800"/>
                </a:cubicBezTo>
                <a:cubicBezTo>
                  <a:pt x="5965" y="10800"/>
                  <a:pt x="10800" y="10961"/>
                  <a:pt x="10800" y="11160"/>
                </a:cubicBezTo>
                <a:lnTo>
                  <a:pt x="10800" y="21240"/>
                </a:lnTo>
                <a:cubicBezTo>
                  <a:pt x="10800" y="21439"/>
                  <a:pt x="15635" y="21600"/>
                  <a:pt x="21600" y="21600"/>
                </a:cubicBezTo>
              </a:path>
            </a:pathLst>
          </a:custGeom>
          <a:ln w="19050">
            <a:solidFill>
              <a:srgbClr val="FFFFFF"/>
            </a:solidFill>
          </a:ln>
        </p:spPr>
        <p:txBody>
          <a:bodyPr lIns="45719" rIns="45719"/>
          <a:lstStyle/>
          <a:p>
            <a:pPr>
              <a:defRPr>
                <a:solidFill>
                  <a:srgbClr val="FFFFFF"/>
                </a:solidFill>
                <a:latin typeface="Tahoma"/>
                <a:ea typeface="Tahoma"/>
                <a:cs typeface="Tahoma"/>
                <a:sym typeface="Tahoma"/>
              </a:defRPr>
            </a:pPr>
          </a:p>
        </p:txBody>
      </p:sp>
      <p:sp>
        <p:nvSpPr>
          <p:cNvPr id="249" name="Line"/>
          <p:cNvSpPr/>
          <p:nvPr/>
        </p:nvSpPr>
        <p:spPr>
          <a:xfrm>
            <a:off x="7620000" y="4800599"/>
            <a:ext cx="228601" cy="11430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965" y="0"/>
                  <a:pt x="10800" y="161"/>
                  <a:pt x="10800" y="360"/>
                </a:cubicBezTo>
                <a:lnTo>
                  <a:pt x="10800" y="10440"/>
                </a:lnTo>
                <a:cubicBezTo>
                  <a:pt x="10800" y="10639"/>
                  <a:pt x="15635" y="10800"/>
                  <a:pt x="21600" y="10800"/>
                </a:cubicBezTo>
                <a:cubicBezTo>
                  <a:pt x="15635" y="10800"/>
                  <a:pt x="10800" y="10961"/>
                  <a:pt x="10800" y="11160"/>
                </a:cubicBezTo>
                <a:lnTo>
                  <a:pt x="10800" y="21240"/>
                </a:lnTo>
                <a:cubicBezTo>
                  <a:pt x="10800" y="21439"/>
                  <a:pt x="5965" y="21600"/>
                  <a:pt x="0" y="21600"/>
                </a:cubicBezTo>
              </a:path>
            </a:pathLst>
          </a:custGeom>
          <a:ln w="19050">
            <a:solidFill>
              <a:srgbClr val="FFFFFF"/>
            </a:solidFill>
          </a:ln>
        </p:spPr>
        <p:txBody>
          <a:bodyPr lIns="45719" rIns="45719"/>
          <a:lstStyle/>
          <a:p>
            <a:pPr>
              <a:defRPr>
                <a:solidFill>
                  <a:srgbClr val="FFFFFF"/>
                </a:solidFill>
                <a:latin typeface="Tahoma"/>
                <a:ea typeface="Tahoma"/>
                <a:cs typeface="Tahoma"/>
                <a:sym typeface="Tahoma"/>
              </a:defRPr>
            </a:pPr>
          </a:p>
        </p:txBody>
      </p:sp>
      <p:sp>
        <p:nvSpPr>
          <p:cNvPr id="250" name="PRODUCES…"/>
          <p:cNvSpPr txBox="1"/>
          <p:nvPr/>
        </p:nvSpPr>
        <p:spPr>
          <a:xfrm>
            <a:off x="6024780" y="5029200"/>
            <a:ext cx="1463240"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a:solidFill>
                  <a:srgbClr val="FFFFFF"/>
                </a:solidFill>
              </a:defRPr>
            </a:pPr>
            <a:r>
              <a:t>PRODUCES</a:t>
            </a:r>
          </a:p>
          <a:p>
            <a:pPr algn="ctr">
              <a:defRPr>
                <a:solidFill>
                  <a:srgbClr val="FFFFFF"/>
                </a:solidFill>
              </a:defRPr>
            </a:pPr>
            <a:r>
              <a:t>CODE</a:t>
            </a:r>
          </a:p>
        </p:txBody>
      </p:sp>
      <p:sp>
        <p:nvSpPr>
          <p:cNvPr id="251" name="Shape"/>
          <p:cNvSpPr/>
          <p:nvPr/>
        </p:nvSpPr>
        <p:spPr>
          <a:xfrm>
            <a:off x="1127918" y="1966118"/>
            <a:ext cx="896724" cy="4278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4614" y="0"/>
                  <a:pt x="10305" y="0"/>
                </a:cubicBezTo>
                <a:cubicBezTo>
                  <a:pt x="14887" y="0"/>
                  <a:pt x="18919" y="6340"/>
                  <a:pt x="20200" y="15561"/>
                </a:cubicBezTo>
                <a:lnTo>
                  <a:pt x="21600" y="15561"/>
                </a:lnTo>
                <a:lnTo>
                  <a:pt x="19139" y="21600"/>
                </a:lnTo>
                <a:lnTo>
                  <a:pt x="15711" y="15561"/>
                </a:lnTo>
                <a:lnTo>
                  <a:pt x="17079" y="15561"/>
                </a:lnTo>
                <a:lnTo>
                  <a:pt x="17079" y="15561"/>
                </a:lnTo>
                <a:cubicBezTo>
                  <a:pt x="15488" y="7720"/>
                  <a:pt x="11165" y="4067"/>
                  <a:pt x="7424" y="7403"/>
                </a:cubicBezTo>
                <a:cubicBezTo>
                  <a:pt x="4708" y="9824"/>
                  <a:pt x="2944" y="15413"/>
                  <a:pt x="2944" y="21600"/>
                </a:cubicBezTo>
                <a:close/>
              </a:path>
            </a:pathLst>
          </a:custGeom>
          <a:solidFill>
            <a:schemeClr val="accent1"/>
          </a:solidFill>
          <a:ln>
            <a:solidFill>
              <a:srgbClr val="FFFFFF"/>
            </a:solidFill>
          </a:ln>
        </p:spPr>
        <p:txBody>
          <a:bodyPr lIns="45719" rIns="45719"/>
          <a:lstStyle/>
          <a:p>
            <a:pPr>
              <a:defRPr>
                <a:solidFill>
                  <a:srgbClr val="FFFFFF"/>
                </a:solidFill>
                <a:latin typeface="Tahoma"/>
                <a:ea typeface="Tahoma"/>
                <a:cs typeface="Tahoma"/>
                <a:sym typeface="Tahoma"/>
              </a:defRPr>
            </a:pPr>
          </a:p>
        </p:txBody>
      </p:sp>
      <p:sp>
        <p:nvSpPr>
          <p:cNvPr id="252"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EVOLUTIONARY TRADER DESIGN"/>
          <p:cNvSpPr txBox="1"/>
          <p:nvPr>
            <p:ph type="title" idx="4294967295"/>
          </p:nvPr>
        </p:nvSpPr>
        <p:spPr>
          <a:xfrm>
            <a:off x="457200" y="228599"/>
            <a:ext cx="8229600" cy="1143002"/>
          </a:xfrm>
          <a:prstGeom prst="rect">
            <a:avLst/>
          </a:prstGeom>
        </p:spPr>
        <p:txBody>
          <a:bodyPr>
            <a:normAutofit fontScale="100000" lnSpcReduction="0"/>
          </a:bodyPr>
          <a:lstStyle>
            <a:lvl1pPr defTabSz="813816">
              <a:defRPr sz="3916">
                <a:effectLst>
                  <a:outerShdw sx="100000" sy="100000" kx="0" ky="0" algn="b" rotWithShape="0" blurRad="11303" dist="22606" dir="2700000">
                    <a:srgbClr val="000000"/>
                  </a:outerShdw>
                </a:effectLst>
              </a:defRPr>
            </a:lvl1pPr>
          </a:lstStyle>
          <a:p>
            <a:pPr/>
            <a:r>
              <a:t>EVOLUTIONARY TRADER DESIGN</a:t>
            </a:r>
          </a:p>
        </p:txBody>
      </p:sp>
      <p:sp>
        <p:nvSpPr>
          <p:cNvPr id="255" name="Traders must trade profitably or they are deleted…"/>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Traders must trade profitably or they are deleted</a:t>
            </a:r>
          </a:p>
          <a:p>
            <a:pPr>
              <a:spcBef>
                <a:spcPts val="500"/>
              </a:spcBef>
              <a:defRPr sz="2400"/>
            </a:pPr>
            <a:r>
              <a:t>Profitable traders compete with other profitable traders</a:t>
            </a:r>
          </a:p>
          <a:p>
            <a:pPr>
              <a:spcBef>
                <a:spcPts val="500"/>
              </a:spcBef>
              <a:defRPr sz="2400"/>
            </a:pPr>
            <a:r>
              <a:t>Profitable traders are allowed to reproduce</a:t>
            </a:r>
          </a:p>
          <a:p>
            <a:pPr>
              <a:spcBef>
                <a:spcPts val="500"/>
              </a:spcBef>
              <a:defRPr sz="2400"/>
            </a:pPr>
            <a:r>
              <a:t>Some will be subject to random mutations</a:t>
            </a:r>
          </a:p>
          <a:p>
            <a:pPr>
              <a:spcBef>
                <a:spcPts val="500"/>
              </a:spcBef>
              <a:defRPr sz="2400"/>
            </a:pPr>
            <a:r>
              <a:t>Offspring will be subject to crossover</a:t>
            </a:r>
          </a:p>
          <a:p>
            <a:pPr>
              <a:spcBef>
                <a:spcPts val="500"/>
              </a:spcBef>
              <a:defRPr sz="2400"/>
            </a:pPr>
            <a:r>
              <a:t>Traders will be tested on Out Of Sample* continually</a:t>
            </a:r>
          </a:p>
          <a:p>
            <a:pPr>
              <a:buSzTx/>
              <a:buNone/>
              <a:defRPr sz="2400"/>
            </a:pPr>
          </a:p>
          <a:p>
            <a:pPr>
              <a:spcBef>
                <a:spcPts val="300"/>
              </a:spcBef>
              <a:buSzTx/>
              <a:buNone/>
              <a:defRPr sz="1600"/>
            </a:pPr>
            <a:r>
              <a:t>* Blind sample testing during run may reflect “direction” of process</a:t>
            </a:r>
          </a:p>
        </p:txBody>
      </p:sp>
      <p:sp>
        <p:nvSpPr>
          <p:cNvPr id="256"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What is TSL?"/>
          <p:cNvSpPr txBox="1"/>
          <p:nvPr>
            <p:ph type="title" idx="4294967295"/>
          </p:nvPr>
        </p:nvSpPr>
        <p:spPr>
          <a:xfrm>
            <a:off x="457200" y="228599"/>
            <a:ext cx="8229600" cy="1143002"/>
          </a:xfrm>
          <a:prstGeom prst="rect">
            <a:avLst/>
          </a:prstGeom>
        </p:spPr>
        <p:txBody>
          <a:bodyPr>
            <a:normAutofit fontScale="100000" lnSpcReduction="0"/>
          </a:bodyPr>
          <a:lstStyle/>
          <a:p>
            <a:pPr/>
            <a:r>
              <a:t>What is TSL?</a:t>
            </a:r>
          </a:p>
        </p:txBody>
      </p:sp>
      <p:sp>
        <p:nvSpPr>
          <p:cNvPr id="78" name="TSL is a platform for the automatic design of Trading Strategies…"/>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TSL is a platform for the automatic design of Trading Strategies</a:t>
            </a:r>
          </a:p>
          <a:p>
            <a:pPr>
              <a:spcBef>
                <a:spcPts val="500"/>
              </a:spcBef>
              <a:defRPr sz="2400"/>
            </a:pPr>
            <a:r>
              <a:t>Code is written for you</a:t>
            </a:r>
          </a:p>
          <a:p>
            <a:pPr>
              <a:spcBef>
                <a:spcPts val="500"/>
              </a:spcBef>
              <a:defRPr sz="2400"/>
            </a:pPr>
            <a:r>
              <a:t>Trading Strategies are designed for you</a:t>
            </a:r>
          </a:p>
          <a:p>
            <a:pPr>
              <a:spcBef>
                <a:spcPts val="500"/>
              </a:spcBef>
              <a:defRPr sz="2400"/>
            </a:pPr>
            <a:r>
              <a:t>Strategies are tested OOS during design</a:t>
            </a:r>
          </a:p>
          <a:p>
            <a:pPr>
              <a:spcBef>
                <a:spcPts val="500"/>
              </a:spcBef>
              <a:defRPr sz="2400"/>
            </a:pPr>
            <a:r>
              <a:t>Written by traders </a:t>
            </a:r>
            <a:r>
              <a:rPr sz="1200"/>
              <a:t>(and machine learning scientists, mathematicians, engineers, programmers)</a:t>
            </a:r>
            <a:r>
              <a:t> for traders</a:t>
            </a:r>
          </a:p>
          <a:p>
            <a:pPr>
              <a:spcBef>
                <a:spcPts val="500"/>
              </a:spcBef>
              <a:defRPr sz="2400"/>
            </a:pPr>
            <a:r>
              <a:t>TSL is fast, very fast</a:t>
            </a:r>
          </a:p>
          <a:p>
            <a:pPr>
              <a:spcBef>
                <a:spcPts val="500"/>
              </a:spcBef>
              <a:defRPr sz="2400"/>
            </a:pPr>
            <a:r>
              <a:t>TSL’s strategies are #1 as tracked by Futures Truth</a:t>
            </a:r>
          </a:p>
          <a:p>
            <a:pPr>
              <a:spcBef>
                <a:spcPts val="500"/>
              </a:spcBef>
              <a:defRPr sz="2400"/>
            </a:pPr>
            <a:r>
              <a:t>TSL has clients in 7 countries</a:t>
            </a:r>
          </a:p>
        </p:txBody>
      </p:sp>
      <p:sp>
        <p:nvSpPr>
          <p:cNvPr id="79"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PARAMETER OPTIMIZATION"/>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PARAMETER OPTIMIZATION</a:t>
            </a:r>
          </a:p>
        </p:txBody>
      </p:sp>
      <p:sp>
        <p:nvSpPr>
          <p:cNvPr id="259" name="High risk of over fitting data…"/>
          <p:cNvSpPr txBox="1"/>
          <p:nvPr>
            <p:ph type="body" idx="4294967295"/>
          </p:nvPr>
        </p:nvSpPr>
        <p:spPr>
          <a:xfrm>
            <a:off x="457200" y="1600200"/>
            <a:ext cx="8229600" cy="4495800"/>
          </a:xfrm>
          <a:prstGeom prst="rect">
            <a:avLst/>
          </a:prstGeom>
        </p:spPr>
        <p:txBody>
          <a:bodyPr>
            <a:normAutofit fontScale="100000" lnSpcReduction="0"/>
          </a:bodyPr>
          <a:lstStyle/>
          <a:p>
            <a:pPr/>
            <a:r>
              <a:t>High risk of over fitting data</a:t>
            </a:r>
          </a:p>
          <a:p>
            <a:pPr/>
            <a:r>
              <a:t>Very, very slow</a:t>
            </a:r>
          </a:p>
          <a:p>
            <a:pPr/>
            <a:r>
              <a:t>Limits search to preprogrammed sets</a:t>
            </a:r>
          </a:p>
          <a:p>
            <a:pPr/>
            <a:r>
              <a:t>Requires an Existing System</a:t>
            </a:r>
          </a:p>
        </p:txBody>
      </p:sp>
      <p:sp>
        <p:nvSpPr>
          <p:cNvPr id="260"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Summary of Evolutionary Algorithms"/>
          <p:cNvSpPr txBox="1"/>
          <p:nvPr>
            <p:ph type="title" idx="4294967295"/>
          </p:nvPr>
        </p:nvSpPr>
        <p:spPr>
          <a:xfrm>
            <a:off x="457200" y="228599"/>
            <a:ext cx="8229600" cy="1143002"/>
          </a:xfrm>
          <a:prstGeom prst="rect">
            <a:avLst/>
          </a:prstGeom>
        </p:spPr>
        <p:txBody>
          <a:bodyPr>
            <a:normAutofit fontScale="100000" lnSpcReduction="0"/>
          </a:bodyPr>
          <a:lstStyle>
            <a:lvl1pPr>
              <a:defRPr sz="3600"/>
            </a:lvl1pPr>
          </a:lstStyle>
          <a:p>
            <a:pPr/>
            <a:r>
              <a:t>Summary of Evolutionary Algorithms</a:t>
            </a:r>
          </a:p>
        </p:txBody>
      </p:sp>
      <p:graphicFrame>
        <p:nvGraphicFramePr>
          <p:cNvPr id="263" name="Table"/>
          <p:cNvGraphicFramePr/>
          <p:nvPr/>
        </p:nvGraphicFramePr>
        <p:xfrm>
          <a:off x="457200" y="1600200"/>
          <a:ext cx="8229600" cy="43434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84262"/>
                <a:gridCol w="2971800"/>
                <a:gridCol w="2154237"/>
                <a:gridCol w="2019300"/>
              </a:tblGrid>
              <a:tr h="363537">
                <a:tc>
                  <a:txBody>
                    <a:bodyPr/>
                    <a:lstStyle/>
                    <a:p>
                      <a:pPr marL="342900" indent="-342900" algn="ctr">
                        <a:defRPr sz="1800">
                          <a:solidFill>
                            <a:srgbClr val="000000"/>
                          </a:solidFill>
                          <a:effectLst/>
                        </a:defRPr>
                      </a:pPr>
                      <a:r>
                        <a:rPr b="1" sz="1000">
                          <a:solidFill>
                            <a:srgbClr val="FFFFFF"/>
                          </a:solidFill>
                        </a:rPr>
                        <a:t>YEAR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b="1" sz="1000">
                          <a:solidFill>
                            <a:srgbClr val="FFFFFF"/>
                          </a:solidFill>
                        </a:rPr>
                        <a:t>INVENTOR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b="1" sz="1000">
                          <a:solidFill>
                            <a:srgbClr val="FFFFFF"/>
                          </a:solidFill>
                        </a:rPr>
                        <a:t>TECHNIQUE</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b="1" sz="1000">
                          <a:solidFill>
                            <a:srgbClr val="FFFFFF"/>
                          </a:solidFill>
                        </a:rPr>
                        <a:t>INDIVIDUAL</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1958</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Freidberg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Learning Machine</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Virtual Assembler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1959</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Samuel</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Mathematics</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Polynomial</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0200">
                <a:tc>
                  <a:txBody>
                    <a:bodyPr/>
                    <a:lstStyle/>
                    <a:p>
                      <a:pPr marL="342900" indent="-342900" algn="ctr">
                        <a:defRPr sz="1800">
                          <a:solidFill>
                            <a:srgbClr val="000000"/>
                          </a:solidFill>
                          <a:effectLst/>
                        </a:defRPr>
                      </a:pPr>
                      <a:r>
                        <a:rPr sz="1000">
                          <a:solidFill>
                            <a:srgbClr val="FFFFFF"/>
                          </a:solidFill>
                        </a:rPr>
                        <a:t>1965</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Fogel, Owens and Walsh</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Evolutionary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Automation</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3375">
                <a:tc>
                  <a:txBody>
                    <a:bodyPr/>
                    <a:lstStyle/>
                    <a:p>
                      <a:pPr marL="342900" indent="-342900" algn="ctr">
                        <a:defRPr sz="1800">
                          <a:solidFill>
                            <a:srgbClr val="000000"/>
                          </a:solidFill>
                          <a:effectLst/>
                        </a:defRPr>
                      </a:pPr>
                      <a:r>
                        <a:rPr sz="1000">
                          <a:solidFill>
                            <a:srgbClr val="FFFFFF"/>
                          </a:solidFill>
                        </a:rPr>
                        <a:t>1965</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Rechenberg, Schwefel</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Evolutionary Strategies</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Real-Numbered Vector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1975</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Holland</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Genetic Algorithms</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Fixed Size Bit String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0200">
                <a:tc>
                  <a:txBody>
                    <a:bodyPr/>
                    <a:lstStyle/>
                    <a:p>
                      <a:pPr marL="342900" indent="-342900" algn="ctr">
                        <a:defRPr sz="1800">
                          <a:solidFill>
                            <a:srgbClr val="000000"/>
                          </a:solidFill>
                          <a:effectLst/>
                        </a:defRPr>
                      </a:pPr>
                      <a:r>
                        <a:rPr sz="1000">
                          <a:solidFill>
                            <a:srgbClr val="FFFFFF"/>
                          </a:solidFill>
                        </a:rPr>
                        <a:t>1978</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Holland and Reitmann</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Genetic Classifier Systems</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Rules</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1980</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Smith</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Early 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Var-Size Bit String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3375">
                <a:tc>
                  <a:txBody>
                    <a:bodyPr/>
                    <a:lstStyle/>
                    <a:p>
                      <a:pPr marL="342900" indent="-342900" algn="ctr">
                        <a:defRPr sz="1800">
                          <a:solidFill>
                            <a:srgbClr val="000000"/>
                          </a:solidFill>
                          <a:effectLst/>
                        </a:defRPr>
                      </a:pPr>
                      <a:r>
                        <a:rPr sz="1000">
                          <a:solidFill>
                            <a:srgbClr val="FFFFFF"/>
                          </a:solidFill>
                        </a:rPr>
                        <a:t>1985</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Cramer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Early 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Tree</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0200">
                <a:tc>
                  <a:txBody>
                    <a:bodyPr/>
                    <a:lstStyle/>
                    <a:p>
                      <a:pPr marL="342900" indent="-342900" algn="ctr">
                        <a:defRPr sz="1800">
                          <a:solidFill>
                            <a:srgbClr val="000000"/>
                          </a:solidFill>
                          <a:effectLst/>
                        </a:defRPr>
                      </a:pPr>
                      <a:r>
                        <a:rPr sz="1000">
                          <a:solidFill>
                            <a:srgbClr val="FFFFFF"/>
                          </a:solidFill>
                        </a:rPr>
                        <a:t>1986</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Hicklin</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Early 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LISP</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1987</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Fujiki and Dickinson</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Early 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LISP</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1987</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Dickmanns, Schmidhuber and Winklhofer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Early 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Assembler</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r h="331787">
                <a:tc>
                  <a:txBody>
                    <a:bodyPr/>
                    <a:lstStyle/>
                    <a:p>
                      <a:pPr marL="342900" indent="-342900" algn="ctr">
                        <a:defRPr sz="1800">
                          <a:solidFill>
                            <a:srgbClr val="000000"/>
                          </a:solidFill>
                          <a:effectLst/>
                        </a:defRPr>
                      </a:pPr>
                      <a:r>
                        <a:rPr sz="1000">
                          <a:solidFill>
                            <a:srgbClr val="FFFFFF"/>
                          </a:solidFill>
                        </a:rPr>
                        <a:t>1992</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Koza</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Genetic Programming</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ctr">
                        <a:defRPr sz="1800">
                          <a:solidFill>
                            <a:srgbClr val="000000"/>
                          </a:solidFill>
                          <a:effectLst/>
                        </a:defRPr>
                      </a:pPr>
                      <a:r>
                        <a:rPr sz="1000">
                          <a:solidFill>
                            <a:srgbClr val="FFFFFF"/>
                          </a:solidFill>
                        </a:rPr>
                        <a:t>Tree</a:t>
                      </a:r>
                    </a:p>
                  </a:txBody>
                  <a:tcPr marL="45720" marR="45720" marT="45720" marB="45720" anchor="b"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r>
            </a:tbl>
          </a:graphicData>
        </a:graphic>
      </p:graphicFrame>
      <p:sp>
        <p:nvSpPr>
          <p:cNvPr id="264"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TSL GP MARKET COMPARISON"/>
          <p:cNvSpPr txBox="1"/>
          <p:nvPr>
            <p:ph type="title" idx="4294967295"/>
          </p:nvPr>
        </p:nvSpPr>
        <p:spPr>
          <a:xfrm>
            <a:off x="457200" y="228599"/>
            <a:ext cx="8229600" cy="1143002"/>
          </a:xfrm>
          <a:prstGeom prst="rect">
            <a:avLst/>
          </a:prstGeom>
        </p:spPr>
        <p:txBody>
          <a:bodyPr>
            <a:normAutofit fontScale="100000" lnSpcReduction="0"/>
          </a:bodyPr>
          <a:lstStyle/>
          <a:p>
            <a:pPr>
              <a:defRPr sz="3200"/>
            </a:pPr>
            <a:r>
              <a:t>TSL GP MARKET</a:t>
            </a:r>
            <a:br/>
            <a:r>
              <a:t>COMPARISON</a:t>
            </a:r>
          </a:p>
        </p:txBody>
      </p:sp>
      <p:sp>
        <p:nvSpPr>
          <p:cNvPr id="267" name="*Speed may be proportional to inputs…"/>
          <p:cNvSpPr txBox="1"/>
          <p:nvPr/>
        </p:nvSpPr>
        <p:spPr>
          <a:xfrm>
            <a:off x="2133600" y="5334000"/>
            <a:ext cx="4981575" cy="6173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FFFFFF"/>
                </a:solidFill>
              </a:defRPr>
            </a:pPr>
            <a:r>
              <a:t>       *Speed may be proportional to inputs</a:t>
            </a:r>
          </a:p>
          <a:p>
            <a:pPr>
              <a:defRPr>
                <a:solidFill>
                  <a:srgbClr val="FFFFFF"/>
                </a:solidFill>
              </a:defRPr>
            </a:pPr>
            <a:r>
              <a:t>      **Million Input-System-Bars per Second</a:t>
            </a:r>
          </a:p>
        </p:txBody>
      </p:sp>
      <p:graphicFrame>
        <p:nvGraphicFramePr>
          <p:cNvPr id="268" name="Table"/>
          <p:cNvGraphicFramePr/>
          <p:nvPr/>
        </p:nvGraphicFramePr>
        <p:xfrm>
          <a:off x="1981200" y="1600200"/>
          <a:ext cx="5105400" cy="37592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701800"/>
                <a:gridCol w="1701800"/>
                <a:gridCol w="1701800"/>
              </a:tblGrid>
              <a:tr h="238125">
                <a:tc>
                  <a:txBody>
                    <a:bodyPr/>
                    <a:lstStyle/>
                    <a:p>
                      <a:pPr algn="l">
                        <a:defRPr b="1" sz="800">
                          <a:solidFill>
                            <a:srgbClr val="FFFFFF"/>
                          </a:solidFill>
                          <a:effectLst/>
                        </a:defRPr>
                      </a:pPr>
                    </a:p>
                  </a:txBody>
                  <a:tcPr marL="45720" marR="45720" marT="45720" marB="45720" anchor="t" anchorCtr="0" horzOverflow="overflow">
                    <a:lnB w="38100">
                      <a:solidFill>
                        <a:srgbClr val="FFFFFF"/>
                      </a:solidFill>
                    </a:lnB>
                    <a:noFill/>
                  </a:tcPr>
                </a:tc>
                <a:tc>
                  <a:txBody>
                    <a:bodyPr/>
                    <a:lstStyle/>
                    <a:p>
                      <a:pPr algn="ctr">
                        <a:defRPr sz="1800">
                          <a:solidFill>
                            <a:srgbClr val="000000"/>
                          </a:solidFill>
                          <a:effectLst/>
                        </a:defRPr>
                      </a:pPr>
                      <a:r>
                        <a:rPr b="1" sz="800">
                          <a:solidFill>
                            <a:srgbClr val="FFFFFF"/>
                          </a:solidFill>
                        </a:rPr>
                        <a:t>TSL-LAIMGP</a:t>
                      </a:r>
                    </a:p>
                  </a:txBody>
                  <a:tcPr marL="45720" marR="45720" marT="45720" marB="45720" anchor="t" anchorCtr="0" horzOverflow="overflow">
                    <a:lnB w="38100">
                      <a:solidFill>
                        <a:srgbClr val="FFFFFF"/>
                      </a:solidFill>
                    </a:lnB>
                    <a:noFill/>
                  </a:tcPr>
                </a:tc>
                <a:tc>
                  <a:txBody>
                    <a:bodyPr/>
                    <a:lstStyle/>
                    <a:p>
                      <a:pPr algn="ctr">
                        <a:defRPr sz="1800">
                          <a:solidFill>
                            <a:srgbClr val="000000"/>
                          </a:solidFill>
                          <a:effectLst/>
                        </a:defRPr>
                      </a:pPr>
                      <a:r>
                        <a:rPr b="1" sz="800">
                          <a:solidFill>
                            <a:srgbClr val="FFFFFF"/>
                          </a:solidFill>
                        </a:rPr>
                        <a:t>OTHER (GA/GP)</a:t>
                      </a:r>
                    </a:p>
                  </a:txBody>
                  <a:tcPr marL="45720" marR="45720" marT="45720" marB="45720" anchor="t" anchorCtr="0" horzOverflow="overflow">
                    <a:lnB w="38100">
                      <a:solidFill>
                        <a:srgbClr val="FFFFFF"/>
                      </a:solidFill>
                    </a:lnB>
                    <a:noFill/>
                  </a:tcPr>
                </a:tc>
              </a:tr>
              <a:tr h="252412">
                <a:tc>
                  <a:txBody>
                    <a:bodyPr/>
                    <a:lstStyle/>
                    <a:p>
                      <a:pPr algn="l">
                        <a:defRPr sz="1800">
                          <a:solidFill>
                            <a:srgbClr val="000000"/>
                          </a:solidFill>
                          <a:effectLst/>
                        </a:defRPr>
                      </a:pPr>
                      <a:r>
                        <a:rPr b="1" sz="1000">
                          <a:solidFill>
                            <a:srgbClr val="FFFFFF"/>
                          </a:solidFill>
                        </a:rPr>
                        <a:t>SPEED</a:t>
                      </a:r>
                    </a:p>
                  </a:txBody>
                  <a:tcPr marL="45720" marR="45720" marT="45720" marB="45720" anchor="t" anchorCtr="0" horzOverflow="overflow">
                    <a:lnT w="38100">
                      <a:solidFill>
                        <a:srgbClr val="FFFFFF"/>
                      </a:solidFill>
                    </a:lnT>
                    <a:noFill/>
                  </a:tcPr>
                </a:tc>
                <a:tc>
                  <a:txBody>
                    <a:bodyPr/>
                    <a:lstStyle/>
                    <a:p>
                      <a:pPr algn="ctr">
                        <a:defRPr sz="1800">
                          <a:solidFill>
                            <a:srgbClr val="000000"/>
                          </a:solidFill>
                          <a:effectLst/>
                        </a:defRPr>
                      </a:pPr>
                      <a:r>
                        <a:rPr b="1" sz="1000">
                          <a:solidFill>
                            <a:srgbClr val="FFFFFF"/>
                          </a:solidFill>
                        </a:rPr>
                        <a:t>129 MISBS**</a:t>
                      </a:r>
                    </a:p>
                  </a:txBody>
                  <a:tcPr marL="45720" marR="45720" marT="45720" marB="45720" anchor="t" anchorCtr="0" horzOverflow="overflow">
                    <a:lnT w="38100">
                      <a:solidFill>
                        <a:srgbClr val="FFFFFF"/>
                      </a:solidFill>
                    </a:lnT>
                    <a:noFill/>
                  </a:tcPr>
                </a:tc>
                <a:tc>
                  <a:txBody>
                    <a:bodyPr/>
                    <a:lstStyle/>
                    <a:p>
                      <a:pPr algn="ctr">
                        <a:defRPr sz="1800">
                          <a:solidFill>
                            <a:srgbClr val="000000"/>
                          </a:solidFill>
                          <a:effectLst/>
                        </a:defRPr>
                      </a:pPr>
                      <a:r>
                        <a:rPr b="1" sz="1000">
                          <a:solidFill>
                            <a:srgbClr val="FFFFFF"/>
                          </a:solidFill>
                        </a:rPr>
                        <a:t>Way Slower</a:t>
                      </a:r>
                    </a:p>
                  </a:txBody>
                  <a:tcPr marL="45720" marR="45720" marT="45720" marB="45720" anchor="t" anchorCtr="0" horzOverflow="overflow">
                    <a:lnT w="38100">
                      <a:solidFill>
                        <a:srgbClr val="FFFFFF"/>
                      </a:solidFill>
                    </a:lnT>
                    <a:noFill/>
                  </a:tcPr>
                </a:tc>
              </a:tr>
              <a:tr h="250825">
                <a:tc>
                  <a:txBody>
                    <a:bodyPr/>
                    <a:lstStyle/>
                    <a:p>
                      <a:pPr algn="l">
                        <a:defRPr sz="1800">
                          <a:solidFill>
                            <a:srgbClr val="000000"/>
                          </a:solidFill>
                          <a:effectLst/>
                        </a:defRPr>
                      </a:pPr>
                      <a:r>
                        <a:rPr b="1" sz="1000">
                          <a:solidFill>
                            <a:srgbClr val="FFFFFF"/>
                          </a:solidFill>
                        </a:rPr>
                        <a:t># Inputs*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56</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5-?</a:t>
                      </a:r>
                    </a:p>
                  </a:txBody>
                  <a:tcPr marL="45720" marR="45720" marT="45720" marB="45720" anchor="t" anchorCtr="0" horzOverflow="overflow">
                    <a:noFill/>
                  </a:tcPr>
                </a:tc>
              </a:tr>
              <a:tr h="252412">
                <a:tc>
                  <a:txBody>
                    <a:bodyPr/>
                    <a:lstStyle/>
                    <a:p>
                      <a:pPr algn="l">
                        <a:defRPr sz="1800">
                          <a:solidFill>
                            <a:srgbClr val="000000"/>
                          </a:solidFill>
                          <a:effectLst/>
                        </a:defRPr>
                      </a:pPr>
                      <a:r>
                        <a:rPr b="1" sz="1000">
                          <a:solidFill>
                            <a:srgbClr val="FFFFFF"/>
                          </a:solidFill>
                        </a:rPr>
                        <a:t># Functions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34</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5-10</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 Entries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18</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1-5</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 Exits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4</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1-3</a:t>
                      </a:r>
                    </a:p>
                  </a:txBody>
                  <a:tcPr marL="45720" marR="45720" marT="45720" marB="45720" anchor="t" anchorCtr="0" horzOverflow="overflow">
                    <a:noFill/>
                  </a:tcPr>
                </a:tc>
              </a:tr>
              <a:tr h="252412">
                <a:tc>
                  <a:txBody>
                    <a:bodyPr/>
                    <a:lstStyle/>
                    <a:p>
                      <a:pPr algn="l">
                        <a:defRPr sz="1800">
                          <a:solidFill>
                            <a:srgbClr val="000000"/>
                          </a:solidFill>
                          <a:effectLst/>
                        </a:defRPr>
                      </a:pPr>
                      <a:r>
                        <a:rPr b="1" sz="1000">
                          <a:solidFill>
                            <a:srgbClr val="FFFFFF"/>
                          </a:solidFill>
                        </a:rPr>
                        <a:t># Stops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3</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1-3</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Automatic OOS?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NO</a:t>
                      </a:r>
                    </a:p>
                  </a:txBody>
                  <a:tcPr marL="45720" marR="45720" marT="45720" marB="45720" anchor="t" anchorCtr="0" horzOverflow="overflow">
                    <a:noFill/>
                  </a:tcPr>
                </a:tc>
              </a:tr>
              <a:tr h="252412">
                <a:tc>
                  <a:txBody>
                    <a:bodyPr/>
                    <a:lstStyle/>
                    <a:p>
                      <a:pPr algn="l">
                        <a:defRPr sz="1800">
                          <a:solidFill>
                            <a:srgbClr val="000000"/>
                          </a:solidFill>
                          <a:effectLst/>
                        </a:defRPr>
                      </a:pPr>
                      <a:r>
                        <a:rPr b="1" sz="1000">
                          <a:solidFill>
                            <a:srgbClr val="FFFFFF"/>
                          </a:solidFill>
                        </a:rPr>
                        <a:t>Daytrade?</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MAYBE</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Pairs?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NO</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Portfolio/MM?</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MAYBE</a:t>
                      </a:r>
                    </a:p>
                  </a:txBody>
                  <a:tcPr marL="45720" marR="45720" marT="45720" marB="45720" anchor="t" anchorCtr="0" horzOverflow="overflow">
                    <a:noFill/>
                  </a:tcPr>
                </a:tc>
              </a:tr>
              <a:tr h="252412">
                <a:tc>
                  <a:txBody>
                    <a:bodyPr/>
                    <a:lstStyle/>
                    <a:p>
                      <a:pPr algn="l">
                        <a:defRPr sz="1800">
                          <a:solidFill>
                            <a:srgbClr val="000000"/>
                          </a:solidFill>
                          <a:effectLst/>
                        </a:defRPr>
                      </a:pPr>
                      <a:r>
                        <a:rPr b="1" sz="1000">
                          <a:solidFill>
                            <a:srgbClr val="FFFFFF"/>
                          </a:solidFill>
                        </a:rPr>
                        <a:t>Options?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NO</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 Preprocessors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5</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1</a:t>
                      </a:r>
                    </a:p>
                  </a:txBody>
                  <a:tcPr marL="45720" marR="45720" marT="45720" marB="45720" anchor="t" anchorCtr="0" horzOverflow="overflow">
                    <a:noFill/>
                  </a:tcPr>
                </a:tc>
              </a:tr>
              <a:tr h="252412">
                <a:tc>
                  <a:txBody>
                    <a:bodyPr/>
                    <a:lstStyle/>
                    <a:p>
                      <a:pPr algn="l">
                        <a:defRPr sz="1800">
                          <a:solidFill>
                            <a:srgbClr val="000000"/>
                          </a:solidFill>
                          <a:effectLst/>
                        </a:defRPr>
                      </a:pPr>
                      <a:r>
                        <a:rPr b="1" sz="1000">
                          <a:solidFill>
                            <a:srgbClr val="FFFFFF"/>
                          </a:solidFill>
                        </a:rPr>
                        <a:t>H, Non H Cross?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NO</a:t>
                      </a:r>
                    </a:p>
                  </a:txBody>
                  <a:tcPr marL="45720" marR="45720" marT="45720" marB="45720" anchor="t" anchorCtr="0" horzOverflow="overflow">
                    <a:noFill/>
                  </a:tcPr>
                </a:tc>
              </a:tr>
              <a:tr h="250825">
                <a:tc>
                  <a:txBody>
                    <a:bodyPr/>
                    <a:lstStyle/>
                    <a:p>
                      <a:pPr algn="l">
                        <a:defRPr sz="1800">
                          <a:solidFill>
                            <a:srgbClr val="000000"/>
                          </a:solidFill>
                          <a:effectLst/>
                        </a:defRPr>
                      </a:pPr>
                      <a:r>
                        <a:rPr b="1" sz="1000">
                          <a:solidFill>
                            <a:srgbClr val="FFFFFF"/>
                          </a:solidFill>
                        </a:rPr>
                        <a:t>Third Party Tracked?</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YES</a:t>
                      </a:r>
                    </a:p>
                  </a:txBody>
                  <a:tcPr marL="45720" marR="45720" marT="45720" marB="45720" anchor="t" anchorCtr="0" horzOverflow="overflow">
                    <a:noFill/>
                  </a:tcPr>
                </a:tc>
                <a:tc>
                  <a:txBody>
                    <a:bodyPr/>
                    <a:lstStyle/>
                    <a:p>
                      <a:pPr algn="ctr">
                        <a:defRPr sz="1800">
                          <a:solidFill>
                            <a:srgbClr val="000000"/>
                          </a:solidFill>
                          <a:effectLst/>
                        </a:defRPr>
                      </a:pPr>
                      <a:r>
                        <a:rPr b="1" sz="1000">
                          <a:solidFill>
                            <a:srgbClr val="FFFFFF"/>
                          </a:solidFill>
                        </a:rPr>
                        <a:t>NO</a:t>
                      </a:r>
                    </a:p>
                  </a:txBody>
                  <a:tcPr marL="45720" marR="45720" marT="45720" marB="45720" anchor="t" anchorCtr="0" horzOverflow="overflow">
                    <a:noFill/>
                  </a:tcPr>
                </a:tc>
              </a:tr>
            </a:tbl>
          </a:graphicData>
        </a:graphic>
      </p:graphicFrame>
      <p:sp>
        <p:nvSpPr>
          <p:cNvPr id="269"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ES THEORETICAL TRADE PERFORMANCE"/>
          <p:cNvSpPr txBox="1"/>
          <p:nvPr>
            <p:ph type="title" idx="4294967295"/>
          </p:nvPr>
        </p:nvSpPr>
        <p:spPr>
          <a:xfrm>
            <a:off x="457200" y="228599"/>
            <a:ext cx="8229600" cy="1143002"/>
          </a:xfrm>
          <a:prstGeom prst="rect">
            <a:avLst/>
          </a:prstGeom>
        </p:spPr>
        <p:txBody>
          <a:bodyPr>
            <a:normAutofit fontScale="100000" lnSpcReduction="0"/>
          </a:bodyPr>
          <a:lstStyle>
            <a:lvl1pPr>
              <a:defRPr sz="3200">
                <a:effectLst>
                  <a:outerShdw sx="100000" sy="100000" kx="0" ky="0" algn="b" rotWithShape="0" blurRad="12700" dist="25400" dir="2700000">
                    <a:srgbClr val="000000"/>
                  </a:outerShdw>
                </a:effectLst>
              </a:defRPr>
            </a:lvl1pPr>
          </a:lstStyle>
          <a:p>
            <a:pPr/>
            <a:r>
              <a:t>ES THEORETICAL TRADE PERFORMANCE</a:t>
            </a:r>
          </a:p>
        </p:txBody>
      </p:sp>
      <p:sp>
        <p:nvSpPr>
          <p:cNvPr id="272" name="For a 1 minute bar, Theoretical EV ~ tick size…"/>
          <p:cNvSpPr txBox="1"/>
          <p:nvPr>
            <p:ph type="body" idx="4294967295"/>
          </p:nvPr>
        </p:nvSpPr>
        <p:spPr>
          <a:xfrm>
            <a:off x="762000" y="1752600"/>
            <a:ext cx="7620000" cy="3886200"/>
          </a:xfrm>
          <a:prstGeom prst="rect">
            <a:avLst/>
          </a:prstGeom>
        </p:spPr>
        <p:txBody>
          <a:bodyPr>
            <a:normAutofit fontScale="100000" lnSpcReduction="0"/>
          </a:bodyPr>
          <a:lstStyle/>
          <a:p>
            <a:pPr algn="ctr">
              <a:spcBef>
                <a:spcPts val="500"/>
              </a:spcBef>
              <a:buSzTx/>
              <a:buNone/>
              <a:defRPr sz="2400"/>
            </a:pPr>
            <a:r>
              <a:t>For a 1 minute bar, Theoretical EV ~ tick size</a:t>
            </a:r>
          </a:p>
          <a:p>
            <a:pPr algn="ctr">
              <a:spcBef>
                <a:spcPts val="500"/>
              </a:spcBef>
              <a:buSzTx/>
              <a:buNone/>
              <a:defRPr sz="2400"/>
            </a:pPr>
            <a:r>
              <a:t>However, the period alpha is inverse to interval</a:t>
            </a:r>
          </a:p>
        </p:txBody>
      </p:sp>
      <p:graphicFrame>
        <p:nvGraphicFramePr>
          <p:cNvPr id="273" name="Table"/>
          <p:cNvGraphicFramePr/>
          <p:nvPr/>
        </p:nvGraphicFramePr>
        <p:xfrm>
          <a:off x="1219200" y="3276600"/>
          <a:ext cx="6553200" cy="18288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417762"/>
                <a:gridCol w="909637"/>
                <a:gridCol w="876300"/>
                <a:gridCol w="784225"/>
                <a:gridCol w="782637"/>
                <a:gridCol w="782637"/>
              </a:tblGrid>
              <a:tr h="487362">
                <a:tc>
                  <a:txBody>
                    <a:bodyPr/>
                    <a:lstStyle/>
                    <a:p>
                      <a:pPr algn="ctr">
                        <a:defRPr sz="1800">
                          <a:solidFill>
                            <a:srgbClr val="000000"/>
                          </a:solidFill>
                          <a:effectLst/>
                        </a:defRPr>
                      </a:pPr>
                      <a:r>
                        <a:rPr sz="1700">
                          <a:solidFill>
                            <a:srgbClr val="FFFFFF"/>
                          </a:solidFill>
                          <a:latin typeface="+mj-lt"/>
                          <a:ea typeface="+mj-ea"/>
                          <a:cs typeface="+mj-cs"/>
                          <a:sym typeface="Calibri"/>
                        </a:rPr>
                        <a:t>Bar Size, Minutes</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405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135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60</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r h="268287">
                <a:tc>
                  <a:txBody>
                    <a:bodyPr/>
                    <a:lstStyle/>
                    <a:p>
                      <a:pPr algn="ctr">
                        <a:defRPr sz="1800">
                          <a:solidFill>
                            <a:srgbClr val="000000"/>
                          </a:solidFill>
                          <a:effectLst/>
                        </a:defRPr>
                      </a:pPr>
                      <a:r>
                        <a:rPr sz="1700">
                          <a:solidFill>
                            <a:srgbClr val="FFFFFF"/>
                          </a:solidFill>
                          <a:latin typeface="+mj-lt"/>
                          <a:ea typeface="+mj-ea"/>
                          <a:cs typeface="+mj-cs"/>
                          <a:sym typeface="Calibri"/>
                        </a:rPr>
                        <a:t>Expected Value, $</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463</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297</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188</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47</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r h="268287">
                <a:tc>
                  <a:txBody>
                    <a:bodyPr/>
                    <a:lstStyle/>
                    <a:p>
                      <a:pPr algn="ctr">
                        <a:defRPr sz="1800">
                          <a:solidFill>
                            <a:srgbClr val="000000"/>
                          </a:solidFill>
                          <a:effectLst/>
                        </a:defRPr>
                      </a:pPr>
                      <a:r>
                        <a:rPr sz="1700">
                          <a:solidFill>
                            <a:srgbClr val="FFFFFF"/>
                          </a:solidFill>
                          <a:latin typeface="+mj-lt"/>
                          <a:ea typeface="+mj-ea"/>
                          <a:cs typeface="+mj-cs"/>
                          <a:sym typeface="Calibri"/>
                        </a:rPr>
                        <a:t>Total Trades/Day</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0.6</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0.75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1.6</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5.7</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77</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r h="268287">
                <a:tc>
                  <a:txBody>
                    <a:bodyPr/>
                    <a:lstStyle/>
                    <a:p>
                      <a:pPr algn="ctr">
                        <a:defRPr sz="1800">
                          <a:solidFill>
                            <a:srgbClr val="000000"/>
                          </a:solidFill>
                          <a:effectLst/>
                        </a:defRPr>
                      </a:pPr>
                      <a:r>
                        <a:rPr sz="1700">
                          <a:solidFill>
                            <a:srgbClr val="FFFFFF"/>
                          </a:solidFill>
                          <a:latin typeface="+mj-lt"/>
                          <a:ea typeface="+mj-ea"/>
                          <a:cs typeface="+mj-cs"/>
                          <a:sym typeface="Calibri"/>
                        </a:rPr>
                        <a:t>Drawdown</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8300</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5225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4837</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3062</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1375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r h="268287">
                <a:tc>
                  <a:txBody>
                    <a:bodyPr/>
                    <a:lstStyle/>
                    <a:p>
                      <a:pPr algn="ctr">
                        <a:defRPr sz="1800">
                          <a:solidFill>
                            <a:srgbClr val="000000"/>
                          </a:solidFill>
                          <a:effectLst/>
                        </a:defRPr>
                      </a:pPr>
                      <a:r>
                        <a:rPr sz="1700">
                          <a:solidFill>
                            <a:srgbClr val="FFFFFF"/>
                          </a:solidFill>
                          <a:latin typeface="+mj-lt"/>
                          <a:ea typeface="+mj-ea"/>
                          <a:cs typeface="+mj-cs"/>
                          <a:sym typeface="Calibri"/>
                        </a:rPr>
                        <a:t>Period Alpha</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277.8</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222.75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300.8</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267.9</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1155</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r h="268287">
                <a:tc>
                  <a:txBody>
                    <a:bodyPr/>
                    <a:lstStyle/>
                    <a:p>
                      <a:pPr algn="ctr">
                        <a:defRPr sz="1800">
                          <a:solidFill>
                            <a:srgbClr val="000000"/>
                          </a:solidFill>
                          <a:effectLst/>
                        </a:defRPr>
                      </a:pPr>
                      <a:r>
                        <a:rPr sz="1700">
                          <a:solidFill>
                            <a:srgbClr val="FFFFFF"/>
                          </a:solidFill>
                          <a:latin typeface="+mj-lt"/>
                          <a:ea typeface="+mj-ea"/>
                          <a:cs typeface="+mj-cs"/>
                          <a:sym typeface="Calibri"/>
                        </a:rPr>
                        <a:t>Reward/Risk</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0.03</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0.04</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0.06</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0.09</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c>
                  <a:txBody>
                    <a:bodyPr/>
                    <a:lstStyle/>
                    <a:p>
                      <a:pPr algn="ctr">
                        <a:defRPr sz="1800">
                          <a:solidFill>
                            <a:srgbClr val="000000"/>
                          </a:solidFill>
                          <a:effectLst/>
                        </a:defRPr>
                      </a:pPr>
                      <a:r>
                        <a:rPr sz="1700">
                          <a:solidFill>
                            <a:srgbClr val="FFFFFF"/>
                          </a:solidFill>
                          <a:latin typeface="+mj-lt"/>
                          <a:ea typeface="+mj-ea"/>
                          <a:cs typeface="+mj-cs"/>
                          <a:sym typeface="Calibri"/>
                        </a:rPr>
                        <a:t>0.84</a:t>
                      </a:r>
                    </a:p>
                  </a:txBody>
                  <a:tcPr marL="0" marR="0" marT="0" marB="0" anchor="b" anchorCtr="0" horzOverflow="overflow">
                    <a:lnL w="6350">
                      <a:solidFill>
                        <a:srgbClr val="000000"/>
                      </a:solidFill>
                    </a:lnL>
                    <a:lnR w="6350">
                      <a:solidFill>
                        <a:srgbClr val="000000"/>
                      </a:solidFill>
                    </a:lnR>
                    <a:lnT w="6350">
                      <a:solidFill>
                        <a:srgbClr val="000000"/>
                      </a:solidFill>
                    </a:lnT>
                    <a:lnB w="6350">
                      <a:solidFill>
                        <a:srgbClr val="000000"/>
                      </a:solidFill>
                    </a:lnB>
                    <a:solidFill>
                      <a:schemeClr val="accent1">
                        <a:alpha val="92939"/>
                      </a:schemeClr>
                    </a:solidFill>
                  </a:tcPr>
                </a:tc>
              </a:tr>
            </a:tbl>
          </a:graphicData>
        </a:graphic>
      </p:graphicFrame>
      <p:sp>
        <p:nvSpPr>
          <p:cNvPr id="274"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MARKETS HAVE DIFFERENT DESCRIPTIVE STATISTICS So Why Design Symmetrical Systems?"/>
          <p:cNvSpPr txBox="1"/>
          <p:nvPr>
            <p:ph type="title" idx="4294967295"/>
          </p:nvPr>
        </p:nvSpPr>
        <p:spPr>
          <a:xfrm>
            <a:off x="457200" y="228599"/>
            <a:ext cx="8229600" cy="1143002"/>
          </a:xfrm>
          <a:prstGeom prst="rect">
            <a:avLst/>
          </a:prstGeom>
        </p:spPr>
        <p:txBody>
          <a:bodyPr>
            <a:normAutofit fontScale="100000" lnSpcReduction="0"/>
          </a:bodyPr>
          <a:lstStyle/>
          <a:p>
            <a:pPr defTabSz="768095">
              <a:defRPr sz="2688">
                <a:effectLst>
                  <a:outerShdw sx="100000" sy="100000" kx="0" ky="0" algn="b" rotWithShape="0" blurRad="10668" dist="21336" dir="2700000">
                    <a:srgbClr val="000000"/>
                  </a:outerShdw>
                </a:effectLst>
              </a:defRPr>
            </a:pPr>
            <a:r>
              <a:t>MARKETS HAVE DIFFERENT DESCRIPTIVE STATISTICS</a:t>
            </a:r>
            <a:br/>
            <a:r>
              <a:rPr sz="1679"/>
              <a:t>So Why Design Symmetrical Systems?</a:t>
            </a:r>
          </a:p>
        </p:txBody>
      </p:sp>
      <p:sp>
        <p:nvSpPr>
          <p:cNvPr id="277" name="CME:E-MINI S&amp;P"/>
          <p:cNvSpPr txBox="1"/>
          <p:nvPr/>
        </p:nvSpPr>
        <p:spPr>
          <a:xfrm>
            <a:off x="1600200" y="5410200"/>
            <a:ext cx="1907714"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CME:E-MINI S&amp;P</a:t>
            </a:r>
          </a:p>
        </p:txBody>
      </p:sp>
      <p:sp>
        <p:nvSpPr>
          <p:cNvPr id="278" name="CBOT:WHEAT"/>
          <p:cNvSpPr txBox="1"/>
          <p:nvPr/>
        </p:nvSpPr>
        <p:spPr>
          <a:xfrm>
            <a:off x="5943600" y="5410200"/>
            <a:ext cx="1585799"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a:solidFill>
                  <a:srgbClr val="FFFFFF"/>
                </a:solidFill>
              </a:defRPr>
            </a:lvl1pPr>
          </a:lstStyle>
          <a:p>
            <a:pPr/>
            <a:r>
              <a:t>CBOT:WHEAT</a:t>
            </a:r>
          </a:p>
        </p:txBody>
      </p:sp>
      <p:pic>
        <p:nvPicPr>
          <p:cNvPr id="279" name="image.png" descr="image.png"/>
          <p:cNvPicPr>
            <a:picLocks noChangeAspect="1"/>
          </p:cNvPicPr>
          <p:nvPr/>
        </p:nvPicPr>
        <p:blipFill>
          <a:blip r:embed="rId2">
            <a:extLst/>
          </a:blip>
          <a:stretch>
            <a:fillRect/>
          </a:stretch>
        </p:blipFill>
        <p:spPr>
          <a:xfrm>
            <a:off x="457200" y="2235200"/>
            <a:ext cx="8229600" cy="3225800"/>
          </a:xfrm>
          <a:prstGeom prst="rect">
            <a:avLst/>
          </a:prstGeom>
          <a:ln w="12700">
            <a:miter lim="400000"/>
          </a:ln>
        </p:spPr>
      </p:pic>
      <p:sp>
        <p:nvSpPr>
          <p:cNvPr id="280" name="Power Spectral Density"/>
          <p:cNvSpPr txBox="1"/>
          <p:nvPr/>
        </p:nvSpPr>
        <p:spPr>
          <a:xfrm>
            <a:off x="1524000" y="3733800"/>
            <a:ext cx="1424060" cy="22698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000">
                <a:solidFill>
                  <a:srgbClr val="FFFFFF"/>
                </a:solidFill>
              </a:defRPr>
            </a:lvl1pPr>
          </a:lstStyle>
          <a:p>
            <a:pPr/>
            <a:r>
              <a:t>Power Spectral Density</a:t>
            </a:r>
          </a:p>
        </p:txBody>
      </p:sp>
      <p:sp>
        <p:nvSpPr>
          <p:cNvPr id="281" name="Indicator Serial Correlation"/>
          <p:cNvSpPr txBox="1"/>
          <p:nvPr/>
        </p:nvSpPr>
        <p:spPr>
          <a:xfrm>
            <a:off x="1447800" y="4343400"/>
            <a:ext cx="1607677" cy="22698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000">
                <a:solidFill>
                  <a:srgbClr val="FFFFFF"/>
                </a:solidFill>
              </a:defRPr>
            </a:lvl1pPr>
          </a:lstStyle>
          <a:p>
            <a:pPr/>
            <a:r>
              <a:t>Indicator Serial Correlation</a:t>
            </a:r>
          </a:p>
        </p:txBody>
      </p:sp>
      <p:sp>
        <p:nvSpPr>
          <p:cNvPr id="282" name="Random Trend"/>
          <p:cNvSpPr txBox="1"/>
          <p:nvPr/>
        </p:nvSpPr>
        <p:spPr>
          <a:xfrm>
            <a:off x="1782762" y="4800600"/>
            <a:ext cx="944214" cy="226986"/>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000">
                <a:solidFill>
                  <a:srgbClr val="FFFFFF"/>
                </a:solidFill>
              </a:defRPr>
            </a:lvl1pPr>
          </a:lstStyle>
          <a:p>
            <a:pPr/>
            <a:r>
              <a:t>Random Trend</a:t>
            </a:r>
          </a:p>
        </p:txBody>
      </p:sp>
      <p:sp>
        <p:nvSpPr>
          <p:cNvPr id="283"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TSL GRAPHICS"/>
          <p:cNvSpPr txBox="1"/>
          <p:nvPr>
            <p:ph type="title" idx="4294967295"/>
          </p:nvPr>
        </p:nvSpPr>
        <p:spPr>
          <a:xfrm>
            <a:off x="457200" y="228599"/>
            <a:ext cx="8229600" cy="1143002"/>
          </a:xfrm>
          <a:prstGeom prst="rect">
            <a:avLst/>
          </a:prstGeom>
        </p:spPr>
        <p:txBody>
          <a:bodyPr>
            <a:normAutofit fontScale="100000" lnSpcReduction="0"/>
          </a:bodyPr>
          <a:lstStyle/>
          <a:p>
            <a:pPr/>
            <a:r>
              <a:t>TSL GRAPHICS</a:t>
            </a:r>
          </a:p>
        </p:txBody>
      </p:sp>
      <p:pic>
        <p:nvPicPr>
          <p:cNvPr id="286"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287"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TRADING SYSTEM SETUP"/>
          <p:cNvSpPr txBox="1"/>
          <p:nvPr>
            <p:ph type="title" idx="4294967295"/>
          </p:nvPr>
        </p:nvSpPr>
        <p:spPr>
          <a:xfrm>
            <a:off x="457200" y="228599"/>
            <a:ext cx="8229600" cy="1143002"/>
          </a:xfrm>
          <a:prstGeom prst="rect">
            <a:avLst/>
          </a:prstGeom>
        </p:spPr>
        <p:txBody>
          <a:bodyPr>
            <a:normAutofit fontScale="100000" lnSpcReduction="0"/>
          </a:bodyPr>
          <a:lstStyle/>
          <a:p>
            <a:pPr/>
            <a:r>
              <a:t>TRADING SYSTEM SETUP</a:t>
            </a:r>
          </a:p>
        </p:txBody>
      </p:sp>
      <p:pic>
        <p:nvPicPr>
          <p:cNvPr id="290" name="image.png" descr="image.png"/>
          <p:cNvPicPr>
            <a:picLocks noChangeAspect="1"/>
          </p:cNvPicPr>
          <p:nvPr/>
        </p:nvPicPr>
        <p:blipFill>
          <a:blip r:embed="rId2">
            <a:extLst/>
          </a:blip>
          <a:stretch>
            <a:fillRect/>
          </a:stretch>
        </p:blipFill>
        <p:spPr>
          <a:xfrm>
            <a:off x="457200" y="1371600"/>
            <a:ext cx="8229600" cy="4724400"/>
          </a:xfrm>
          <a:prstGeom prst="rect">
            <a:avLst/>
          </a:prstGeom>
          <a:ln w="12700">
            <a:miter lim="400000"/>
          </a:ln>
        </p:spPr>
      </p:pic>
      <p:sp>
        <p:nvSpPr>
          <p:cNvPr id="29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GENETIC PROGRAM SETUP"/>
          <p:cNvSpPr txBox="1"/>
          <p:nvPr>
            <p:ph type="title" idx="4294967295"/>
          </p:nvPr>
        </p:nvSpPr>
        <p:spPr>
          <a:xfrm>
            <a:off x="457200" y="228599"/>
            <a:ext cx="8229600" cy="1143002"/>
          </a:xfrm>
          <a:prstGeom prst="rect">
            <a:avLst/>
          </a:prstGeom>
        </p:spPr>
        <p:txBody>
          <a:bodyPr>
            <a:normAutofit fontScale="100000" lnSpcReduction="0"/>
          </a:bodyPr>
          <a:lstStyle/>
          <a:p>
            <a:pPr/>
            <a:r>
              <a:t>GENETIC PROGRAM SETUP</a:t>
            </a:r>
          </a:p>
        </p:txBody>
      </p:sp>
      <p:pic>
        <p:nvPicPr>
          <p:cNvPr id="294"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295"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TSL REPORTS"/>
          <p:cNvSpPr txBox="1"/>
          <p:nvPr>
            <p:ph type="title" idx="4294967295"/>
          </p:nvPr>
        </p:nvSpPr>
        <p:spPr>
          <a:xfrm>
            <a:off x="457200" y="228599"/>
            <a:ext cx="8229600" cy="1143002"/>
          </a:xfrm>
          <a:prstGeom prst="rect">
            <a:avLst/>
          </a:prstGeom>
        </p:spPr>
        <p:txBody>
          <a:bodyPr>
            <a:normAutofit fontScale="100000" lnSpcReduction="0"/>
          </a:bodyPr>
          <a:lstStyle/>
          <a:p>
            <a:pPr/>
            <a:r>
              <a:t>TSL REPORTS</a:t>
            </a:r>
          </a:p>
        </p:txBody>
      </p:sp>
      <p:pic>
        <p:nvPicPr>
          <p:cNvPr id="298"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299"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TSL TRANSLATORS"/>
          <p:cNvSpPr txBox="1"/>
          <p:nvPr>
            <p:ph type="title" idx="4294967295"/>
          </p:nvPr>
        </p:nvSpPr>
        <p:spPr>
          <a:xfrm>
            <a:off x="457200" y="228599"/>
            <a:ext cx="8229600" cy="1143002"/>
          </a:xfrm>
          <a:prstGeom prst="rect">
            <a:avLst/>
          </a:prstGeom>
        </p:spPr>
        <p:txBody>
          <a:bodyPr>
            <a:normAutofit fontScale="100000" lnSpcReduction="0"/>
          </a:bodyPr>
          <a:lstStyle/>
          <a:p>
            <a:pPr/>
            <a:r>
              <a:t>TSL TRANSLATORS</a:t>
            </a:r>
          </a:p>
        </p:txBody>
      </p:sp>
      <p:pic>
        <p:nvPicPr>
          <p:cNvPr id="302"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303"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What Does TSL Emphasize?"/>
          <p:cNvSpPr txBox="1"/>
          <p:nvPr>
            <p:ph type="title" idx="4294967295"/>
          </p:nvPr>
        </p:nvSpPr>
        <p:spPr>
          <a:xfrm>
            <a:off x="457200" y="228599"/>
            <a:ext cx="8229600" cy="1143002"/>
          </a:xfrm>
          <a:prstGeom prst="rect">
            <a:avLst/>
          </a:prstGeom>
        </p:spPr>
        <p:txBody>
          <a:bodyPr>
            <a:normAutofit fontScale="100000" lnSpcReduction="0"/>
          </a:bodyPr>
          <a:lstStyle/>
          <a:p>
            <a:pPr/>
            <a:r>
              <a:t>What Does TSL Emphasize?</a:t>
            </a:r>
          </a:p>
        </p:txBody>
      </p:sp>
      <p:sp>
        <p:nvSpPr>
          <p:cNvPr id="82" name="Transparency…"/>
          <p:cNvSpPr txBox="1"/>
          <p:nvPr>
            <p:ph type="body" idx="4294967295"/>
          </p:nvPr>
        </p:nvSpPr>
        <p:spPr>
          <a:xfrm>
            <a:off x="457200" y="1219200"/>
            <a:ext cx="8229600" cy="4495800"/>
          </a:xfrm>
          <a:prstGeom prst="rect">
            <a:avLst/>
          </a:prstGeom>
        </p:spPr>
        <p:txBody>
          <a:bodyPr>
            <a:normAutofit fontScale="100000" lnSpcReduction="0"/>
          </a:bodyPr>
          <a:lstStyle/>
          <a:p>
            <a:pPr marL="609600" indent="-609600">
              <a:buSzTx/>
              <a:buNone/>
              <a:defRPr sz="2800"/>
            </a:pPr>
          </a:p>
          <a:p>
            <a:pPr lvl="2" marL="1371600" indent="-457200">
              <a:spcBef>
                <a:spcPts val="0"/>
              </a:spcBef>
              <a:buAutoNum type="arabicPeriod" startAt="1"/>
            </a:pPr>
            <a:r>
              <a:t>Transparency</a:t>
            </a:r>
          </a:p>
          <a:p>
            <a:pPr lvl="2" marL="1371600" indent="-457200">
              <a:spcBef>
                <a:spcPts val="0"/>
              </a:spcBef>
              <a:buAutoNum type="arabicPeriod" startAt="1"/>
            </a:pPr>
            <a:r>
              <a:t>Uniqueness</a:t>
            </a:r>
          </a:p>
          <a:p>
            <a:pPr lvl="2" marL="1371600" indent="-457200">
              <a:spcBef>
                <a:spcPts val="0"/>
              </a:spcBef>
              <a:buAutoNum type="arabicPeriod" startAt="1"/>
            </a:pPr>
            <a:r>
              <a:t>Robustness</a:t>
            </a:r>
          </a:p>
          <a:p>
            <a:pPr lvl="2" marL="1371600" indent="-457200">
              <a:spcBef>
                <a:spcPts val="0"/>
              </a:spcBef>
              <a:buAutoNum type="arabicPeriod" startAt="1"/>
            </a:pPr>
            <a:r>
              <a:t>Speed</a:t>
            </a:r>
          </a:p>
          <a:p>
            <a:pPr lvl="2" marL="1371600" indent="-457200">
              <a:spcBef>
                <a:spcPts val="0"/>
              </a:spcBef>
              <a:buAutoNum type="arabicPeriod" startAt="1"/>
            </a:pPr>
            <a:r>
              <a:t>Portability</a:t>
            </a:r>
          </a:p>
          <a:p>
            <a:pPr lvl="2" marL="1371600" indent="-457200">
              <a:spcBef>
                <a:spcPts val="0"/>
              </a:spcBef>
              <a:buAutoNum type="arabicPeriod" startAt="1"/>
            </a:pPr>
            <a:r>
              <a:t>Diversity</a:t>
            </a:r>
          </a:p>
        </p:txBody>
      </p:sp>
      <p:sp>
        <p:nvSpPr>
          <p:cNvPr id="83"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TSL PREPROCESSORS"/>
          <p:cNvSpPr txBox="1"/>
          <p:nvPr>
            <p:ph type="title" idx="4294967295"/>
          </p:nvPr>
        </p:nvSpPr>
        <p:spPr>
          <a:xfrm>
            <a:off x="457200" y="228599"/>
            <a:ext cx="8229600" cy="1143002"/>
          </a:xfrm>
          <a:prstGeom prst="rect">
            <a:avLst/>
          </a:prstGeom>
        </p:spPr>
        <p:txBody>
          <a:bodyPr>
            <a:normAutofit fontScale="100000" lnSpcReduction="0"/>
          </a:bodyPr>
          <a:lstStyle/>
          <a:p>
            <a:pPr/>
            <a:r>
              <a:t>TSL PREPROCESSORS</a:t>
            </a:r>
          </a:p>
        </p:txBody>
      </p:sp>
      <p:pic>
        <p:nvPicPr>
          <p:cNvPr id="306"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307"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EVOLVED CODE EVALUATOR"/>
          <p:cNvSpPr txBox="1"/>
          <p:nvPr>
            <p:ph type="title" idx="4294967295"/>
          </p:nvPr>
        </p:nvSpPr>
        <p:spPr>
          <a:xfrm>
            <a:off x="457200" y="228599"/>
            <a:ext cx="8229600" cy="1143002"/>
          </a:xfrm>
          <a:prstGeom prst="rect">
            <a:avLst/>
          </a:prstGeom>
        </p:spPr>
        <p:txBody>
          <a:bodyPr>
            <a:normAutofit fontScale="100000" lnSpcReduction="0"/>
          </a:bodyPr>
          <a:lstStyle/>
          <a:p>
            <a:pPr/>
            <a:r>
              <a:t>EVOLVED CODE EVALUATOR</a:t>
            </a:r>
          </a:p>
        </p:txBody>
      </p:sp>
      <p:pic>
        <p:nvPicPr>
          <p:cNvPr id="310" name="image.png" descr="image.png"/>
          <p:cNvPicPr>
            <a:picLocks noChangeAspect="1"/>
          </p:cNvPicPr>
          <p:nvPr/>
        </p:nvPicPr>
        <p:blipFill>
          <a:blip r:embed="rId2">
            <a:extLst/>
          </a:blip>
          <a:stretch>
            <a:fillRect/>
          </a:stretch>
        </p:blipFill>
        <p:spPr>
          <a:xfrm>
            <a:off x="457200" y="1600200"/>
            <a:ext cx="8229600" cy="4495800"/>
          </a:xfrm>
          <a:prstGeom prst="rect">
            <a:avLst/>
          </a:prstGeom>
          <a:ln w="12700">
            <a:miter lim="400000"/>
          </a:ln>
        </p:spPr>
      </p:pic>
      <p:sp>
        <p:nvSpPr>
          <p:cNvPr id="31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OPTIONS COMBINATIONS GP EVOLVED STRUCTURES"/>
          <p:cNvSpPr txBox="1"/>
          <p:nvPr>
            <p:ph type="title" idx="4294967295"/>
          </p:nvPr>
        </p:nvSpPr>
        <p:spPr>
          <a:xfrm>
            <a:off x="457200" y="228599"/>
            <a:ext cx="8229600" cy="1143002"/>
          </a:xfrm>
          <a:prstGeom prst="rect">
            <a:avLst/>
          </a:prstGeom>
        </p:spPr>
        <p:txBody>
          <a:bodyPr>
            <a:normAutofit fontScale="100000" lnSpcReduction="0"/>
          </a:bodyPr>
          <a:lstStyle>
            <a:lvl1pPr>
              <a:defRPr sz="2800">
                <a:effectLst>
                  <a:outerShdw sx="100000" sy="100000" kx="0" ky="0" algn="b" rotWithShape="0" blurRad="12700" dist="25400" dir="2700000">
                    <a:srgbClr val="000000"/>
                  </a:outerShdw>
                </a:effectLst>
              </a:defRPr>
            </a:lvl1pPr>
          </a:lstStyle>
          <a:p>
            <a:pPr/>
            <a:r>
              <a:t>OPTIONS COMBINATIONS GP EVOLVED STRUCTURES</a:t>
            </a:r>
          </a:p>
        </p:txBody>
      </p:sp>
      <p:pic>
        <p:nvPicPr>
          <p:cNvPr id="314" name="image.png" descr="image.png"/>
          <p:cNvPicPr>
            <a:picLocks noChangeAspect="1"/>
          </p:cNvPicPr>
          <p:nvPr/>
        </p:nvPicPr>
        <p:blipFill>
          <a:blip r:embed="rId2">
            <a:extLst/>
          </a:blip>
          <a:stretch>
            <a:fillRect/>
          </a:stretch>
        </p:blipFill>
        <p:spPr>
          <a:xfrm>
            <a:off x="871537" y="1600200"/>
            <a:ext cx="7400926" cy="4495800"/>
          </a:xfrm>
          <a:prstGeom prst="rect">
            <a:avLst/>
          </a:prstGeom>
          <a:ln w="12700">
            <a:miter lim="400000"/>
          </a:ln>
        </p:spPr>
      </p:pic>
      <p:sp>
        <p:nvSpPr>
          <p:cNvPr id="315"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SUMMARY"/>
          <p:cNvSpPr txBox="1"/>
          <p:nvPr>
            <p:ph type="title" idx="4294967295"/>
          </p:nvPr>
        </p:nvSpPr>
        <p:spPr>
          <a:xfrm>
            <a:off x="457200" y="228600"/>
            <a:ext cx="8229600" cy="1066800"/>
          </a:xfrm>
          <a:prstGeom prst="rect">
            <a:avLst/>
          </a:prstGeom>
        </p:spPr>
        <p:txBody>
          <a:bodyPr>
            <a:normAutofit fontScale="100000" lnSpcReduction="0"/>
          </a:bodyPr>
          <a:lstStyle/>
          <a:p>
            <a:pPr/>
            <a:r>
              <a:t>SUMMARY</a:t>
            </a:r>
          </a:p>
        </p:txBody>
      </p:sp>
      <p:sp>
        <p:nvSpPr>
          <p:cNvPr id="318" name="TSL is patented, trademarked, licensed, restricted and exclusive…"/>
          <p:cNvSpPr txBox="1"/>
          <p:nvPr>
            <p:ph type="body" idx="4294967295"/>
          </p:nvPr>
        </p:nvSpPr>
        <p:spPr>
          <a:xfrm>
            <a:off x="457200" y="1371600"/>
            <a:ext cx="8229600" cy="4724400"/>
          </a:xfrm>
          <a:prstGeom prst="rect">
            <a:avLst/>
          </a:prstGeom>
        </p:spPr>
        <p:txBody>
          <a:bodyPr>
            <a:normAutofit fontScale="100000" lnSpcReduction="0"/>
          </a:bodyPr>
          <a:lstStyle/>
          <a:p>
            <a:pPr>
              <a:spcBef>
                <a:spcPts val="400"/>
              </a:spcBef>
              <a:defRPr sz="2000"/>
            </a:pPr>
            <a:r>
              <a:t>TSL is patented, trademarked, licensed, restricted and exclusive</a:t>
            </a:r>
          </a:p>
          <a:p>
            <a:pPr>
              <a:spcBef>
                <a:spcPts val="400"/>
              </a:spcBef>
              <a:defRPr sz="2000"/>
            </a:pPr>
            <a:r>
              <a:t>TSL produces Daytrading, Pairs, Portfolios, Options and </a:t>
            </a:r>
          </a:p>
          <a:p>
            <a:pPr>
              <a:spcBef>
                <a:spcPts val="400"/>
              </a:spcBef>
              <a:buSzTx/>
              <a:buNone/>
              <a:defRPr sz="2000"/>
            </a:pPr>
            <a:r>
              <a:t>      Single Market Directional Systems</a:t>
            </a:r>
          </a:p>
          <a:p>
            <a:pPr>
              <a:spcBef>
                <a:spcPts val="400"/>
              </a:spcBef>
              <a:defRPr sz="2000"/>
            </a:pPr>
            <a:r>
              <a:t>TSL technology is unavailable anywhere else</a:t>
            </a:r>
          </a:p>
          <a:p>
            <a:pPr>
              <a:spcBef>
                <a:spcPts val="400"/>
              </a:spcBef>
              <a:defRPr sz="2000"/>
            </a:pPr>
            <a:r>
              <a:t>TSL strategies are #1, per Futures Truth</a:t>
            </a:r>
          </a:p>
          <a:p>
            <a:pPr>
              <a:spcBef>
                <a:spcPts val="400"/>
              </a:spcBef>
              <a:defRPr sz="2000"/>
            </a:pPr>
            <a:r>
              <a:t>TSL speed grows with CPU speed</a:t>
            </a:r>
          </a:p>
          <a:p>
            <a:pPr>
              <a:spcBef>
                <a:spcPts val="400"/>
              </a:spcBef>
              <a:defRPr sz="2000"/>
            </a:pPr>
            <a:r>
              <a:t>TSL can design many different types of strategies</a:t>
            </a:r>
          </a:p>
          <a:p>
            <a:pPr>
              <a:spcBef>
                <a:spcPts val="400"/>
              </a:spcBef>
              <a:defRPr sz="2000"/>
            </a:pPr>
            <a:r>
              <a:t>TSL produces code in a variety of languages</a:t>
            </a:r>
          </a:p>
          <a:p>
            <a:pPr>
              <a:spcBef>
                <a:spcPts val="400"/>
              </a:spcBef>
              <a:defRPr sz="2000"/>
            </a:pPr>
            <a:r>
              <a:t>TSL terminal set is customizable</a:t>
            </a:r>
          </a:p>
          <a:p>
            <a:pPr>
              <a:spcBef>
                <a:spcPts val="400"/>
              </a:spcBef>
              <a:defRPr sz="2000"/>
            </a:pPr>
            <a:r>
              <a:t>TSL sets a paradigm shift in strategy design</a:t>
            </a:r>
          </a:p>
          <a:p>
            <a:pPr>
              <a:spcBef>
                <a:spcPts val="400"/>
              </a:spcBef>
              <a:defRPr sz="2000"/>
            </a:pPr>
            <a:r>
              <a:t>TSL is used in many different countries and on many different markets</a:t>
            </a:r>
          </a:p>
        </p:txBody>
      </p:sp>
      <p:sp>
        <p:nvSpPr>
          <p:cNvPr id="319"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1" name="FUTURE PLANS"/>
          <p:cNvSpPr txBox="1"/>
          <p:nvPr>
            <p:ph type="title" idx="4294967295"/>
          </p:nvPr>
        </p:nvSpPr>
        <p:spPr>
          <a:xfrm>
            <a:off x="457200" y="228599"/>
            <a:ext cx="8229600" cy="1143002"/>
          </a:xfrm>
          <a:prstGeom prst="rect">
            <a:avLst/>
          </a:prstGeom>
        </p:spPr>
        <p:txBody>
          <a:bodyPr>
            <a:normAutofit fontScale="100000" lnSpcReduction="0"/>
          </a:bodyPr>
          <a:lstStyle/>
          <a:p>
            <a:pPr/>
            <a:r>
              <a:t>FUTURE PLANS</a:t>
            </a:r>
          </a:p>
        </p:txBody>
      </p:sp>
      <p:sp>
        <p:nvSpPr>
          <p:cNvPr id="322" name="Enhanced front and back end…"/>
          <p:cNvSpPr txBox="1"/>
          <p:nvPr>
            <p:ph type="body" idx="4294967295"/>
          </p:nvPr>
        </p:nvSpPr>
        <p:spPr>
          <a:xfrm>
            <a:off x="457200" y="1600200"/>
            <a:ext cx="8229600" cy="4495800"/>
          </a:xfrm>
          <a:prstGeom prst="rect">
            <a:avLst/>
          </a:prstGeom>
        </p:spPr>
        <p:txBody>
          <a:bodyPr>
            <a:normAutofit fontScale="100000" lnSpcReduction="0"/>
          </a:bodyPr>
          <a:lstStyle/>
          <a:p>
            <a:pPr/>
            <a:r>
              <a:t>Enhanced front and back end</a:t>
            </a:r>
          </a:p>
          <a:p>
            <a:pPr/>
            <a:r>
              <a:t>Strategic partnerships</a:t>
            </a:r>
          </a:p>
          <a:p>
            <a:pPr/>
            <a:r>
              <a:t>Hyper threaded simulator</a:t>
            </a:r>
          </a:p>
          <a:p>
            <a:pPr/>
            <a:r>
              <a:t>Version 2.x development</a:t>
            </a:r>
          </a:p>
          <a:p>
            <a:pPr/>
            <a:r>
              <a:t>Market depth strategy evolution</a:t>
            </a:r>
          </a:p>
          <a:p>
            <a:pPr/>
            <a:r>
              <a:t>Asynchronous: “evolution on the fly”</a:t>
            </a:r>
          </a:p>
        </p:txBody>
      </p:sp>
      <p:sp>
        <p:nvSpPr>
          <p:cNvPr id="323"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EASY STEPS"/>
          <p:cNvSpPr txBox="1"/>
          <p:nvPr>
            <p:ph type="title" idx="4294967295"/>
          </p:nvPr>
        </p:nvSpPr>
        <p:spPr>
          <a:xfrm>
            <a:off x="457200" y="228599"/>
            <a:ext cx="8229600" cy="1143002"/>
          </a:xfrm>
          <a:prstGeom prst="rect">
            <a:avLst/>
          </a:prstGeom>
        </p:spPr>
        <p:txBody>
          <a:bodyPr>
            <a:normAutofit fontScale="100000" lnSpcReduction="0"/>
          </a:bodyPr>
          <a:lstStyle/>
          <a:p>
            <a:pPr/>
            <a:r>
              <a:t>EASY STEPS </a:t>
            </a:r>
          </a:p>
        </p:txBody>
      </p:sp>
      <p:sp>
        <p:nvSpPr>
          <p:cNvPr id="326" name="Preprocess (TradeStation EL)…"/>
          <p:cNvSpPr txBox="1"/>
          <p:nvPr>
            <p:ph type="body" idx="4294967295"/>
          </p:nvPr>
        </p:nvSpPr>
        <p:spPr>
          <a:xfrm>
            <a:off x="457200" y="1600200"/>
            <a:ext cx="8229600" cy="4495800"/>
          </a:xfrm>
          <a:prstGeom prst="rect">
            <a:avLst/>
          </a:prstGeom>
        </p:spPr>
        <p:txBody>
          <a:bodyPr>
            <a:normAutofit fontScale="100000" lnSpcReduction="0"/>
          </a:bodyPr>
          <a:lstStyle/>
          <a:p>
            <a:pPr marL="609600" indent="-609600">
              <a:buAutoNum type="arabicPeriod" startAt="1"/>
            </a:pPr>
            <a:r>
              <a:t>Preprocess (TradeStation EL)</a:t>
            </a:r>
          </a:p>
          <a:p>
            <a:pPr marL="609600" indent="-609600">
              <a:buAutoNum type="arabicPeriod" startAt="1"/>
            </a:pPr>
            <a:r>
              <a:t>Evolve (TSL)</a:t>
            </a:r>
          </a:p>
          <a:p>
            <a:pPr marL="609600" indent="-609600">
              <a:buAutoNum type="arabicPeriod" startAt="1"/>
            </a:pPr>
            <a:r>
              <a:t>Implement (TradeStation OMS/EMS)</a:t>
            </a:r>
          </a:p>
        </p:txBody>
      </p:sp>
      <p:sp>
        <p:nvSpPr>
          <p:cNvPr id="327"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9" name="Trading System Lab"/>
          <p:cNvSpPr txBox="1"/>
          <p:nvPr>
            <p:ph type="title" idx="4294967295"/>
          </p:nvPr>
        </p:nvSpPr>
        <p:spPr>
          <a:xfrm>
            <a:off x="457200" y="228599"/>
            <a:ext cx="8229600" cy="1143002"/>
          </a:xfrm>
          <a:prstGeom prst="rect">
            <a:avLst/>
          </a:prstGeom>
        </p:spPr>
        <p:txBody>
          <a:bodyPr>
            <a:normAutofit fontScale="100000" lnSpcReduction="0"/>
          </a:bodyPr>
          <a:lstStyle/>
          <a:p>
            <a:pPr/>
            <a:r>
              <a:t>Trading System Lab</a:t>
            </a:r>
          </a:p>
        </p:txBody>
      </p:sp>
      <p:sp>
        <p:nvSpPr>
          <p:cNvPr id="330" name="End of Part 1…"/>
          <p:cNvSpPr txBox="1"/>
          <p:nvPr>
            <p:ph type="body" idx="4294967295"/>
          </p:nvPr>
        </p:nvSpPr>
        <p:spPr>
          <a:xfrm>
            <a:off x="457200" y="1600200"/>
            <a:ext cx="8229600" cy="4495800"/>
          </a:xfrm>
          <a:prstGeom prst="rect">
            <a:avLst/>
          </a:prstGeom>
        </p:spPr>
        <p:txBody>
          <a:bodyPr>
            <a:normAutofit fontScale="100000" lnSpcReduction="0"/>
          </a:bodyPr>
          <a:lstStyle/>
          <a:p>
            <a:pPr>
              <a:buSzTx/>
              <a:buNone/>
            </a:pPr>
            <a:r>
              <a:t> 			       End of Part 1</a:t>
            </a:r>
          </a:p>
          <a:p>
            <a:pPr>
              <a:buSzTx/>
              <a:buNone/>
            </a:pPr>
            <a:r>
              <a:t>				Questions?</a:t>
            </a:r>
          </a:p>
          <a:p>
            <a:pPr>
              <a:buSzTx/>
              <a:buNone/>
            </a:pPr>
          </a:p>
          <a:p>
            <a:pPr>
              <a:buSzTx/>
              <a:buNone/>
            </a:pPr>
            <a:r>
              <a:t>			     </a:t>
            </a:r>
          </a:p>
          <a:p>
            <a:pPr>
              <a:buSzTx/>
              <a:buNone/>
            </a:pPr>
            <a:r>
              <a:t>		</a:t>
            </a:r>
          </a:p>
        </p:txBody>
      </p:sp>
      <p:sp>
        <p:nvSpPr>
          <p:cNvPr id="33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CONCLUSION"/>
          <p:cNvSpPr txBox="1"/>
          <p:nvPr>
            <p:ph type="title" idx="4294967295"/>
          </p:nvPr>
        </p:nvSpPr>
        <p:spPr>
          <a:xfrm>
            <a:off x="457200" y="228599"/>
            <a:ext cx="8229600" cy="1143002"/>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CONCLUSION</a:t>
            </a:r>
          </a:p>
        </p:txBody>
      </p:sp>
      <p:sp>
        <p:nvSpPr>
          <p:cNvPr id="334" name="MACHINE DESIGNED TRADING SYSTEMS ARE HERE!"/>
          <p:cNvSpPr txBox="1"/>
          <p:nvPr>
            <p:ph type="body" idx="4294967295"/>
          </p:nvPr>
        </p:nvSpPr>
        <p:spPr>
          <a:xfrm>
            <a:off x="457200" y="1600200"/>
            <a:ext cx="8229600" cy="4495800"/>
          </a:xfrm>
          <a:prstGeom prst="rect">
            <a:avLst/>
          </a:prstGeom>
        </p:spPr>
        <p:txBody>
          <a:bodyPr>
            <a:normAutofit fontScale="100000" lnSpcReduction="0"/>
          </a:bodyPr>
          <a:lstStyle/>
          <a:p>
            <a:pPr algn="ctr">
              <a:spcBef>
                <a:spcPts val="800"/>
              </a:spcBef>
              <a:buSzTx/>
              <a:buNone/>
            </a:pPr>
            <a:r>
              <a:t>  </a:t>
            </a:r>
            <a:r>
              <a:rPr sz="3600"/>
              <a:t>MACHINE DESIGNED TRADING SYSTEMS ARE HERE!</a:t>
            </a:r>
          </a:p>
        </p:txBody>
      </p:sp>
      <p:sp>
        <p:nvSpPr>
          <p:cNvPr id="335" name="www.tradingsystemlab.com…"/>
          <p:cNvSpPr txBox="1"/>
          <p:nvPr/>
        </p:nvSpPr>
        <p:spPr>
          <a:xfrm>
            <a:off x="3068477" y="4114800"/>
            <a:ext cx="2937196" cy="6173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a:solidFill>
                  <a:srgbClr val="FFFFFF"/>
                </a:solidFill>
              </a:defRPr>
            </a:pPr>
            <a:r>
              <a:rPr u="sng">
                <a:solidFill>
                  <a:srgbClr val="00FFCC"/>
                </a:solidFill>
                <a:uFill>
                  <a:solidFill>
                    <a:srgbClr val="00FFCC"/>
                  </a:solidFill>
                </a:uFill>
                <a:hlinkClick r:id="rId2" invalidUrl="" action="" tgtFrame="" tooltip="" history="1" highlightClick="0" endSnd="0"/>
              </a:rPr>
              <a:t>www.tradingsystemlab.com</a:t>
            </a:r>
          </a:p>
          <a:p>
            <a:pPr algn="ctr">
              <a:defRPr>
                <a:solidFill>
                  <a:srgbClr val="FFFFFF"/>
                </a:solidFill>
              </a:defRPr>
            </a:pPr>
            <a:r>
              <a:t>408-356-1800</a:t>
            </a:r>
          </a:p>
        </p:txBody>
      </p:sp>
      <p:sp>
        <p:nvSpPr>
          <p:cNvPr id="336"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Transparency"/>
          <p:cNvSpPr txBox="1"/>
          <p:nvPr>
            <p:ph type="title" idx="4294967295"/>
          </p:nvPr>
        </p:nvSpPr>
        <p:spPr>
          <a:xfrm>
            <a:off x="457200" y="228599"/>
            <a:ext cx="8229600" cy="1143002"/>
          </a:xfrm>
          <a:prstGeom prst="rect">
            <a:avLst/>
          </a:prstGeom>
        </p:spPr>
        <p:txBody>
          <a:bodyPr>
            <a:normAutofit fontScale="100000" lnSpcReduction="0"/>
          </a:bodyPr>
          <a:lstStyle/>
          <a:p>
            <a:pPr/>
            <a:r>
              <a:t>Transparency</a:t>
            </a:r>
          </a:p>
        </p:txBody>
      </p:sp>
      <p:sp>
        <p:nvSpPr>
          <p:cNvPr id="86" name="TSL systems can be “White Boxs”…"/>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TSL systems can be “White Boxs”</a:t>
            </a:r>
          </a:p>
          <a:p>
            <a:pPr>
              <a:spcBef>
                <a:spcPts val="500"/>
              </a:spcBef>
              <a:defRPr sz="2400"/>
            </a:pPr>
            <a:r>
              <a:t>TSL systems show all forward and backtested trades</a:t>
            </a:r>
          </a:p>
          <a:p>
            <a:pPr>
              <a:spcBef>
                <a:spcPts val="500"/>
              </a:spcBef>
              <a:defRPr sz="2400"/>
            </a:pPr>
            <a:r>
              <a:t>Systems may be “turned off” at any time</a:t>
            </a:r>
          </a:p>
          <a:p>
            <a:pPr>
              <a:spcBef>
                <a:spcPts val="500"/>
              </a:spcBef>
              <a:defRPr sz="2400"/>
            </a:pPr>
            <a:r>
              <a:t>Risk/Stop Loss is completely transparent</a:t>
            </a:r>
          </a:p>
          <a:p>
            <a:pPr>
              <a:spcBef>
                <a:spcPts val="500"/>
              </a:spcBef>
              <a:defRPr sz="2400"/>
            </a:pPr>
            <a:r>
              <a:t>Poor Blind Tested Systems are not deployed</a:t>
            </a:r>
          </a:p>
        </p:txBody>
      </p:sp>
      <p:sp>
        <p:nvSpPr>
          <p:cNvPr id="87"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Uniqueness"/>
          <p:cNvSpPr txBox="1"/>
          <p:nvPr>
            <p:ph type="title" idx="4294967295"/>
          </p:nvPr>
        </p:nvSpPr>
        <p:spPr>
          <a:xfrm>
            <a:off x="457200" y="228599"/>
            <a:ext cx="8229600" cy="1143002"/>
          </a:xfrm>
          <a:prstGeom prst="rect">
            <a:avLst/>
          </a:prstGeom>
        </p:spPr>
        <p:txBody>
          <a:bodyPr>
            <a:normAutofit fontScale="100000" lnSpcReduction="0"/>
          </a:bodyPr>
          <a:lstStyle/>
          <a:p>
            <a:pPr/>
            <a:r>
              <a:t>Uniqueness</a:t>
            </a:r>
          </a:p>
        </p:txBody>
      </p:sp>
      <p:sp>
        <p:nvSpPr>
          <p:cNvPr id="90" name="TSL discovers new mathematical relationships…"/>
          <p:cNvSpPr txBox="1"/>
          <p:nvPr>
            <p:ph type="body" idx="4294967295"/>
          </p:nvPr>
        </p:nvSpPr>
        <p:spPr>
          <a:xfrm>
            <a:off x="457200" y="1600200"/>
            <a:ext cx="8229600" cy="4495800"/>
          </a:xfrm>
          <a:prstGeom prst="rect">
            <a:avLst/>
          </a:prstGeom>
        </p:spPr>
        <p:txBody>
          <a:bodyPr>
            <a:normAutofit fontScale="100000" lnSpcReduction="0"/>
          </a:bodyPr>
          <a:lstStyle/>
          <a:p>
            <a:pPr>
              <a:spcBef>
                <a:spcPts val="500"/>
              </a:spcBef>
              <a:defRPr sz="2400"/>
            </a:pPr>
            <a:r>
              <a:t>TSL discovers new mathematical relationships</a:t>
            </a:r>
          </a:p>
          <a:p>
            <a:pPr>
              <a:spcBef>
                <a:spcPts val="500"/>
              </a:spcBef>
              <a:defRPr sz="2400"/>
            </a:pPr>
            <a:r>
              <a:t>Uses traditional or non traditional information</a:t>
            </a:r>
          </a:p>
          <a:p>
            <a:pPr>
              <a:spcBef>
                <a:spcPts val="500"/>
              </a:spcBef>
              <a:defRPr sz="2400"/>
            </a:pPr>
            <a:r>
              <a:t>Stochastic variability in solutions</a:t>
            </a:r>
          </a:p>
          <a:p>
            <a:pPr>
              <a:spcBef>
                <a:spcPts val="500"/>
              </a:spcBef>
              <a:defRPr sz="2400"/>
            </a:pPr>
            <a:r>
              <a:t>Simple to Complex behavior may be studied</a:t>
            </a:r>
          </a:p>
          <a:p>
            <a:pPr>
              <a:spcBef>
                <a:spcPts val="500"/>
              </a:spcBef>
              <a:defRPr sz="2400"/>
            </a:pPr>
            <a:r>
              <a:t>Fundamentals may be merged with Technicals</a:t>
            </a:r>
          </a:p>
          <a:p>
            <a:pPr>
              <a:spcBef>
                <a:spcPts val="500"/>
              </a:spcBef>
              <a:defRPr sz="2400"/>
            </a:pPr>
            <a:r>
              <a:t>Single or Multiple Market-Models deployed</a:t>
            </a:r>
          </a:p>
        </p:txBody>
      </p:sp>
      <p:sp>
        <p:nvSpPr>
          <p:cNvPr id="91"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Robustness (Over Fit Avoidance)"/>
          <p:cNvSpPr txBox="1"/>
          <p:nvPr>
            <p:ph type="title" idx="4294967295"/>
          </p:nvPr>
        </p:nvSpPr>
        <p:spPr>
          <a:xfrm>
            <a:off x="457200" y="228599"/>
            <a:ext cx="8229600" cy="1143002"/>
          </a:xfrm>
          <a:prstGeom prst="rect">
            <a:avLst/>
          </a:prstGeom>
        </p:spPr>
        <p:txBody>
          <a:bodyPr>
            <a:normAutofit fontScale="100000" lnSpcReduction="0"/>
          </a:bodyPr>
          <a:lstStyle/>
          <a:p>
            <a:pPr/>
            <a:r>
              <a:t>Robustness</a:t>
            </a:r>
            <a:br/>
            <a:r>
              <a:rPr sz="1800"/>
              <a:t>(Over Fit Avoidance)</a:t>
            </a:r>
          </a:p>
        </p:txBody>
      </p:sp>
      <p:sp>
        <p:nvSpPr>
          <p:cNvPr id="94" name="Blind Testing (walk forward)…"/>
          <p:cNvSpPr txBox="1"/>
          <p:nvPr>
            <p:ph type="body" idx="4294967295"/>
          </p:nvPr>
        </p:nvSpPr>
        <p:spPr>
          <a:xfrm>
            <a:off x="457200" y="1600200"/>
            <a:ext cx="8229600" cy="4495800"/>
          </a:xfrm>
          <a:prstGeom prst="rect">
            <a:avLst/>
          </a:prstGeom>
        </p:spPr>
        <p:txBody>
          <a:bodyPr>
            <a:normAutofit fontScale="100000" lnSpcReduction="0"/>
          </a:bodyPr>
          <a:lstStyle/>
          <a:p>
            <a:pPr>
              <a:buSzTx/>
              <a:buNone/>
              <a:defRPr sz="2400"/>
            </a:pPr>
          </a:p>
          <a:p>
            <a:pPr>
              <a:spcBef>
                <a:spcPts val="500"/>
              </a:spcBef>
              <a:defRPr sz="2400"/>
            </a:pPr>
            <a:r>
              <a:t>Blind Testing (walk forward)</a:t>
            </a:r>
          </a:p>
          <a:p>
            <a:pPr>
              <a:spcBef>
                <a:spcPts val="500"/>
              </a:spcBef>
              <a:defRPr sz="2400"/>
            </a:pPr>
            <a:r>
              <a:t>Run Path Logs (path intelligence)</a:t>
            </a:r>
          </a:p>
          <a:p>
            <a:pPr>
              <a:spcBef>
                <a:spcPts val="500"/>
              </a:spcBef>
              <a:defRPr sz="2400"/>
            </a:pPr>
            <a:r>
              <a:t>Unbiased Terminal Set (directionless inputs)</a:t>
            </a:r>
          </a:p>
          <a:p>
            <a:pPr>
              <a:spcBef>
                <a:spcPts val="500"/>
              </a:spcBef>
              <a:defRPr sz="2400"/>
            </a:pPr>
            <a:r>
              <a:t>Multi-Run, Randomized Criteria (global optimum)</a:t>
            </a:r>
          </a:p>
          <a:p>
            <a:pPr>
              <a:spcBef>
                <a:spcPts val="500"/>
              </a:spcBef>
              <a:defRPr sz="2400"/>
            </a:pPr>
            <a:r>
              <a:t>Zero Point Origin (no predefined initial point)</a:t>
            </a:r>
          </a:p>
          <a:p>
            <a:pPr>
              <a:spcBef>
                <a:spcPts val="500"/>
              </a:spcBef>
              <a:defRPr sz="2400"/>
            </a:pPr>
            <a:r>
              <a:t>Parsimony Pressure (Occam’s razor)</a:t>
            </a:r>
          </a:p>
        </p:txBody>
      </p:sp>
      <p:sp>
        <p:nvSpPr>
          <p:cNvPr id="95"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Speed"/>
          <p:cNvSpPr txBox="1"/>
          <p:nvPr>
            <p:ph type="title" idx="4294967295"/>
          </p:nvPr>
        </p:nvSpPr>
        <p:spPr>
          <a:xfrm>
            <a:off x="457200" y="228599"/>
            <a:ext cx="8229600" cy="1143002"/>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Speed</a:t>
            </a:r>
            <a:r>
              <a:rPr sz="3600"/>
              <a:t> </a:t>
            </a:r>
          </a:p>
        </p:txBody>
      </p:sp>
      <p:sp>
        <p:nvSpPr>
          <p:cNvPr id="98" name="Higher Level Languages are too slow…"/>
          <p:cNvSpPr txBox="1"/>
          <p:nvPr>
            <p:ph type="body" idx="4294967295"/>
          </p:nvPr>
        </p:nvSpPr>
        <p:spPr>
          <a:xfrm>
            <a:off x="457200" y="1600200"/>
            <a:ext cx="8229600" cy="4495800"/>
          </a:xfrm>
          <a:prstGeom prst="rect">
            <a:avLst/>
          </a:prstGeom>
        </p:spPr>
        <p:txBody>
          <a:bodyPr>
            <a:normAutofit fontScale="100000" lnSpcReduction="0"/>
          </a:bodyPr>
          <a:lstStyle/>
          <a:p>
            <a:pPr>
              <a:spcBef>
                <a:spcPts val="400"/>
              </a:spcBef>
              <a:defRPr sz="2000"/>
            </a:pPr>
            <a:r>
              <a:t>Higher Level Languages are too slow</a:t>
            </a:r>
          </a:p>
          <a:p>
            <a:pPr>
              <a:spcBef>
                <a:spcPts val="400"/>
              </a:spcBef>
              <a:defRPr sz="2000"/>
            </a:pPr>
            <a:r>
              <a:t>Targeted Fitness is an ENTIRE Trading System</a:t>
            </a:r>
          </a:p>
          <a:p>
            <a:pPr>
              <a:spcBef>
                <a:spcPts val="400"/>
              </a:spcBef>
              <a:defRPr sz="2000"/>
            </a:pPr>
            <a:r>
              <a:t>20,000-100,000 Trading Systems needed/run</a:t>
            </a:r>
          </a:p>
          <a:p>
            <a:pPr>
              <a:spcBef>
                <a:spcPts val="400"/>
              </a:spcBef>
              <a:defRPr sz="2000"/>
            </a:pPr>
            <a:r>
              <a:t>2.3 Million System-Bars/Second*</a:t>
            </a:r>
          </a:p>
          <a:p>
            <a:pPr>
              <a:spcBef>
                <a:spcPts val="400"/>
              </a:spcBef>
              <a:defRPr sz="2000"/>
            </a:pPr>
            <a:r>
              <a:t>&lt;1 minute (10 yrs EOD) </a:t>
            </a:r>
          </a:p>
          <a:p>
            <a:pPr>
              <a:spcBef>
                <a:spcPts val="400"/>
              </a:spcBef>
              <a:defRPr sz="2000"/>
            </a:pPr>
            <a:r>
              <a:t>~2-4 minutes (20 yrs EOD)</a:t>
            </a:r>
          </a:p>
          <a:p>
            <a:pPr>
              <a:spcBef>
                <a:spcPts val="400"/>
              </a:spcBef>
              <a:defRPr sz="2000"/>
            </a:pPr>
            <a:r>
              <a:t>~5-30 minutes for daytrading system design</a:t>
            </a:r>
          </a:p>
          <a:p>
            <a:pPr>
              <a:spcBef>
                <a:spcPts val="400"/>
              </a:spcBef>
              <a:defRPr sz="2000"/>
            </a:pPr>
            <a:r>
              <a:t>Large Terminal Sets are accessed</a:t>
            </a:r>
          </a:p>
          <a:p>
            <a:pPr>
              <a:spcBef>
                <a:spcPts val="400"/>
              </a:spcBef>
              <a:defRPr sz="2000"/>
            </a:pPr>
            <a:r>
              <a:t>Large Function Sets are accessed</a:t>
            </a:r>
          </a:p>
        </p:txBody>
      </p:sp>
      <p:sp>
        <p:nvSpPr>
          <p:cNvPr id="99" name="Intel Core i7 975 15% O.C. Single Thread. N-2NX Core Speedup Possible…"/>
          <p:cNvSpPr txBox="1"/>
          <p:nvPr/>
        </p:nvSpPr>
        <p:spPr>
          <a:xfrm>
            <a:off x="914400" y="5181600"/>
            <a:ext cx="4302148" cy="7570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000">
                <a:solidFill>
                  <a:srgbClr val="FFFFFF"/>
                </a:solidFill>
              </a:defRPr>
            </a:pPr>
            <a:r>
              <a:t>Intel Core i7 975 15% O.C. Single Thread. N-2NX Core Speedup Possible</a:t>
            </a:r>
          </a:p>
          <a:p>
            <a:pPr>
              <a:defRPr sz="1000">
                <a:solidFill>
                  <a:srgbClr val="FFFFFF"/>
                </a:solidFill>
              </a:defRPr>
            </a:pPr>
            <a:r>
              <a:t>Note: this is ~2 orders of magnitude faster than </a:t>
            </a:r>
            <a:r>
              <a:rPr b="1" u="sng"/>
              <a:t>manual</a:t>
            </a:r>
            <a:r>
              <a:t> evaluators</a:t>
            </a:r>
            <a:r>
              <a:rPr sz="1800"/>
              <a:t> </a:t>
            </a:r>
          </a:p>
        </p:txBody>
      </p:sp>
      <p:sp>
        <p:nvSpPr>
          <p:cNvPr id="100"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Portability"/>
          <p:cNvSpPr txBox="1"/>
          <p:nvPr>
            <p:ph type="title" idx="4294967295"/>
          </p:nvPr>
        </p:nvSpPr>
        <p:spPr>
          <a:xfrm>
            <a:off x="457200" y="228599"/>
            <a:ext cx="8229600" cy="1143002"/>
          </a:xfrm>
          <a:prstGeom prst="rect">
            <a:avLst/>
          </a:prstGeom>
        </p:spPr>
        <p:txBody>
          <a:bodyPr>
            <a:normAutofit fontScale="100000" lnSpcReduction="0"/>
          </a:bodyPr>
          <a:lstStyle/>
          <a:p>
            <a:pPr/>
            <a:r>
              <a:t>Portability</a:t>
            </a:r>
          </a:p>
        </p:txBody>
      </p:sp>
      <p:sp>
        <p:nvSpPr>
          <p:cNvPr id="103" name="Evolves code in:…"/>
          <p:cNvSpPr txBox="1"/>
          <p:nvPr>
            <p:ph type="body" idx="4294967295"/>
          </p:nvPr>
        </p:nvSpPr>
        <p:spPr>
          <a:xfrm>
            <a:off x="457200" y="1600200"/>
            <a:ext cx="8229600" cy="4495800"/>
          </a:xfrm>
          <a:prstGeom prst="rect">
            <a:avLst/>
          </a:prstGeom>
        </p:spPr>
        <p:txBody>
          <a:bodyPr>
            <a:normAutofit fontScale="100000" lnSpcReduction="0"/>
          </a:bodyPr>
          <a:lstStyle/>
          <a:p>
            <a:pPr marL="609600" indent="-609600">
              <a:spcBef>
                <a:spcPts val="400"/>
              </a:spcBef>
              <a:defRPr sz="1800"/>
            </a:pPr>
            <a:r>
              <a:t>Evolves code in:</a:t>
            </a:r>
          </a:p>
          <a:p>
            <a:pPr lvl="1" marL="990600" indent="-533400">
              <a:spcBef>
                <a:spcPts val="0"/>
              </a:spcBef>
              <a:buClrTx/>
              <a:defRPr sz="1600"/>
            </a:pPr>
            <a:r>
              <a:t>C</a:t>
            </a:r>
          </a:p>
          <a:p>
            <a:pPr lvl="1" marL="990600" indent="-533400">
              <a:spcBef>
                <a:spcPts val="0"/>
              </a:spcBef>
              <a:buClrTx/>
              <a:defRPr sz="1600"/>
            </a:pPr>
            <a:r>
              <a:t>C#</a:t>
            </a:r>
          </a:p>
          <a:p>
            <a:pPr lvl="1" marL="990600" indent="-533400">
              <a:spcBef>
                <a:spcPts val="0"/>
              </a:spcBef>
              <a:buClrTx/>
              <a:defRPr sz="1600"/>
            </a:pPr>
            <a:r>
              <a:t>JAVA</a:t>
            </a:r>
          </a:p>
          <a:p>
            <a:pPr lvl="1" marL="990600" indent="-533400">
              <a:spcBef>
                <a:spcPts val="0"/>
              </a:spcBef>
              <a:buClrTx/>
              <a:defRPr sz="1600"/>
            </a:pPr>
            <a:r>
              <a:t>ASSEMBLER</a:t>
            </a:r>
          </a:p>
          <a:p>
            <a:pPr lvl="1" marL="990600" indent="-533400">
              <a:spcBef>
                <a:spcPts val="0"/>
              </a:spcBef>
              <a:buClrTx/>
              <a:defRPr sz="1600"/>
            </a:pPr>
            <a:r>
              <a:t>TRADE STATION</a:t>
            </a:r>
          </a:p>
          <a:p>
            <a:pPr lvl="1" marL="990600" indent="-533400">
              <a:spcBef>
                <a:spcPts val="0"/>
              </a:spcBef>
              <a:buClrTx/>
              <a:defRPr sz="1600"/>
            </a:pPr>
            <a:r>
              <a:t>WEALTH LAB</a:t>
            </a:r>
          </a:p>
          <a:p>
            <a:pPr lvl="1" marL="990600" indent="-533400">
              <a:spcBef>
                <a:spcPts val="0"/>
              </a:spcBef>
              <a:buClrTx/>
              <a:defRPr sz="1600"/>
            </a:pPr>
            <a:r>
              <a:t>Other Languages through Translators</a:t>
            </a:r>
          </a:p>
          <a:p>
            <a:pPr marL="609600" indent="-609600">
              <a:defRPr sz="1800"/>
            </a:pPr>
          </a:p>
          <a:p>
            <a:pPr marL="609600" indent="-609600">
              <a:spcBef>
                <a:spcPts val="400"/>
              </a:spcBef>
              <a:defRPr sz="1800"/>
            </a:pPr>
            <a:r>
              <a:t>Easily to implement in standard trading platforms</a:t>
            </a:r>
          </a:p>
          <a:p>
            <a:pPr marL="609600" indent="-609600">
              <a:spcBef>
                <a:spcPts val="400"/>
              </a:spcBef>
              <a:defRPr sz="1800"/>
            </a:pPr>
            <a:r>
              <a:t>Simulator results may be used for further analysis</a:t>
            </a:r>
          </a:p>
          <a:p>
            <a:pPr marL="609600" indent="-609600">
              <a:spcBef>
                <a:spcPts val="400"/>
              </a:spcBef>
              <a:defRPr sz="1800"/>
            </a:pPr>
            <a:r>
              <a:t>QuantHouse, TradeStation, WealthLab, Trading Blox, Apollo, others</a:t>
            </a:r>
          </a:p>
        </p:txBody>
      </p:sp>
      <p:sp>
        <p:nvSpPr>
          <p:cNvPr id="104" name="8/16/19"/>
          <p:cNvSpPr txBox="1"/>
          <p:nvPr/>
        </p:nvSpPr>
        <p:spPr>
          <a:xfrm>
            <a:off x="457200" y="6441345"/>
            <a:ext cx="2133600" cy="264256"/>
          </a:xfrm>
          <a:prstGeom prst="rect">
            <a:avLst/>
          </a:prstGeom>
          <a:ln w="12700">
            <a:miter lim="400000"/>
          </a:ln>
          <a:extLst>
            <a:ext uri="{C572A759-6A51-4108-AA02-DFA0A04FC94B}">
              <ma14:wrappingTextBoxFlag xmlns:ma14="http://schemas.microsoft.com/office/mac/drawingml/2011/main" val="1"/>
            </a:ext>
          </a:extLst>
        </p:spPr>
        <p:txBody>
          <a:bodyPr lIns="45719" rIns="45719" anchor="b">
            <a:spAutoFit/>
          </a:bodyPr>
          <a:lstStyle>
            <a:lvl1pPr>
              <a:defRPr sz="1200">
                <a:solidFill>
                  <a:srgbClr val="FFFFFF"/>
                </a:solidFill>
                <a:effectLst>
                  <a:outerShdw sx="100000" sy="100000" kx="0" ky="0" algn="b" rotWithShape="0" blurRad="12700" dist="25400" dir="2700000">
                    <a:srgbClr val="000000"/>
                  </a:outerShdw>
                </a:effectLst>
              </a:defRPr>
            </a:lvl1pPr>
          </a:lstStyle>
          <a:p>
            <a:pPr/>
            <a:r>
              <a:t>8/16/19</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untain Top design template">
  <a:themeElements>
    <a:clrScheme name="Mountain Top design template">
      <a:dk1>
        <a:srgbClr val="999999"/>
      </a:dk1>
      <a:lt1>
        <a:srgbClr val="003399"/>
      </a:lt1>
      <a:dk2>
        <a:srgbClr val="A7A7A7"/>
      </a:dk2>
      <a:lt2>
        <a:srgbClr val="535353"/>
      </a:lt2>
      <a:accent1>
        <a:srgbClr val="3399FF"/>
      </a:accent1>
      <a:accent2>
        <a:srgbClr val="33CCCC"/>
      </a:accent2>
      <a:accent3>
        <a:srgbClr val="9BBB59"/>
      </a:accent3>
      <a:accent4>
        <a:srgbClr val="8064A2"/>
      </a:accent4>
      <a:accent5>
        <a:srgbClr val="4BACC6"/>
      </a:accent5>
      <a:accent6>
        <a:srgbClr val="F79646"/>
      </a:accent6>
      <a:hlink>
        <a:srgbClr val="0000FF"/>
      </a:hlink>
      <a:folHlink>
        <a:srgbClr val="FF00FF"/>
      </a:folHlink>
    </a:clrScheme>
    <a:fontScheme name="Mountain Top design template">
      <a:majorFont>
        <a:latin typeface="Calibri"/>
        <a:ea typeface="Calibri"/>
        <a:cs typeface="Calibri"/>
      </a:majorFont>
      <a:minorFont>
        <a:latin typeface="Helvetica"/>
        <a:ea typeface="Helvetica"/>
        <a:cs typeface="Helvetica"/>
      </a:minorFont>
    </a:fontScheme>
    <a:fmtScheme name="Mountain Top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untain Top design template">
  <a:themeElements>
    <a:clrScheme name="Mountain Top design template">
      <a:dk1>
        <a:srgbClr val="000000"/>
      </a:dk1>
      <a:lt1>
        <a:srgbClr val="FFFFFF"/>
      </a:lt1>
      <a:dk2>
        <a:srgbClr val="A7A7A7"/>
      </a:dk2>
      <a:lt2>
        <a:srgbClr val="535353"/>
      </a:lt2>
      <a:accent1>
        <a:srgbClr val="3399FF"/>
      </a:accent1>
      <a:accent2>
        <a:srgbClr val="33CCCC"/>
      </a:accent2>
      <a:accent3>
        <a:srgbClr val="9BBB59"/>
      </a:accent3>
      <a:accent4>
        <a:srgbClr val="8064A2"/>
      </a:accent4>
      <a:accent5>
        <a:srgbClr val="4BACC6"/>
      </a:accent5>
      <a:accent6>
        <a:srgbClr val="F79646"/>
      </a:accent6>
      <a:hlink>
        <a:srgbClr val="0000FF"/>
      </a:hlink>
      <a:folHlink>
        <a:srgbClr val="FF00FF"/>
      </a:folHlink>
    </a:clrScheme>
    <a:fontScheme name="Mountain Top design template">
      <a:majorFont>
        <a:latin typeface="Calibri"/>
        <a:ea typeface="Calibri"/>
        <a:cs typeface="Calibri"/>
      </a:majorFont>
      <a:minorFont>
        <a:latin typeface="Helvetica"/>
        <a:ea typeface="Helvetica"/>
        <a:cs typeface="Helvetica"/>
      </a:minorFont>
    </a:fontScheme>
    <a:fmtScheme name="Mountain Top design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3399"/>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