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2.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5803" r:id="rId2"/>
  </p:sldMasterIdLst>
  <p:notesMasterIdLst>
    <p:notesMasterId r:id="rId100"/>
  </p:notesMasterIdLst>
  <p:handoutMasterIdLst>
    <p:handoutMasterId r:id="rId101"/>
  </p:handoutMasterIdLst>
  <p:sldIdLst>
    <p:sldId id="1112" r:id="rId3"/>
    <p:sldId id="1292" r:id="rId4"/>
    <p:sldId id="1293" r:id="rId5"/>
    <p:sldId id="1113" r:id="rId6"/>
    <p:sldId id="1103" r:id="rId7"/>
    <p:sldId id="1247" r:id="rId8"/>
    <p:sldId id="1280" r:id="rId9"/>
    <p:sldId id="963" r:id="rId10"/>
    <p:sldId id="1305" r:id="rId11"/>
    <p:sldId id="1307" r:id="rId12"/>
    <p:sldId id="1308" r:id="rId13"/>
    <p:sldId id="1309" r:id="rId14"/>
    <p:sldId id="1311" r:id="rId15"/>
    <p:sldId id="1344" r:id="rId16"/>
    <p:sldId id="1273" r:id="rId17"/>
    <p:sldId id="1274" r:id="rId18"/>
    <p:sldId id="1234" r:id="rId19"/>
    <p:sldId id="1277" r:id="rId20"/>
    <p:sldId id="1304" r:id="rId21"/>
    <p:sldId id="1300" r:id="rId22"/>
    <p:sldId id="1306" r:id="rId23"/>
    <p:sldId id="1335" r:id="rId24"/>
    <p:sldId id="1323" r:id="rId25"/>
    <p:sldId id="1326" r:id="rId26"/>
    <p:sldId id="1327" r:id="rId27"/>
    <p:sldId id="1260" r:id="rId28"/>
    <p:sldId id="1302" r:id="rId29"/>
    <p:sldId id="1303" r:id="rId30"/>
    <p:sldId id="1315" r:id="rId31"/>
    <p:sldId id="1261" r:id="rId32"/>
    <p:sldId id="1330" r:id="rId33"/>
    <p:sldId id="1331" r:id="rId34"/>
    <p:sldId id="1332" r:id="rId35"/>
    <p:sldId id="1333" r:id="rId36"/>
    <p:sldId id="1334" r:id="rId37"/>
    <p:sldId id="1316" r:id="rId38"/>
    <p:sldId id="1317" r:id="rId39"/>
    <p:sldId id="1318" r:id="rId40"/>
    <p:sldId id="1319" r:id="rId41"/>
    <p:sldId id="1320" r:id="rId42"/>
    <p:sldId id="1321" r:id="rId43"/>
    <p:sldId id="1354" r:id="rId44"/>
    <p:sldId id="1262" r:id="rId45"/>
    <p:sldId id="1225" r:id="rId46"/>
    <p:sldId id="1226" r:id="rId47"/>
    <p:sldId id="1227" r:id="rId48"/>
    <p:sldId id="1351" r:id="rId49"/>
    <p:sldId id="1337" r:id="rId50"/>
    <p:sldId id="1240" r:id="rId51"/>
    <p:sldId id="1241" r:id="rId52"/>
    <p:sldId id="1272" r:id="rId53"/>
    <p:sldId id="1355" r:id="rId54"/>
    <p:sldId id="1356" r:id="rId55"/>
    <p:sldId id="1249" r:id="rId56"/>
    <p:sldId id="1263" r:id="rId57"/>
    <p:sldId id="1265" r:id="rId58"/>
    <p:sldId id="1266" r:id="rId59"/>
    <p:sldId id="1267" r:id="rId60"/>
    <p:sldId id="1336" r:id="rId61"/>
    <p:sldId id="1233" r:id="rId62"/>
    <p:sldId id="1346" r:id="rId63"/>
    <p:sldId id="1347" r:id="rId64"/>
    <p:sldId id="1348" r:id="rId65"/>
    <p:sldId id="1324" r:id="rId66"/>
    <p:sldId id="1325" r:id="rId67"/>
    <p:sldId id="1345" r:id="rId68"/>
    <p:sldId id="1269" r:id="rId69"/>
    <p:sldId id="1278" r:id="rId70"/>
    <p:sldId id="1268" r:id="rId71"/>
    <p:sldId id="1270" r:id="rId72"/>
    <p:sldId id="1312" r:id="rId73"/>
    <p:sldId id="1313" r:id="rId74"/>
    <p:sldId id="1314" r:id="rId75"/>
    <p:sldId id="1206" r:id="rId76"/>
    <p:sldId id="1207" r:id="rId77"/>
    <p:sldId id="1208" r:id="rId78"/>
    <p:sldId id="1209" r:id="rId79"/>
    <p:sldId id="1238" r:id="rId80"/>
    <p:sldId id="1210" r:id="rId81"/>
    <p:sldId id="1229" r:id="rId82"/>
    <p:sldId id="1259" r:id="rId83"/>
    <p:sldId id="1197" r:id="rId84"/>
    <p:sldId id="1198" r:id="rId85"/>
    <p:sldId id="1202" r:id="rId86"/>
    <p:sldId id="1252" r:id="rId87"/>
    <p:sldId id="1254" r:id="rId88"/>
    <p:sldId id="1290" r:id="rId89"/>
    <p:sldId id="1291" r:id="rId90"/>
    <p:sldId id="1299" r:id="rId91"/>
    <p:sldId id="1338" r:id="rId92"/>
    <p:sldId id="1339" r:id="rId93"/>
    <p:sldId id="1340" r:id="rId94"/>
    <p:sldId id="1341" r:id="rId95"/>
    <p:sldId id="1342" r:id="rId96"/>
    <p:sldId id="1343" r:id="rId97"/>
    <p:sldId id="1353" r:id="rId98"/>
    <p:sldId id="1253" r:id="rId9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34449CDC-0722-4E67-9B28-BC5FFFB7E787}">
          <p14:sldIdLst>
            <p14:sldId id="1112"/>
            <p14:sldId id="1292"/>
            <p14:sldId id="1293"/>
            <p14:sldId id="1113"/>
            <p14:sldId id="1103"/>
            <p14:sldId id="1247"/>
            <p14:sldId id="1280"/>
            <p14:sldId id="963"/>
            <p14:sldId id="1305"/>
            <p14:sldId id="1307"/>
            <p14:sldId id="1308"/>
            <p14:sldId id="1309"/>
            <p14:sldId id="1311"/>
            <p14:sldId id="1344"/>
            <p14:sldId id="1273"/>
            <p14:sldId id="1274"/>
            <p14:sldId id="1234"/>
            <p14:sldId id="1277"/>
            <p14:sldId id="1304"/>
            <p14:sldId id="1300"/>
            <p14:sldId id="1306"/>
            <p14:sldId id="1335"/>
            <p14:sldId id="1323"/>
            <p14:sldId id="1326"/>
            <p14:sldId id="1327"/>
            <p14:sldId id="1260"/>
            <p14:sldId id="1302"/>
            <p14:sldId id="1303"/>
            <p14:sldId id="1315"/>
            <p14:sldId id="1261"/>
            <p14:sldId id="1330"/>
            <p14:sldId id="1331"/>
            <p14:sldId id="1332"/>
            <p14:sldId id="1333"/>
            <p14:sldId id="1334"/>
            <p14:sldId id="1316"/>
            <p14:sldId id="1317"/>
            <p14:sldId id="1318"/>
            <p14:sldId id="1319"/>
            <p14:sldId id="1320"/>
            <p14:sldId id="1321"/>
            <p14:sldId id="1354"/>
            <p14:sldId id="1262"/>
            <p14:sldId id="1225"/>
            <p14:sldId id="1226"/>
            <p14:sldId id="1227"/>
            <p14:sldId id="1351"/>
            <p14:sldId id="1337"/>
            <p14:sldId id="1240"/>
            <p14:sldId id="1241"/>
            <p14:sldId id="1272"/>
            <p14:sldId id="1355"/>
            <p14:sldId id="1356"/>
            <p14:sldId id="1249"/>
            <p14:sldId id="1263"/>
            <p14:sldId id="1265"/>
            <p14:sldId id="1266"/>
            <p14:sldId id="1267"/>
            <p14:sldId id="1336"/>
            <p14:sldId id="1233"/>
            <p14:sldId id="1346"/>
            <p14:sldId id="1347"/>
            <p14:sldId id="1348"/>
            <p14:sldId id="1324"/>
            <p14:sldId id="1325"/>
            <p14:sldId id="1345"/>
            <p14:sldId id="1269"/>
            <p14:sldId id="1278"/>
            <p14:sldId id="1268"/>
            <p14:sldId id="1270"/>
            <p14:sldId id="1312"/>
            <p14:sldId id="1313"/>
            <p14:sldId id="1314"/>
            <p14:sldId id="1206"/>
            <p14:sldId id="1207"/>
            <p14:sldId id="1208"/>
            <p14:sldId id="1209"/>
            <p14:sldId id="1238"/>
            <p14:sldId id="1210"/>
            <p14:sldId id="1229"/>
            <p14:sldId id="1259"/>
            <p14:sldId id="1197"/>
            <p14:sldId id="1198"/>
            <p14:sldId id="1202"/>
            <p14:sldId id="1252"/>
            <p14:sldId id="1254"/>
            <p14:sldId id="1290"/>
            <p14:sldId id="1291"/>
            <p14:sldId id="1299"/>
            <p14:sldId id="1338"/>
            <p14:sldId id="1339"/>
            <p14:sldId id="1340"/>
            <p14:sldId id="1341"/>
            <p14:sldId id="1342"/>
            <p14:sldId id="1343"/>
            <p14:sldId id="1353"/>
            <p14:sldId id="125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CA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89" autoAdjust="0"/>
  </p:normalViewPr>
  <p:slideViewPr>
    <p:cSldViewPr>
      <p:cViewPr varScale="1">
        <p:scale>
          <a:sx n="112" d="100"/>
          <a:sy n="112" d="100"/>
        </p:scale>
        <p:origin x="-1728" y="-84"/>
      </p:cViewPr>
      <p:guideLst>
        <p:guide orient="horz" pos="2160"/>
        <p:guide pos="2880"/>
      </p:guideLst>
    </p:cSldViewPr>
  </p:slideViewPr>
  <p:outlineViewPr>
    <p:cViewPr>
      <p:scale>
        <a:sx n="33" d="100"/>
        <a:sy n="33" d="100"/>
      </p:scale>
      <p:origin x="0" y="11520"/>
    </p:cViewPr>
  </p:outlineViewPr>
  <p:notesTextViewPr>
    <p:cViewPr>
      <p:scale>
        <a:sx n="100" d="100"/>
        <a:sy n="100" d="100"/>
      </p:scale>
      <p:origin x="0" y="0"/>
    </p:cViewPr>
  </p:notesTextViewPr>
  <p:notesViewPr>
    <p:cSldViewPr>
      <p:cViewPr varScale="1">
        <p:scale>
          <a:sx n="87" d="100"/>
          <a:sy n="87" d="100"/>
        </p:scale>
        <p:origin x="-3810"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solidFill>
                <a:srgbClr val="00B050"/>
              </a:solidFill>
            </a:ln>
          </c:spPr>
          <c:marker>
            <c:symbol val="none"/>
          </c:marker>
          <c:cat>
            <c:numRef>
              <c:f>Sheet1!$A$3:$A$21</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Sheet1!$B$3:$B$21</c:f>
              <c:numCache>
                <c:formatCode>#,##0.00</c:formatCode>
                <c:ptCount val="19"/>
                <c:pt idx="0">
                  <c:v>22.918340000000001</c:v>
                </c:pt>
                <c:pt idx="1">
                  <c:v>19.628615700499999</c:v>
                </c:pt>
                <c:pt idx="2">
                  <c:v>23.9396583015</c:v>
                </c:pt>
                <c:pt idx="3">
                  <c:v>31.0306268667</c:v>
                </c:pt>
                <c:pt idx="4">
                  <c:v>59.720685246999999</c:v>
                </c:pt>
                <c:pt idx="5">
                  <c:v>96.196635374600007</c:v>
                </c:pt>
                <c:pt idx="6">
                  <c:v>88.220769761400007</c:v>
                </c:pt>
                <c:pt idx="7">
                  <c:v>119.43756563839997</c:v>
                </c:pt>
                <c:pt idx="8">
                  <c:v>137.39741273610002</c:v>
                </c:pt>
                <c:pt idx="9">
                  <c:v>163.50217599999999</c:v>
                </c:pt>
                <c:pt idx="10">
                  <c:v>169.78</c:v>
                </c:pt>
                <c:pt idx="11">
                  <c:v>226.29</c:v>
                </c:pt>
                <c:pt idx="12">
                  <c:v>259.88</c:v>
                </c:pt>
                <c:pt idx="13">
                  <c:v>266.27999999999997</c:v>
                </c:pt>
                <c:pt idx="14">
                  <c:v>281.5</c:v>
                </c:pt>
                <c:pt idx="15">
                  <c:v>264.10000000000002</c:v>
                </c:pt>
                <c:pt idx="16">
                  <c:v>275.89999999999998</c:v>
                </c:pt>
                <c:pt idx="17">
                  <c:v>277.60000000000002</c:v>
                </c:pt>
                <c:pt idx="18">
                  <c:v>275.2</c:v>
                </c:pt>
              </c:numCache>
            </c:numRef>
          </c:val>
          <c:smooth val="0"/>
        </c:ser>
        <c:ser>
          <c:idx val="1"/>
          <c:order val="1"/>
          <c:spPr>
            <a:ln>
              <a:solidFill>
                <a:srgbClr val="FF0000"/>
              </a:solidFill>
            </a:ln>
          </c:spPr>
          <c:marker>
            <c:symbol val="none"/>
          </c:marker>
          <c:cat>
            <c:numRef>
              <c:f>Sheet1!$A$3:$A$21</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Sheet1!$E$3:$E$21</c:f>
              <c:numCache>
                <c:formatCode>#,##0.00</c:formatCode>
                <c:ptCount val="19"/>
                <c:pt idx="0">
                  <c:v>8.2218499999999999</c:v>
                </c:pt>
                <c:pt idx="1">
                  <c:v>5.1386115999999999</c:v>
                </c:pt>
                <c:pt idx="2">
                  <c:v>6.0191253199999997</c:v>
                </c:pt>
                <c:pt idx="3">
                  <c:v>7.1223740114999998</c:v>
                </c:pt>
                <c:pt idx="4">
                  <c:v>12.779205431999999</c:v>
                </c:pt>
                <c:pt idx="5">
                  <c:v>17.492474217400002</c:v>
                </c:pt>
                <c:pt idx="6">
                  <c:v>13.584018673399999</c:v>
                </c:pt>
                <c:pt idx="7">
                  <c:v>14.568908839100001</c:v>
                </c:pt>
                <c:pt idx="8">
                  <c:v>15.368252023400002</c:v>
                </c:pt>
                <c:pt idx="9">
                  <c:v>16.899152000000001</c:v>
                </c:pt>
                <c:pt idx="10">
                  <c:v>19.46</c:v>
                </c:pt>
                <c:pt idx="11">
                  <c:v>16.510000000000002</c:v>
                </c:pt>
                <c:pt idx="12">
                  <c:v>26.98</c:v>
                </c:pt>
                <c:pt idx="13">
                  <c:v>21</c:v>
                </c:pt>
                <c:pt idx="14">
                  <c:v>19.899999999999999</c:v>
                </c:pt>
                <c:pt idx="15">
                  <c:v>18.100000000000001</c:v>
                </c:pt>
                <c:pt idx="16">
                  <c:v>20.100000000000001</c:v>
                </c:pt>
                <c:pt idx="17">
                  <c:v>27.2</c:v>
                </c:pt>
                <c:pt idx="18">
                  <c:v>28.8</c:v>
                </c:pt>
              </c:numCache>
            </c:numRef>
          </c:val>
          <c:smooth val="0"/>
        </c:ser>
        <c:dLbls>
          <c:showLegendKey val="0"/>
          <c:showVal val="0"/>
          <c:showCatName val="0"/>
          <c:showSerName val="0"/>
          <c:showPercent val="0"/>
          <c:showBubbleSize val="0"/>
        </c:dLbls>
        <c:marker val="1"/>
        <c:smooth val="0"/>
        <c:axId val="109623552"/>
        <c:axId val="109625344"/>
      </c:lineChart>
      <c:catAx>
        <c:axId val="109623552"/>
        <c:scaling>
          <c:orientation val="minMax"/>
        </c:scaling>
        <c:delete val="0"/>
        <c:axPos val="b"/>
        <c:numFmt formatCode="General" sourceLinked="1"/>
        <c:majorTickMark val="out"/>
        <c:minorTickMark val="none"/>
        <c:tickLblPos val="nextTo"/>
        <c:crossAx val="109625344"/>
        <c:crosses val="autoZero"/>
        <c:auto val="1"/>
        <c:lblAlgn val="ctr"/>
        <c:lblOffset val="100"/>
        <c:noMultiLvlLbl val="0"/>
      </c:catAx>
      <c:valAx>
        <c:axId val="109625344"/>
        <c:scaling>
          <c:orientation val="minMax"/>
        </c:scaling>
        <c:delete val="0"/>
        <c:axPos val="l"/>
        <c:title>
          <c:tx>
            <c:rich>
              <a:bodyPr rot="0" vert="horz"/>
              <a:lstStyle/>
              <a:p>
                <a:pPr>
                  <a:defRPr/>
                </a:pPr>
                <a:r>
                  <a:rPr lang="en-US" dirty="0"/>
                  <a:t>$B</a:t>
                </a:r>
              </a:p>
            </c:rich>
          </c:tx>
          <c:layout/>
          <c:overlay val="0"/>
        </c:title>
        <c:numFmt formatCode="General" sourceLinked="0"/>
        <c:majorTickMark val="out"/>
        <c:minorTickMark val="none"/>
        <c:tickLblPos val="nextTo"/>
        <c:crossAx val="1096235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THE EVOLVED</a:t>
            </a:r>
            <a:r>
              <a:rPr lang="en-US" baseline="0" dirty="0"/>
              <a:t> </a:t>
            </a:r>
            <a:r>
              <a:rPr lang="en-US" dirty="0"/>
              <a:t>ADVISOR</a:t>
            </a:r>
          </a:p>
        </c:rich>
      </c:tx>
      <c:layout/>
      <c:overlay val="1"/>
    </c:title>
    <c:autoTitleDeleted val="0"/>
    <c:plotArea>
      <c:layout/>
      <c:pieChart>
        <c:varyColors val="1"/>
        <c:ser>
          <c:idx val="0"/>
          <c:order val="0"/>
          <c:dLbls>
            <c:dLbl>
              <c:idx val="0"/>
              <c:layout/>
              <c:tx>
                <c:rich>
                  <a:bodyPr/>
                  <a:lstStyle/>
                  <a:p>
                    <a:r>
                      <a:rPr lang="en-US" dirty="0" smtClean="0"/>
                      <a:t>40%</a:t>
                    </a:r>
                    <a:endParaRPr lang="en-US" dirty="0"/>
                  </a:p>
                </c:rich>
              </c:tx>
              <c:dLblPos val="inEnd"/>
              <c:showLegendKey val="0"/>
              <c:showVal val="1"/>
              <c:showCatName val="0"/>
              <c:showSerName val="0"/>
              <c:showPercent val="0"/>
              <c:showBubbleSize val="0"/>
            </c:dLbl>
            <c:dLbl>
              <c:idx val="1"/>
              <c:layout/>
              <c:tx>
                <c:rich>
                  <a:bodyPr/>
                  <a:lstStyle/>
                  <a:p>
                    <a:r>
                      <a:rPr lang="en-US" dirty="0" smtClean="0"/>
                      <a:t>30%</a:t>
                    </a:r>
                    <a:endParaRPr lang="en-US" dirty="0"/>
                  </a:p>
                </c:rich>
              </c:tx>
              <c:dLblPos val="inEnd"/>
              <c:showLegendKey val="0"/>
              <c:showVal val="1"/>
              <c:showCatName val="0"/>
              <c:showSerName val="0"/>
              <c:showPercent val="0"/>
              <c:showBubbleSize val="0"/>
            </c:dLbl>
            <c:dLbl>
              <c:idx val="2"/>
              <c:layout/>
              <c:tx>
                <c:rich>
                  <a:bodyPr/>
                  <a:lstStyle/>
                  <a:p>
                    <a:r>
                      <a:rPr lang="en-US" dirty="0" smtClean="0"/>
                      <a:t>25%</a:t>
                    </a:r>
                    <a:endParaRPr lang="en-US" dirty="0"/>
                  </a:p>
                </c:rich>
              </c:tx>
              <c:dLblPos val="inEnd"/>
              <c:showLegendKey val="0"/>
              <c:showVal val="1"/>
              <c:showCatName val="0"/>
              <c:showSerName val="0"/>
              <c:showPercent val="0"/>
              <c:showBubbleSize val="0"/>
            </c:dLbl>
            <c:dLbl>
              <c:idx val="3"/>
              <c:layout/>
              <c:tx>
                <c:rich>
                  <a:bodyPr/>
                  <a:lstStyle/>
                  <a:p>
                    <a:r>
                      <a:rPr lang="en-US" dirty="0" smtClean="0"/>
                      <a:t>5%</a:t>
                    </a:r>
                    <a:endParaRPr lang="en-US" dirty="0"/>
                  </a:p>
                </c:rich>
              </c:tx>
              <c:dLblPos val="inEnd"/>
              <c:showLegendKey val="0"/>
              <c:showVal val="1"/>
              <c:showCatName val="0"/>
              <c:showSerName val="0"/>
              <c:showPercent val="0"/>
              <c:showBubbleSize val="0"/>
            </c:dLbl>
            <c:txPr>
              <a:bodyPr/>
              <a:lstStyle/>
              <a:p>
                <a:pPr>
                  <a:defRPr sz="1600" baseline="0"/>
                </a:pPr>
                <a:endParaRPr lang="en-US"/>
              </a:p>
            </c:txPr>
            <c:dLblPos val="inEnd"/>
            <c:showLegendKey val="0"/>
            <c:showVal val="1"/>
            <c:showCatName val="0"/>
            <c:showSerName val="0"/>
            <c:showPercent val="0"/>
            <c:showBubbleSize val="0"/>
            <c:showLeaderLines val="1"/>
          </c:dLbls>
          <c:cat>
            <c:strRef>
              <c:f>Sheet1!$D$9:$D$12</c:f>
              <c:strCache>
                <c:ptCount val="4"/>
                <c:pt idx="0">
                  <c:v>STOCKS</c:v>
                </c:pt>
                <c:pt idx="1">
                  <c:v>BONDS</c:v>
                </c:pt>
                <c:pt idx="2">
                  <c:v>COMMODITIES</c:v>
                </c:pt>
                <c:pt idx="3">
                  <c:v>CASH</c:v>
                </c:pt>
              </c:strCache>
            </c:strRef>
          </c:cat>
          <c:val>
            <c:numRef>
              <c:f>Sheet1!$E$9:$E$12</c:f>
              <c:numCache>
                <c:formatCode>General</c:formatCode>
                <c:ptCount val="4"/>
                <c:pt idx="0">
                  <c:v>40</c:v>
                </c:pt>
                <c:pt idx="1">
                  <c:v>30</c:v>
                </c:pt>
                <c:pt idx="2">
                  <c:v>25</c:v>
                </c:pt>
                <c:pt idx="3">
                  <c:v>5</c:v>
                </c:pt>
              </c:numCache>
            </c:numRef>
          </c:val>
        </c:ser>
        <c:dLbls>
          <c:dLblPos val="inEnd"/>
          <c:showLegendKey val="0"/>
          <c:showVal val="1"/>
          <c:showCatName val="0"/>
          <c:showSerName val="0"/>
          <c:showPercent val="0"/>
          <c:showBubbleSize val="0"/>
          <c:showLeaderLines val="1"/>
        </c:dLbls>
        <c:firstSliceAng val="0"/>
      </c:pieChart>
    </c:plotArea>
    <c:legend>
      <c:legendPos val="l"/>
      <c:layout/>
      <c:overlay val="0"/>
      <c:txPr>
        <a:bodyPr/>
        <a:lstStyle/>
        <a:p>
          <a:pPr rtl="0">
            <a:defRPr/>
          </a:pPr>
          <a:endParaRPr lang="en-US"/>
        </a:p>
      </c:txPr>
    </c:legend>
    <c:plotVisOnly val="1"/>
    <c:dispBlanksAs val="gap"/>
    <c:showDLblsOverMax val="0"/>
  </c:chart>
  <c:spPr>
    <a:ln w="15875">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FE04A55-E790-41F8-AD3D-04298FCB553D}" type="datetimeFigureOut">
              <a:rPr lang="en-US" smtClean="0"/>
              <a:t>10/12/2017</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FE8C1E6-8DB0-4D9D-B46D-7BD8E03E1625}" type="slidenum">
              <a:rPr lang="en-US" smtClean="0"/>
              <a:t>‹#›</a:t>
            </a:fld>
            <a:endParaRPr lang="en-US" dirty="0"/>
          </a:p>
        </p:txBody>
      </p:sp>
    </p:spTree>
    <p:extLst>
      <p:ext uri="{BB962C8B-B14F-4D97-AF65-F5344CB8AC3E}">
        <p14:creationId xmlns:p14="http://schemas.microsoft.com/office/powerpoint/2010/main" val="3715951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a:latin typeface="+mn-lt"/>
              </a:defRPr>
            </a:lvl1pPr>
          </a:lstStyle>
          <a:p>
            <a:pPr>
              <a:defRPr/>
            </a:pPr>
            <a:fld id="{190529FC-898F-451E-B1A0-DF618A15EFCF}" type="datetimeFigureOut">
              <a:rPr lang="en-US"/>
              <a:pPr>
                <a:defRPr/>
              </a:pPr>
              <a:t>10/12/2017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a:latin typeface="+mn-lt"/>
              </a:defRPr>
            </a:lvl1pPr>
          </a:lstStyle>
          <a:p>
            <a:pPr>
              <a:defRPr/>
            </a:pPr>
            <a:fld id="{EDC1F812-BA47-464E-A603-402B4A709C2E}" type="slidenum">
              <a:rPr lang="en-US"/>
              <a:pPr>
                <a:defRPr/>
              </a:pPr>
              <a:t>‹#›</a:t>
            </a:fld>
            <a:endParaRPr lang="en-US" dirty="0"/>
          </a:p>
        </p:txBody>
      </p:sp>
    </p:spTree>
    <p:extLst>
      <p:ext uri="{BB962C8B-B14F-4D97-AF65-F5344CB8AC3E}">
        <p14:creationId xmlns:p14="http://schemas.microsoft.com/office/powerpoint/2010/main" val="2697125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6350" y="20638"/>
            <a:ext cx="9144000" cy="6858000"/>
            <a:chOff x="0" y="0"/>
            <a:chExt cx="5760" cy="4320"/>
          </a:xfrm>
        </p:grpSpPr>
        <p:sp>
          <p:nvSpPr>
            <p:cNvPr id="5" name="Freeform 29"/>
            <p:cNvSpPr>
              <a:spLocks/>
            </p:cNvSpPr>
            <p:nvPr/>
          </p:nvSpPr>
          <p:spPr bwMode="hidden">
            <a:xfrm>
              <a:off x="0" y="3072"/>
              <a:ext cx="5760" cy="1248"/>
            </a:xfrm>
            <a:custGeom>
              <a:avLst/>
              <a:gdLst>
                <a:gd name="T0" fmla="*/ 210 w 6027"/>
                <a:gd name="T1" fmla="*/ 1 h 2296"/>
                <a:gd name="T2" fmla="*/ 0 w 6027"/>
                <a:gd name="T3" fmla="*/ 1 h 2296"/>
                <a:gd name="T4" fmla="*/ 0 w 6027"/>
                <a:gd name="T5" fmla="*/ 0 h 2296"/>
                <a:gd name="T6" fmla="*/ 210 w 6027"/>
                <a:gd name="T7" fmla="*/ 0 h 2296"/>
                <a:gd name="T8" fmla="*/ 210 w 6027"/>
                <a:gd name="T9" fmla="*/ 1 h 2296"/>
                <a:gd name="T10" fmla="*/ 21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30"/>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7" name="Freeform 31"/>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8" name="Group 31"/>
          <p:cNvGrpSpPr>
            <a:grpSpLocks/>
          </p:cNvGrpSpPr>
          <p:nvPr/>
        </p:nvGrpSpPr>
        <p:grpSpPr bwMode="auto">
          <a:xfrm>
            <a:off x="-1588" y="6034088"/>
            <a:ext cx="7845426" cy="850900"/>
            <a:chOff x="0" y="3792"/>
            <a:chExt cx="4942" cy="536"/>
          </a:xfrm>
        </p:grpSpPr>
        <p:sp>
          <p:nvSpPr>
            <p:cNvPr id="9"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 name="Group 33"/>
            <p:cNvGrpSpPr>
              <a:grpSpLocks/>
            </p:cNvGrpSpPr>
            <p:nvPr userDrawn="1"/>
          </p:nvGrpSpPr>
          <p:grpSpPr bwMode="auto">
            <a:xfrm>
              <a:off x="2486" y="3792"/>
              <a:ext cx="2456" cy="536"/>
              <a:chOff x="2486" y="3792"/>
              <a:chExt cx="2456" cy="536"/>
            </a:xfrm>
          </p:grpSpPr>
          <p:sp>
            <p:nvSpPr>
              <p:cNvPr id="12"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
              <p:cNvSpPr>
                <a:spLocks/>
              </p:cNvSpPr>
              <p:nvPr userDrawn="1"/>
            </p:nvSpPr>
            <p:spPr bwMode="ltGray">
              <a:xfrm>
                <a:off x="2677" y="3792"/>
                <a:ext cx="186" cy="395"/>
              </a:xfrm>
              <a:custGeom>
                <a:avLst/>
                <a:gdLst>
                  <a:gd name="T0" fmla="*/ 36 w 186"/>
                  <a:gd name="T1" fmla="*/ 0 h 353"/>
                  <a:gd name="T2" fmla="*/ 54 w 186"/>
                  <a:gd name="T3" fmla="*/ 72629 h 353"/>
                  <a:gd name="T4" fmla="*/ 24 w 186"/>
                  <a:gd name="T5" fmla="*/ 124639 h 353"/>
                  <a:gd name="T6" fmla="*/ 18 w 186"/>
                  <a:gd name="T7" fmla="*/ 269797 h 353"/>
                  <a:gd name="T8" fmla="*/ 42 w 186"/>
                  <a:gd name="T9" fmla="*/ 468378 h 353"/>
                  <a:gd name="T10" fmla="*/ 48 w 186"/>
                  <a:gd name="T11" fmla="*/ 663157 h 353"/>
                  <a:gd name="T12" fmla="*/ 0 w 186"/>
                  <a:gd name="T13" fmla="*/ 1449187 h 353"/>
                  <a:gd name="T14" fmla="*/ 54 w 186"/>
                  <a:gd name="T15" fmla="*/ 958461 h 353"/>
                  <a:gd name="T16" fmla="*/ 84 w 186"/>
                  <a:gd name="T17" fmla="*/ 884685 h 353"/>
                  <a:gd name="T18" fmla="*/ 126 w 186"/>
                  <a:gd name="T19" fmla="*/ 518998 h 353"/>
                  <a:gd name="T20" fmla="*/ 144 w 186"/>
                  <a:gd name="T21" fmla="*/ 491011 h 353"/>
                  <a:gd name="T22" fmla="*/ 144 w 186"/>
                  <a:gd name="T23" fmla="*/ 370423 h 353"/>
                  <a:gd name="T24" fmla="*/ 186 w 186"/>
                  <a:gd name="T25" fmla="*/ 269797 h 353"/>
                  <a:gd name="T26" fmla="*/ 162 w 186"/>
                  <a:gd name="T27" fmla="*/ 2446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9095 h 66"/>
                  <a:gd name="T8" fmla="*/ 6 w 155"/>
                  <a:gd name="T9" fmla="*/ 83848 h 66"/>
                  <a:gd name="T10" fmla="*/ 0 w 155"/>
                  <a:gd name="T11" fmla="*/ 114833 h 66"/>
                  <a:gd name="T12" fmla="*/ 78 w 155"/>
                  <a:gd name="T13" fmla="*/ 281471 h 66"/>
                  <a:gd name="T14" fmla="*/ 96 w 155"/>
                  <a:gd name="T15" fmla="*/ 198132 h 66"/>
                  <a:gd name="T16" fmla="*/ 155 w 155"/>
                  <a:gd name="T17" fmla="*/ 313116 h 66"/>
                  <a:gd name="T18" fmla="*/ 126 w 155"/>
                  <a:gd name="T19" fmla="*/ 11483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4"/>
              <p:cNvSpPr>
                <a:spLocks/>
              </p:cNvSpPr>
              <p:nvPr userDrawn="1"/>
            </p:nvSpPr>
            <p:spPr bwMode="ltGray">
              <a:xfrm>
                <a:off x="2486" y="3859"/>
                <a:ext cx="42" cy="81"/>
              </a:xfrm>
              <a:custGeom>
                <a:avLst/>
                <a:gdLst>
                  <a:gd name="T0" fmla="*/ 6 w 42"/>
                  <a:gd name="T1" fmla="*/ 223215 h 72"/>
                  <a:gd name="T2" fmla="*/ 0 w 42"/>
                  <a:gd name="T3" fmla="*/ 115767 h 72"/>
                  <a:gd name="T4" fmla="*/ 12 w 42"/>
                  <a:gd name="T5" fmla="*/ 40107 h 72"/>
                  <a:gd name="T6" fmla="*/ 0 w 42"/>
                  <a:gd name="T7" fmla="*/ 40107 h 72"/>
                  <a:gd name="T8" fmla="*/ 12 w 42"/>
                  <a:gd name="T9" fmla="*/ 40107 h 72"/>
                  <a:gd name="T10" fmla="*/ 24 w 42"/>
                  <a:gd name="T11" fmla="*/ 40107 h 72"/>
                  <a:gd name="T12" fmla="*/ 36 w 42"/>
                  <a:gd name="T13" fmla="*/ 40107 h 72"/>
                  <a:gd name="T14" fmla="*/ 42 w 42"/>
                  <a:gd name="T15" fmla="*/ 0 h 72"/>
                  <a:gd name="T16" fmla="*/ 30 w 42"/>
                  <a:gd name="T17" fmla="*/ 115767 h 72"/>
                  <a:gd name="T18" fmla="*/ 42 w 42"/>
                  <a:gd name="T19" fmla="*/ 297606 h 72"/>
                  <a:gd name="T20" fmla="*/ 12 w 42"/>
                  <a:gd name="T21" fmla="*/ 436145 h 72"/>
                  <a:gd name="T22" fmla="*/ 6 w 42"/>
                  <a:gd name="T23" fmla="*/ 223215 h 72"/>
                  <a:gd name="T24" fmla="*/ 6 w 42"/>
                  <a:gd name="T25" fmla="*/ 22321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1"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7" name="Group 40"/>
          <p:cNvGrpSpPr>
            <a:grpSpLocks/>
          </p:cNvGrpSpPr>
          <p:nvPr/>
        </p:nvGrpSpPr>
        <p:grpSpPr bwMode="auto">
          <a:xfrm>
            <a:off x="627063" y="6021388"/>
            <a:ext cx="5684837" cy="849312"/>
            <a:chOff x="395" y="3793"/>
            <a:chExt cx="3581" cy="535"/>
          </a:xfrm>
        </p:grpSpPr>
        <p:sp>
          <p:nvSpPr>
            <p:cNvPr id="18" name="Freeform 41"/>
            <p:cNvSpPr>
              <a:spLocks/>
            </p:cNvSpPr>
            <p:nvPr userDrawn="1"/>
          </p:nvSpPr>
          <p:spPr bwMode="auto">
            <a:xfrm>
              <a:off x="1196" y="3793"/>
              <a:ext cx="365" cy="291"/>
            </a:xfrm>
            <a:custGeom>
              <a:avLst/>
              <a:gdLst>
                <a:gd name="T0" fmla="*/ 24 w 365"/>
                <a:gd name="T1" fmla="*/ 24 h 287"/>
                <a:gd name="T2" fmla="*/ 0 w 365"/>
                <a:gd name="T3" fmla="*/ 160 h 287"/>
                <a:gd name="T4" fmla="*/ 66 w 365"/>
                <a:gd name="T5" fmla="*/ 308 h 287"/>
                <a:gd name="T6" fmla="*/ 143 w 365"/>
                <a:gd name="T7" fmla="*/ 506 h 287"/>
                <a:gd name="T8" fmla="*/ 191 w 365"/>
                <a:gd name="T9" fmla="*/ 465 h 287"/>
                <a:gd name="T10" fmla="*/ 341 w 365"/>
                <a:gd name="T11" fmla="*/ 798 h 287"/>
                <a:gd name="T12" fmla="*/ 305 w 365"/>
                <a:gd name="T13" fmla="*/ 485 h 287"/>
                <a:gd name="T14" fmla="*/ 365 w 365"/>
                <a:gd name="T15" fmla="*/ 364 h 287"/>
                <a:gd name="T16" fmla="*/ 359 w 365"/>
                <a:gd name="T17" fmla="*/ 349 h 287"/>
                <a:gd name="T18" fmla="*/ 335 w 365"/>
                <a:gd name="T19" fmla="*/ 320 h 287"/>
                <a:gd name="T20" fmla="*/ 299 w 365"/>
                <a:gd name="T21" fmla="*/ 240 h 287"/>
                <a:gd name="T22" fmla="*/ 257 w 365"/>
                <a:gd name="T23" fmla="*/ 186 h 287"/>
                <a:gd name="T24" fmla="*/ 215 w 365"/>
                <a:gd name="T25" fmla="*/ 148 h 287"/>
                <a:gd name="T26" fmla="*/ 173 w 365"/>
                <a:gd name="T27" fmla="*/ 11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42"/>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43"/>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118 h 60"/>
                <a:gd name="T16" fmla="*/ 65 w 71"/>
                <a:gd name="T17" fmla="*/ 142 h 60"/>
                <a:gd name="T18" fmla="*/ 71 w 71"/>
                <a:gd name="T19" fmla="*/ 174 h 60"/>
                <a:gd name="T20" fmla="*/ 71 w 71"/>
                <a:gd name="T21" fmla="*/ 192 h 60"/>
                <a:gd name="T22" fmla="*/ 59 w 71"/>
                <a:gd name="T23" fmla="*/ 174 h 60"/>
                <a:gd name="T24" fmla="*/ 47 w 71"/>
                <a:gd name="T25" fmla="*/ 142 h 60"/>
                <a:gd name="T26" fmla="*/ 23 w 71"/>
                <a:gd name="T27" fmla="*/ 118 h 60"/>
                <a:gd name="T28" fmla="*/ 23 w 71"/>
                <a:gd name="T29" fmla="*/ 130 h 60"/>
                <a:gd name="T30" fmla="*/ 18 w 71"/>
                <a:gd name="T31" fmla="*/ 142 h 60"/>
                <a:gd name="T32" fmla="*/ 12 w 71"/>
                <a:gd name="T33" fmla="*/ 156 h 60"/>
                <a:gd name="T34" fmla="*/ 6 w 71"/>
                <a:gd name="T35" fmla="*/ 156 h 60"/>
                <a:gd name="T36" fmla="*/ 6 w 71"/>
                <a:gd name="T37" fmla="*/ 156 h 60"/>
                <a:gd name="T38" fmla="*/ 6 w 71"/>
                <a:gd name="T39" fmla="*/ 13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44"/>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134 h 162"/>
                <a:gd name="T10" fmla="*/ 96 w 161"/>
                <a:gd name="T11" fmla="*/ 146 h 162"/>
                <a:gd name="T12" fmla="*/ 102 w 161"/>
                <a:gd name="T13" fmla="*/ 170 h 162"/>
                <a:gd name="T14" fmla="*/ 108 w 161"/>
                <a:gd name="T15" fmla="*/ 194 h 162"/>
                <a:gd name="T16" fmla="*/ 120 w 161"/>
                <a:gd name="T17" fmla="*/ 225 h 162"/>
                <a:gd name="T18" fmla="*/ 143 w 161"/>
                <a:gd name="T19" fmla="*/ 279 h 162"/>
                <a:gd name="T20" fmla="*/ 155 w 161"/>
                <a:gd name="T21" fmla="*/ 341 h 162"/>
                <a:gd name="T22" fmla="*/ 161 w 161"/>
                <a:gd name="T23" fmla="*/ 380 h 162"/>
                <a:gd name="T24" fmla="*/ 161 w 161"/>
                <a:gd name="T25" fmla="*/ 395 h 162"/>
                <a:gd name="T26" fmla="*/ 96 w 161"/>
                <a:gd name="T27" fmla="*/ 243 h 162"/>
                <a:gd name="T28" fmla="*/ 30 w 161"/>
                <a:gd name="T29" fmla="*/ 13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45"/>
            <p:cNvSpPr>
              <a:spLocks/>
            </p:cNvSpPr>
            <p:nvPr userDrawn="1"/>
          </p:nvSpPr>
          <p:spPr bwMode="auto">
            <a:xfrm>
              <a:off x="706" y="3854"/>
              <a:ext cx="59" cy="61"/>
            </a:xfrm>
            <a:custGeom>
              <a:avLst/>
              <a:gdLst>
                <a:gd name="T0" fmla="*/ 59 w 59"/>
                <a:gd name="T1" fmla="*/ 6 h 60"/>
                <a:gd name="T2" fmla="*/ 41 w 59"/>
                <a:gd name="T3" fmla="*/ 118 h 60"/>
                <a:gd name="T4" fmla="*/ 41 w 59"/>
                <a:gd name="T5" fmla="*/ 130 h 60"/>
                <a:gd name="T6" fmla="*/ 47 w 59"/>
                <a:gd name="T7" fmla="*/ 142 h 60"/>
                <a:gd name="T8" fmla="*/ 53 w 59"/>
                <a:gd name="T9" fmla="*/ 174 h 60"/>
                <a:gd name="T10" fmla="*/ 53 w 59"/>
                <a:gd name="T11" fmla="*/ 192 h 60"/>
                <a:gd name="T12" fmla="*/ 47 w 59"/>
                <a:gd name="T13" fmla="*/ 174 h 60"/>
                <a:gd name="T14" fmla="*/ 35 w 59"/>
                <a:gd name="T15" fmla="*/ 156 h 60"/>
                <a:gd name="T16" fmla="*/ 23 w 59"/>
                <a:gd name="T17" fmla="*/ 130 h 60"/>
                <a:gd name="T18" fmla="*/ 17 w 59"/>
                <a:gd name="T19" fmla="*/ 11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46"/>
            <p:cNvSpPr>
              <a:spLocks/>
            </p:cNvSpPr>
            <p:nvPr userDrawn="1"/>
          </p:nvSpPr>
          <p:spPr bwMode="auto">
            <a:xfrm>
              <a:off x="395" y="3811"/>
              <a:ext cx="245" cy="207"/>
            </a:xfrm>
            <a:custGeom>
              <a:avLst/>
              <a:gdLst>
                <a:gd name="T0" fmla="*/ 233 w 245"/>
                <a:gd name="T1" fmla="*/ 118 h 204"/>
                <a:gd name="T2" fmla="*/ 245 w 245"/>
                <a:gd name="T3" fmla="*/ 130 h 204"/>
                <a:gd name="T4" fmla="*/ 209 w 245"/>
                <a:gd name="T5" fmla="*/ 236 h 204"/>
                <a:gd name="T6" fmla="*/ 143 w 245"/>
                <a:gd name="T7" fmla="*/ 383 h 204"/>
                <a:gd name="T8" fmla="*/ 167 w 245"/>
                <a:gd name="T9" fmla="*/ 457 h 204"/>
                <a:gd name="T10" fmla="*/ 179 w 245"/>
                <a:gd name="T11" fmla="*/ 596 h 204"/>
                <a:gd name="T12" fmla="*/ 77 w 245"/>
                <a:gd name="T13" fmla="*/ 383 h 204"/>
                <a:gd name="T14" fmla="*/ 47 w 245"/>
                <a:gd name="T15" fmla="*/ 236 h 204"/>
                <a:gd name="T16" fmla="*/ 89 w 245"/>
                <a:gd name="T17" fmla="*/ 182 h 204"/>
                <a:gd name="T18" fmla="*/ 59 w 245"/>
                <a:gd name="T19" fmla="*/ 11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118 h 204"/>
                <a:gd name="T50" fmla="*/ 233 w 245"/>
                <a:gd name="T51" fmla="*/ 11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25" name="Rectangle 25"/>
          <p:cNvSpPr>
            <a:spLocks noGrp="1" noChangeArrowheads="1"/>
          </p:cNvSpPr>
          <p:nvPr>
            <p:ph type="dt" sz="quarter" idx="10"/>
          </p:nvPr>
        </p:nvSpPr>
        <p:spPr/>
        <p:txBody>
          <a:bodyPr/>
          <a:lstStyle>
            <a:lvl1pPr>
              <a:defRPr/>
            </a:lvl1pPr>
          </a:lstStyle>
          <a:p>
            <a:pPr>
              <a:defRPr/>
            </a:pPr>
            <a:fld id="{6B895612-979A-4050-BE3C-64FDDB43DD3E}" type="datetime1">
              <a:rPr lang="en-US"/>
              <a:pPr>
                <a:defRPr/>
              </a:pPr>
              <a:t>10/12/2017</a:t>
            </a:fld>
            <a:endParaRPr lang="en-US" dirty="0"/>
          </a:p>
        </p:txBody>
      </p:sp>
      <p:sp>
        <p:nvSpPr>
          <p:cNvPr id="26" name="Rectangle 26"/>
          <p:cNvSpPr>
            <a:spLocks noGrp="1" noChangeArrowheads="1"/>
          </p:cNvSpPr>
          <p:nvPr>
            <p:ph type="sldNum" sz="quarter" idx="11"/>
          </p:nvPr>
        </p:nvSpPr>
        <p:spPr/>
        <p:txBody>
          <a:bodyPr/>
          <a:lstStyle>
            <a:lvl1pPr>
              <a:defRPr/>
            </a:lvl1pPr>
          </a:lstStyle>
          <a:p>
            <a:pPr>
              <a:defRPr/>
            </a:pPr>
            <a:fld id="{112CB656-CD15-4E9F-A72B-68B4BB2DA8B3}" type="slidenum">
              <a:rPr lang="en-US"/>
              <a:pPr>
                <a:defRPr/>
              </a:pPr>
              <a:t>‹#›</a:t>
            </a:fld>
            <a:endParaRPr lang="en-US" dirty="0"/>
          </a:p>
        </p:txBody>
      </p:sp>
      <p:sp>
        <p:nvSpPr>
          <p:cNvPr id="27" name="Rectangle 27"/>
          <p:cNvSpPr>
            <a:spLocks noGrp="1" noChangeArrowheads="1"/>
          </p:cNvSpPr>
          <p:nvPr>
            <p:ph type="ftr" sz="quarter" idx="12"/>
          </p:nvPr>
        </p:nvSpPr>
        <p:spPr/>
        <p:txBody>
          <a:bodyPr/>
          <a:lstStyle>
            <a:lvl1pPr>
              <a:defRPr/>
            </a:lvl1pPr>
          </a:lstStyle>
          <a:p>
            <a:pPr>
              <a:defRPr/>
            </a:pPr>
            <a:endParaRPr lang="en-US" dirty="0"/>
          </a:p>
        </p:txBody>
      </p:sp>
      <p:pic>
        <p:nvPicPr>
          <p:cNvPr id="29" name="Picture 2" descr="C:\Temp\TSL_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8587" y="6118225"/>
            <a:ext cx="2435225" cy="62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76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4608F5A7-A9A8-487A-9AFE-201509127F87}"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9A3A56A3-5A56-42FE-BECD-EF42F35A9D36}" type="slidenum">
              <a:rPr lang="en-US"/>
              <a:pPr>
                <a:defRPr/>
              </a:pPr>
              <a:t>‹#›</a:t>
            </a:fld>
            <a:endParaRPr lang="en-US" dirty="0"/>
          </a:p>
        </p:txBody>
      </p:sp>
    </p:spTree>
    <p:extLst>
      <p:ext uri="{BB962C8B-B14F-4D97-AF65-F5344CB8AC3E}">
        <p14:creationId xmlns:p14="http://schemas.microsoft.com/office/powerpoint/2010/main" val="391166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C4BC1A62-B153-4870-A1FB-A82380A56DDC}"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096B91EB-842B-4D1D-AEC8-B09156E70764}" type="slidenum">
              <a:rPr lang="en-US"/>
              <a:pPr>
                <a:defRPr/>
              </a:pPr>
              <a:t>‹#›</a:t>
            </a:fld>
            <a:endParaRPr lang="en-US" dirty="0"/>
          </a:p>
        </p:txBody>
      </p:sp>
    </p:spTree>
    <p:extLst>
      <p:ext uri="{BB962C8B-B14F-4D97-AF65-F5344CB8AC3E}">
        <p14:creationId xmlns:p14="http://schemas.microsoft.com/office/powerpoint/2010/main" val="358376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62D0B15B-DC5C-4473-AC15-0237F868F031}" type="datetime1">
              <a:rPr lang="en-US"/>
              <a:pPr>
                <a:defRPr/>
              </a:pPr>
              <a:t>10/12/2017</a:t>
            </a:fld>
            <a:endParaRPr lang="en-US" dirty="0"/>
          </a:p>
        </p:txBody>
      </p:sp>
      <p:sp>
        <p:nvSpPr>
          <p:cNvPr id="4"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2"/>
          </p:nvPr>
        </p:nvSpPr>
        <p:spPr>
          <a:ln/>
        </p:spPr>
        <p:txBody>
          <a:bodyPr/>
          <a:lstStyle>
            <a:lvl1pPr>
              <a:defRPr/>
            </a:lvl1pPr>
          </a:lstStyle>
          <a:p>
            <a:pPr>
              <a:defRPr/>
            </a:pPr>
            <a:fld id="{CCD2E938-E834-4C59-9B37-D84C63F6616D}" type="slidenum">
              <a:rPr lang="en-US"/>
              <a:pPr>
                <a:defRPr/>
              </a:pPr>
              <a:t>‹#›</a:t>
            </a:fld>
            <a:endParaRPr lang="en-US" dirty="0"/>
          </a:p>
        </p:txBody>
      </p:sp>
    </p:spTree>
    <p:extLst>
      <p:ext uri="{BB962C8B-B14F-4D97-AF65-F5344CB8AC3E}">
        <p14:creationId xmlns:p14="http://schemas.microsoft.com/office/powerpoint/2010/main" val="7277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a:p>
        </p:txBody>
      </p:sp>
      <p:sp>
        <p:nvSpPr>
          <p:cNvPr id="4" name="Rectangle 25"/>
          <p:cNvSpPr>
            <a:spLocks noGrp="1" noChangeArrowheads="1"/>
          </p:cNvSpPr>
          <p:nvPr>
            <p:ph type="dt" sz="half" idx="10"/>
          </p:nvPr>
        </p:nvSpPr>
        <p:spPr>
          <a:ln/>
        </p:spPr>
        <p:txBody>
          <a:bodyPr/>
          <a:lstStyle>
            <a:lvl1pPr>
              <a:defRPr/>
            </a:lvl1pPr>
          </a:lstStyle>
          <a:p>
            <a:pPr>
              <a:defRPr/>
            </a:pPr>
            <a:fld id="{12A6AE0C-7C77-48C9-A8EB-8C4FB519E760}"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F2F9D4F5-8663-4CA6-A1CE-4C3CA231B63E}" type="slidenum">
              <a:rPr lang="en-US"/>
              <a:pPr>
                <a:defRPr/>
              </a:pPr>
              <a:t>‹#›</a:t>
            </a:fld>
            <a:endParaRPr lang="en-US" dirty="0"/>
          </a:p>
        </p:txBody>
      </p:sp>
    </p:spTree>
    <p:extLst>
      <p:ext uri="{BB962C8B-B14F-4D97-AF65-F5344CB8AC3E}">
        <p14:creationId xmlns:p14="http://schemas.microsoft.com/office/powerpoint/2010/main" val="16213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DED54D2-FAFD-47FF-B1BA-3A4B60211D1C}" type="slidenum">
              <a:rPr lang="en-US" altLang="en-US"/>
              <a:pPr/>
              <a:t>‹#›</a:t>
            </a:fld>
            <a:endParaRPr lang="en-US" altLang="en-US" dirty="0"/>
          </a:p>
        </p:txBody>
      </p:sp>
    </p:spTree>
    <p:extLst>
      <p:ext uri="{BB962C8B-B14F-4D97-AF65-F5344CB8AC3E}">
        <p14:creationId xmlns:p14="http://schemas.microsoft.com/office/powerpoint/2010/main" val="13407562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6350" y="20638"/>
            <a:ext cx="9144000" cy="6858000"/>
            <a:chOff x="0" y="0"/>
            <a:chExt cx="5760" cy="4320"/>
          </a:xfrm>
        </p:grpSpPr>
        <p:sp>
          <p:nvSpPr>
            <p:cNvPr id="5" name="Freeform 29"/>
            <p:cNvSpPr>
              <a:spLocks/>
            </p:cNvSpPr>
            <p:nvPr/>
          </p:nvSpPr>
          <p:spPr bwMode="hidden">
            <a:xfrm>
              <a:off x="0" y="3072"/>
              <a:ext cx="5760" cy="1248"/>
            </a:xfrm>
            <a:custGeom>
              <a:avLst/>
              <a:gdLst>
                <a:gd name="T0" fmla="*/ 210 w 6027"/>
                <a:gd name="T1" fmla="*/ 1 h 2296"/>
                <a:gd name="T2" fmla="*/ 0 w 6027"/>
                <a:gd name="T3" fmla="*/ 1 h 2296"/>
                <a:gd name="T4" fmla="*/ 0 w 6027"/>
                <a:gd name="T5" fmla="*/ 0 h 2296"/>
                <a:gd name="T6" fmla="*/ 210 w 6027"/>
                <a:gd name="T7" fmla="*/ 0 h 2296"/>
                <a:gd name="T8" fmla="*/ 210 w 6027"/>
                <a:gd name="T9" fmla="*/ 1 h 2296"/>
                <a:gd name="T10" fmla="*/ 21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30"/>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7" name="Freeform 31"/>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8" name="Group 31"/>
          <p:cNvGrpSpPr>
            <a:grpSpLocks/>
          </p:cNvGrpSpPr>
          <p:nvPr/>
        </p:nvGrpSpPr>
        <p:grpSpPr bwMode="auto">
          <a:xfrm>
            <a:off x="-1588" y="6034088"/>
            <a:ext cx="7845426" cy="850900"/>
            <a:chOff x="0" y="3792"/>
            <a:chExt cx="4942" cy="536"/>
          </a:xfrm>
        </p:grpSpPr>
        <p:sp>
          <p:nvSpPr>
            <p:cNvPr id="9"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 name="Group 33"/>
            <p:cNvGrpSpPr>
              <a:grpSpLocks/>
            </p:cNvGrpSpPr>
            <p:nvPr userDrawn="1"/>
          </p:nvGrpSpPr>
          <p:grpSpPr bwMode="auto">
            <a:xfrm>
              <a:off x="2486" y="3792"/>
              <a:ext cx="2456" cy="536"/>
              <a:chOff x="2486" y="3792"/>
              <a:chExt cx="2456" cy="536"/>
            </a:xfrm>
          </p:grpSpPr>
          <p:sp>
            <p:nvSpPr>
              <p:cNvPr id="12"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
              <p:cNvSpPr>
                <a:spLocks/>
              </p:cNvSpPr>
              <p:nvPr userDrawn="1"/>
            </p:nvSpPr>
            <p:spPr bwMode="ltGray">
              <a:xfrm>
                <a:off x="2677" y="3792"/>
                <a:ext cx="186" cy="395"/>
              </a:xfrm>
              <a:custGeom>
                <a:avLst/>
                <a:gdLst>
                  <a:gd name="T0" fmla="*/ 36 w 186"/>
                  <a:gd name="T1" fmla="*/ 0 h 353"/>
                  <a:gd name="T2" fmla="*/ 54 w 186"/>
                  <a:gd name="T3" fmla="*/ 72629 h 353"/>
                  <a:gd name="T4" fmla="*/ 24 w 186"/>
                  <a:gd name="T5" fmla="*/ 124639 h 353"/>
                  <a:gd name="T6" fmla="*/ 18 w 186"/>
                  <a:gd name="T7" fmla="*/ 269797 h 353"/>
                  <a:gd name="T8" fmla="*/ 42 w 186"/>
                  <a:gd name="T9" fmla="*/ 468378 h 353"/>
                  <a:gd name="T10" fmla="*/ 48 w 186"/>
                  <a:gd name="T11" fmla="*/ 663157 h 353"/>
                  <a:gd name="T12" fmla="*/ 0 w 186"/>
                  <a:gd name="T13" fmla="*/ 1449187 h 353"/>
                  <a:gd name="T14" fmla="*/ 54 w 186"/>
                  <a:gd name="T15" fmla="*/ 958461 h 353"/>
                  <a:gd name="T16" fmla="*/ 84 w 186"/>
                  <a:gd name="T17" fmla="*/ 884685 h 353"/>
                  <a:gd name="T18" fmla="*/ 126 w 186"/>
                  <a:gd name="T19" fmla="*/ 518998 h 353"/>
                  <a:gd name="T20" fmla="*/ 144 w 186"/>
                  <a:gd name="T21" fmla="*/ 491011 h 353"/>
                  <a:gd name="T22" fmla="*/ 144 w 186"/>
                  <a:gd name="T23" fmla="*/ 370423 h 353"/>
                  <a:gd name="T24" fmla="*/ 186 w 186"/>
                  <a:gd name="T25" fmla="*/ 269797 h 353"/>
                  <a:gd name="T26" fmla="*/ 162 w 186"/>
                  <a:gd name="T27" fmla="*/ 2446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9095 h 66"/>
                  <a:gd name="T8" fmla="*/ 6 w 155"/>
                  <a:gd name="T9" fmla="*/ 83848 h 66"/>
                  <a:gd name="T10" fmla="*/ 0 w 155"/>
                  <a:gd name="T11" fmla="*/ 114833 h 66"/>
                  <a:gd name="T12" fmla="*/ 78 w 155"/>
                  <a:gd name="T13" fmla="*/ 281471 h 66"/>
                  <a:gd name="T14" fmla="*/ 96 w 155"/>
                  <a:gd name="T15" fmla="*/ 198132 h 66"/>
                  <a:gd name="T16" fmla="*/ 155 w 155"/>
                  <a:gd name="T17" fmla="*/ 313116 h 66"/>
                  <a:gd name="T18" fmla="*/ 126 w 155"/>
                  <a:gd name="T19" fmla="*/ 11483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4"/>
              <p:cNvSpPr>
                <a:spLocks/>
              </p:cNvSpPr>
              <p:nvPr userDrawn="1"/>
            </p:nvSpPr>
            <p:spPr bwMode="ltGray">
              <a:xfrm>
                <a:off x="2486" y="3859"/>
                <a:ext cx="42" cy="81"/>
              </a:xfrm>
              <a:custGeom>
                <a:avLst/>
                <a:gdLst>
                  <a:gd name="T0" fmla="*/ 6 w 42"/>
                  <a:gd name="T1" fmla="*/ 223215 h 72"/>
                  <a:gd name="T2" fmla="*/ 0 w 42"/>
                  <a:gd name="T3" fmla="*/ 115767 h 72"/>
                  <a:gd name="T4" fmla="*/ 12 w 42"/>
                  <a:gd name="T5" fmla="*/ 40107 h 72"/>
                  <a:gd name="T6" fmla="*/ 0 w 42"/>
                  <a:gd name="T7" fmla="*/ 40107 h 72"/>
                  <a:gd name="T8" fmla="*/ 12 w 42"/>
                  <a:gd name="T9" fmla="*/ 40107 h 72"/>
                  <a:gd name="T10" fmla="*/ 24 w 42"/>
                  <a:gd name="T11" fmla="*/ 40107 h 72"/>
                  <a:gd name="T12" fmla="*/ 36 w 42"/>
                  <a:gd name="T13" fmla="*/ 40107 h 72"/>
                  <a:gd name="T14" fmla="*/ 42 w 42"/>
                  <a:gd name="T15" fmla="*/ 0 h 72"/>
                  <a:gd name="T16" fmla="*/ 30 w 42"/>
                  <a:gd name="T17" fmla="*/ 115767 h 72"/>
                  <a:gd name="T18" fmla="*/ 42 w 42"/>
                  <a:gd name="T19" fmla="*/ 297606 h 72"/>
                  <a:gd name="T20" fmla="*/ 12 w 42"/>
                  <a:gd name="T21" fmla="*/ 436145 h 72"/>
                  <a:gd name="T22" fmla="*/ 6 w 42"/>
                  <a:gd name="T23" fmla="*/ 223215 h 72"/>
                  <a:gd name="T24" fmla="*/ 6 w 42"/>
                  <a:gd name="T25" fmla="*/ 22321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1"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7" name="Group 40"/>
          <p:cNvGrpSpPr>
            <a:grpSpLocks/>
          </p:cNvGrpSpPr>
          <p:nvPr/>
        </p:nvGrpSpPr>
        <p:grpSpPr bwMode="auto">
          <a:xfrm>
            <a:off x="627063" y="6021388"/>
            <a:ext cx="5684837" cy="849312"/>
            <a:chOff x="395" y="3793"/>
            <a:chExt cx="3581" cy="535"/>
          </a:xfrm>
        </p:grpSpPr>
        <p:sp>
          <p:nvSpPr>
            <p:cNvPr id="18" name="Freeform 41"/>
            <p:cNvSpPr>
              <a:spLocks/>
            </p:cNvSpPr>
            <p:nvPr userDrawn="1"/>
          </p:nvSpPr>
          <p:spPr bwMode="auto">
            <a:xfrm>
              <a:off x="1196" y="3793"/>
              <a:ext cx="365" cy="291"/>
            </a:xfrm>
            <a:custGeom>
              <a:avLst/>
              <a:gdLst>
                <a:gd name="T0" fmla="*/ 24 w 365"/>
                <a:gd name="T1" fmla="*/ 24 h 287"/>
                <a:gd name="T2" fmla="*/ 0 w 365"/>
                <a:gd name="T3" fmla="*/ 160 h 287"/>
                <a:gd name="T4" fmla="*/ 66 w 365"/>
                <a:gd name="T5" fmla="*/ 308 h 287"/>
                <a:gd name="T6" fmla="*/ 143 w 365"/>
                <a:gd name="T7" fmla="*/ 506 h 287"/>
                <a:gd name="T8" fmla="*/ 191 w 365"/>
                <a:gd name="T9" fmla="*/ 465 h 287"/>
                <a:gd name="T10" fmla="*/ 341 w 365"/>
                <a:gd name="T11" fmla="*/ 798 h 287"/>
                <a:gd name="T12" fmla="*/ 305 w 365"/>
                <a:gd name="T13" fmla="*/ 485 h 287"/>
                <a:gd name="T14" fmla="*/ 365 w 365"/>
                <a:gd name="T15" fmla="*/ 364 h 287"/>
                <a:gd name="T16" fmla="*/ 359 w 365"/>
                <a:gd name="T17" fmla="*/ 349 h 287"/>
                <a:gd name="T18" fmla="*/ 335 w 365"/>
                <a:gd name="T19" fmla="*/ 320 h 287"/>
                <a:gd name="T20" fmla="*/ 299 w 365"/>
                <a:gd name="T21" fmla="*/ 240 h 287"/>
                <a:gd name="T22" fmla="*/ 257 w 365"/>
                <a:gd name="T23" fmla="*/ 186 h 287"/>
                <a:gd name="T24" fmla="*/ 215 w 365"/>
                <a:gd name="T25" fmla="*/ 148 h 287"/>
                <a:gd name="T26" fmla="*/ 173 w 365"/>
                <a:gd name="T27" fmla="*/ 11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42"/>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43"/>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118 h 60"/>
                <a:gd name="T16" fmla="*/ 65 w 71"/>
                <a:gd name="T17" fmla="*/ 142 h 60"/>
                <a:gd name="T18" fmla="*/ 71 w 71"/>
                <a:gd name="T19" fmla="*/ 174 h 60"/>
                <a:gd name="T20" fmla="*/ 71 w 71"/>
                <a:gd name="T21" fmla="*/ 192 h 60"/>
                <a:gd name="T22" fmla="*/ 59 w 71"/>
                <a:gd name="T23" fmla="*/ 174 h 60"/>
                <a:gd name="T24" fmla="*/ 47 w 71"/>
                <a:gd name="T25" fmla="*/ 142 h 60"/>
                <a:gd name="T26" fmla="*/ 23 w 71"/>
                <a:gd name="T27" fmla="*/ 118 h 60"/>
                <a:gd name="T28" fmla="*/ 23 w 71"/>
                <a:gd name="T29" fmla="*/ 130 h 60"/>
                <a:gd name="T30" fmla="*/ 18 w 71"/>
                <a:gd name="T31" fmla="*/ 142 h 60"/>
                <a:gd name="T32" fmla="*/ 12 w 71"/>
                <a:gd name="T33" fmla="*/ 156 h 60"/>
                <a:gd name="T34" fmla="*/ 6 w 71"/>
                <a:gd name="T35" fmla="*/ 156 h 60"/>
                <a:gd name="T36" fmla="*/ 6 w 71"/>
                <a:gd name="T37" fmla="*/ 156 h 60"/>
                <a:gd name="T38" fmla="*/ 6 w 71"/>
                <a:gd name="T39" fmla="*/ 13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44"/>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134 h 162"/>
                <a:gd name="T10" fmla="*/ 96 w 161"/>
                <a:gd name="T11" fmla="*/ 146 h 162"/>
                <a:gd name="T12" fmla="*/ 102 w 161"/>
                <a:gd name="T13" fmla="*/ 170 h 162"/>
                <a:gd name="T14" fmla="*/ 108 w 161"/>
                <a:gd name="T15" fmla="*/ 194 h 162"/>
                <a:gd name="T16" fmla="*/ 120 w 161"/>
                <a:gd name="T17" fmla="*/ 225 h 162"/>
                <a:gd name="T18" fmla="*/ 143 w 161"/>
                <a:gd name="T19" fmla="*/ 279 h 162"/>
                <a:gd name="T20" fmla="*/ 155 w 161"/>
                <a:gd name="T21" fmla="*/ 341 h 162"/>
                <a:gd name="T22" fmla="*/ 161 w 161"/>
                <a:gd name="T23" fmla="*/ 380 h 162"/>
                <a:gd name="T24" fmla="*/ 161 w 161"/>
                <a:gd name="T25" fmla="*/ 395 h 162"/>
                <a:gd name="T26" fmla="*/ 96 w 161"/>
                <a:gd name="T27" fmla="*/ 243 h 162"/>
                <a:gd name="T28" fmla="*/ 30 w 161"/>
                <a:gd name="T29" fmla="*/ 13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45"/>
            <p:cNvSpPr>
              <a:spLocks/>
            </p:cNvSpPr>
            <p:nvPr userDrawn="1"/>
          </p:nvSpPr>
          <p:spPr bwMode="auto">
            <a:xfrm>
              <a:off x="706" y="3854"/>
              <a:ext cx="59" cy="61"/>
            </a:xfrm>
            <a:custGeom>
              <a:avLst/>
              <a:gdLst>
                <a:gd name="T0" fmla="*/ 59 w 59"/>
                <a:gd name="T1" fmla="*/ 6 h 60"/>
                <a:gd name="T2" fmla="*/ 41 w 59"/>
                <a:gd name="T3" fmla="*/ 118 h 60"/>
                <a:gd name="T4" fmla="*/ 41 w 59"/>
                <a:gd name="T5" fmla="*/ 130 h 60"/>
                <a:gd name="T6" fmla="*/ 47 w 59"/>
                <a:gd name="T7" fmla="*/ 142 h 60"/>
                <a:gd name="T8" fmla="*/ 53 w 59"/>
                <a:gd name="T9" fmla="*/ 174 h 60"/>
                <a:gd name="T10" fmla="*/ 53 w 59"/>
                <a:gd name="T11" fmla="*/ 192 h 60"/>
                <a:gd name="T12" fmla="*/ 47 w 59"/>
                <a:gd name="T13" fmla="*/ 174 h 60"/>
                <a:gd name="T14" fmla="*/ 35 w 59"/>
                <a:gd name="T15" fmla="*/ 156 h 60"/>
                <a:gd name="T16" fmla="*/ 23 w 59"/>
                <a:gd name="T17" fmla="*/ 130 h 60"/>
                <a:gd name="T18" fmla="*/ 17 w 59"/>
                <a:gd name="T19" fmla="*/ 11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46"/>
            <p:cNvSpPr>
              <a:spLocks/>
            </p:cNvSpPr>
            <p:nvPr userDrawn="1"/>
          </p:nvSpPr>
          <p:spPr bwMode="auto">
            <a:xfrm>
              <a:off x="395" y="3811"/>
              <a:ext cx="245" cy="207"/>
            </a:xfrm>
            <a:custGeom>
              <a:avLst/>
              <a:gdLst>
                <a:gd name="T0" fmla="*/ 233 w 245"/>
                <a:gd name="T1" fmla="*/ 118 h 204"/>
                <a:gd name="T2" fmla="*/ 245 w 245"/>
                <a:gd name="T3" fmla="*/ 130 h 204"/>
                <a:gd name="T4" fmla="*/ 209 w 245"/>
                <a:gd name="T5" fmla="*/ 236 h 204"/>
                <a:gd name="T6" fmla="*/ 143 w 245"/>
                <a:gd name="T7" fmla="*/ 383 h 204"/>
                <a:gd name="T8" fmla="*/ 167 w 245"/>
                <a:gd name="T9" fmla="*/ 457 h 204"/>
                <a:gd name="T10" fmla="*/ 179 w 245"/>
                <a:gd name="T11" fmla="*/ 596 h 204"/>
                <a:gd name="T12" fmla="*/ 77 w 245"/>
                <a:gd name="T13" fmla="*/ 383 h 204"/>
                <a:gd name="T14" fmla="*/ 47 w 245"/>
                <a:gd name="T15" fmla="*/ 236 h 204"/>
                <a:gd name="T16" fmla="*/ 89 w 245"/>
                <a:gd name="T17" fmla="*/ 182 h 204"/>
                <a:gd name="T18" fmla="*/ 59 w 245"/>
                <a:gd name="T19" fmla="*/ 11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118 h 204"/>
                <a:gd name="T50" fmla="*/ 233 w 245"/>
                <a:gd name="T51" fmla="*/ 11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25" name="Rectangle 25"/>
          <p:cNvSpPr>
            <a:spLocks noGrp="1" noChangeArrowheads="1"/>
          </p:cNvSpPr>
          <p:nvPr>
            <p:ph type="dt" sz="quarter" idx="10"/>
          </p:nvPr>
        </p:nvSpPr>
        <p:spPr/>
        <p:txBody>
          <a:bodyPr/>
          <a:lstStyle>
            <a:lvl1pPr>
              <a:defRPr/>
            </a:lvl1pPr>
          </a:lstStyle>
          <a:p>
            <a:pPr>
              <a:defRPr/>
            </a:pPr>
            <a:fld id="{6B895612-979A-4050-BE3C-64FDDB43DD3E}" type="datetime1">
              <a:rPr lang="en-US"/>
              <a:pPr>
                <a:defRPr/>
              </a:pPr>
              <a:t>10/12/2017</a:t>
            </a:fld>
            <a:endParaRPr lang="en-US" dirty="0"/>
          </a:p>
        </p:txBody>
      </p:sp>
      <p:sp>
        <p:nvSpPr>
          <p:cNvPr id="26" name="Rectangle 26"/>
          <p:cNvSpPr>
            <a:spLocks noGrp="1" noChangeArrowheads="1"/>
          </p:cNvSpPr>
          <p:nvPr>
            <p:ph type="sldNum" sz="quarter" idx="11"/>
          </p:nvPr>
        </p:nvSpPr>
        <p:spPr/>
        <p:txBody>
          <a:bodyPr/>
          <a:lstStyle>
            <a:lvl1pPr>
              <a:defRPr/>
            </a:lvl1pPr>
          </a:lstStyle>
          <a:p>
            <a:pPr>
              <a:defRPr/>
            </a:pPr>
            <a:fld id="{112CB656-CD15-4E9F-A72B-68B4BB2DA8B3}" type="slidenum">
              <a:rPr lang="en-US"/>
              <a:pPr>
                <a:defRPr/>
              </a:pPr>
              <a:t>‹#›</a:t>
            </a:fld>
            <a:endParaRPr lang="en-US" dirty="0"/>
          </a:p>
        </p:txBody>
      </p:sp>
      <p:sp>
        <p:nvSpPr>
          <p:cNvPr id="27" name="Rectangle 27"/>
          <p:cNvSpPr>
            <a:spLocks noGrp="1" noChangeArrowheads="1"/>
          </p:cNvSpPr>
          <p:nvPr>
            <p:ph type="ftr" sz="quarter" idx="12"/>
          </p:nvPr>
        </p:nvSpPr>
        <p:spPr/>
        <p:txBody>
          <a:bodyPr/>
          <a:lstStyle>
            <a:lvl1pPr>
              <a:defRPr/>
            </a:lvl1pPr>
          </a:lstStyle>
          <a:p>
            <a:pPr>
              <a:defRPr/>
            </a:pPr>
            <a:endParaRPr lang="en-US" dirty="0"/>
          </a:p>
        </p:txBody>
      </p:sp>
      <p:pic>
        <p:nvPicPr>
          <p:cNvPr id="819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6168893"/>
            <a:ext cx="2133600" cy="56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2887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5"/>
          <p:cNvSpPr>
            <a:spLocks noGrp="1" noChangeArrowheads="1"/>
          </p:cNvSpPr>
          <p:nvPr>
            <p:ph type="dt" sz="half" idx="10"/>
          </p:nvPr>
        </p:nvSpPr>
        <p:spPr>
          <a:ln/>
        </p:spPr>
        <p:txBody>
          <a:bodyPr/>
          <a:lstStyle>
            <a:lvl1pPr>
              <a:defRPr/>
            </a:lvl1pPr>
          </a:lstStyle>
          <a:p>
            <a:pPr>
              <a:defRPr/>
            </a:pPr>
            <a:fld id="{272A9891-90CC-4413-8296-6D70E37C3AB1}"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03A00465-7FA2-4C9C-BC94-86B9886DC60E}" type="slidenum">
              <a:rPr lang="en-US"/>
              <a:pPr>
                <a:defRPr/>
              </a:pPr>
              <a:t>‹#›</a:t>
            </a:fld>
            <a:endParaRPr lang="en-US" dirty="0"/>
          </a:p>
        </p:txBody>
      </p:sp>
    </p:spTree>
    <p:extLst>
      <p:ext uri="{BB962C8B-B14F-4D97-AF65-F5344CB8AC3E}">
        <p14:creationId xmlns:p14="http://schemas.microsoft.com/office/powerpoint/2010/main" val="42347656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A3111EDD-1661-4D13-A0EB-5FBF07016EEA}"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FAF2B5B7-B6AA-41C8-94D0-6741F54D1CD2}" type="slidenum">
              <a:rPr lang="en-US"/>
              <a:pPr>
                <a:defRPr/>
              </a:pPr>
              <a:t>‹#›</a:t>
            </a:fld>
            <a:endParaRPr lang="en-US" dirty="0"/>
          </a:p>
        </p:txBody>
      </p:sp>
    </p:spTree>
    <p:extLst>
      <p:ext uri="{BB962C8B-B14F-4D97-AF65-F5344CB8AC3E}">
        <p14:creationId xmlns:p14="http://schemas.microsoft.com/office/powerpoint/2010/main" val="10774466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fld id="{13E164D0-0713-47A4-802D-B97BE44F6395}" type="datetime1">
              <a:rPr lang="en-US"/>
              <a:pPr>
                <a:defRPr/>
              </a:pPr>
              <a:t>10/12/2017</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21090B67-93DF-4651-BD31-5E616B6623B5}" type="slidenum">
              <a:rPr lang="en-US"/>
              <a:pPr>
                <a:defRPr/>
              </a:pPr>
              <a:t>‹#›</a:t>
            </a:fld>
            <a:endParaRPr lang="en-US" dirty="0"/>
          </a:p>
        </p:txBody>
      </p:sp>
    </p:spTree>
    <p:extLst>
      <p:ext uri="{BB962C8B-B14F-4D97-AF65-F5344CB8AC3E}">
        <p14:creationId xmlns:p14="http://schemas.microsoft.com/office/powerpoint/2010/main" val="41191377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fld id="{416BBD57-A0AE-4204-9114-A155564414DA}" type="datetime1">
              <a:rPr lang="en-US"/>
              <a:pPr>
                <a:defRPr/>
              </a:pPr>
              <a:t>10/12/2017</a:t>
            </a:fld>
            <a:endParaRPr lang="en-US" dirty="0"/>
          </a:p>
        </p:txBody>
      </p:sp>
      <p:sp>
        <p:nvSpPr>
          <p:cNvPr id="8"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7"/>
          <p:cNvSpPr>
            <a:spLocks noGrp="1" noChangeArrowheads="1"/>
          </p:cNvSpPr>
          <p:nvPr>
            <p:ph type="sldNum" sz="quarter" idx="12"/>
          </p:nvPr>
        </p:nvSpPr>
        <p:spPr>
          <a:ln/>
        </p:spPr>
        <p:txBody>
          <a:bodyPr/>
          <a:lstStyle>
            <a:lvl1pPr>
              <a:defRPr/>
            </a:lvl1pPr>
          </a:lstStyle>
          <a:p>
            <a:pPr>
              <a:defRPr/>
            </a:pPr>
            <a:fld id="{D4D865DE-5975-4FF7-ABF4-59C4953FFF95}" type="slidenum">
              <a:rPr lang="en-US"/>
              <a:pPr>
                <a:defRPr/>
              </a:pPr>
              <a:t>‹#›</a:t>
            </a:fld>
            <a:endParaRPr lang="en-US" dirty="0"/>
          </a:p>
        </p:txBody>
      </p:sp>
    </p:spTree>
    <p:extLst>
      <p:ext uri="{BB962C8B-B14F-4D97-AF65-F5344CB8AC3E}">
        <p14:creationId xmlns:p14="http://schemas.microsoft.com/office/powerpoint/2010/main" val="149597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5"/>
          <p:cNvSpPr>
            <a:spLocks noGrp="1" noChangeArrowheads="1"/>
          </p:cNvSpPr>
          <p:nvPr>
            <p:ph type="dt" sz="half" idx="10"/>
          </p:nvPr>
        </p:nvSpPr>
        <p:spPr>
          <a:ln/>
        </p:spPr>
        <p:txBody>
          <a:bodyPr/>
          <a:lstStyle>
            <a:lvl1pPr>
              <a:defRPr/>
            </a:lvl1pPr>
          </a:lstStyle>
          <a:p>
            <a:pPr>
              <a:defRPr/>
            </a:pPr>
            <a:fld id="{272A9891-90CC-4413-8296-6D70E37C3AB1}"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03A00465-7FA2-4C9C-BC94-86B9886DC60E}" type="slidenum">
              <a:rPr lang="en-US"/>
              <a:pPr>
                <a:defRPr/>
              </a:pPr>
              <a:t>‹#›</a:t>
            </a:fld>
            <a:endParaRPr lang="en-US" dirty="0"/>
          </a:p>
        </p:txBody>
      </p:sp>
    </p:spTree>
    <p:extLst>
      <p:ext uri="{BB962C8B-B14F-4D97-AF65-F5344CB8AC3E}">
        <p14:creationId xmlns:p14="http://schemas.microsoft.com/office/powerpoint/2010/main" val="32786774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57A603C7-6FDB-44D1-833A-9A3F27A3CF26}" type="datetime1">
              <a:rPr lang="en-US"/>
              <a:pPr>
                <a:defRPr/>
              </a:pPr>
              <a:t>10/12/2017</a:t>
            </a:fld>
            <a:endParaRPr lang="en-US" dirty="0"/>
          </a:p>
        </p:txBody>
      </p:sp>
      <p:sp>
        <p:nvSpPr>
          <p:cNvPr id="4"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2"/>
          </p:nvPr>
        </p:nvSpPr>
        <p:spPr>
          <a:ln/>
        </p:spPr>
        <p:txBody>
          <a:bodyPr/>
          <a:lstStyle>
            <a:lvl1pPr>
              <a:defRPr/>
            </a:lvl1pPr>
          </a:lstStyle>
          <a:p>
            <a:pPr>
              <a:defRPr/>
            </a:pPr>
            <a:fld id="{F70CD664-7AD9-4313-B10B-9C6A539CD79E}" type="slidenum">
              <a:rPr lang="en-US"/>
              <a:pPr>
                <a:defRPr/>
              </a:pPr>
              <a:t>‹#›</a:t>
            </a:fld>
            <a:endParaRPr lang="en-US" dirty="0"/>
          </a:p>
        </p:txBody>
      </p:sp>
    </p:spTree>
    <p:extLst>
      <p:ext uri="{BB962C8B-B14F-4D97-AF65-F5344CB8AC3E}">
        <p14:creationId xmlns:p14="http://schemas.microsoft.com/office/powerpoint/2010/main" val="337374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78BE8694-7DCD-478C-9DF2-1EA9BF11B00B}" type="datetime1">
              <a:rPr lang="en-US"/>
              <a:pPr>
                <a:defRPr/>
              </a:pPr>
              <a:t>10/12/2017</a:t>
            </a:fld>
            <a:endParaRPr lang="en-US" dirty="0"/>
          </a:p>
        </p:txBody>
      </p:sp>
      <p:sp>
        <p:nvSpPr>
          <p:cNvPr id="3"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7"/>
          <p:cNvSpPr>
            <a:spLocks noGrp="1" noChangeArrowheads="1"/>
          </p:cNvSpPr>
          <p:nvPr>
            <p:ph type="sldNum" sz="quarter" idx="12"/>
          </p:nvPr>
        </p:nvSpPr>
        <p:spPr>
          <a:ln/>
        </p:spPr>
        <p:txBody>
          <a:bodyPr/>
          <a:lstStyle>
            <a:lvl1pPr>
              <a:defRPr/>
            </a:lvl1pPr>
          </a:lstStyle>
          <a:p>
            <a:pPr>
              <a:defRPr/>
            </a:pPr>
            <a:fld id="{24F5B158-D6FD-4A53-857E-94FDCA74BA70}" type="slidenum">
              <a:rPr lang="en-US"/>
              <a:pPr>
                <a:defRPr/>
              </a:pPr>
              <a:t>‹#›</a:t>
            </a:fld>
            <a:endParaRPr lang="en-US" dirty="0"/>
          </a:p>
        </p:txBody>
      </p:sp>
    </p:spTree>
    <p:extLst>
      <p:ext uri="{BB962C8B-B14F-4D97-AF65-F5344CB8AC3E}">
        <p14:creationId xmlns:p14="http://schemas.microsoft.com/office/powerpoint/2010/main" val="2182493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D89FFE27-D4DA-4950-874F-573A946A34D1}" type="datetime1">
              <a:rPr lang="en-US"/>
              <a:pPr>
                <a:defRPr/>
              </a:pPr>
              <a:t>10/12/2017</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11A444F7-9C29-4A2B-94AA-9FA1C16F3894}" type="slidenum">
              <a:rPr lang="en-US"/>
              <a:pPr>
                <a:defRPr/>
              </a:pPr>
              <a:t>‹#›</a:t>
            </a:fld>
            <a:endParaRPr lang="en-US" dirty="0"/>
          </a:p>
        </p:txBody>
      </p:sp>
    </p:spTree>
    <p:extLst>
      <p:ext uri="{BB962C8B-B14F-4D97-AF65-F5344CB8AC3E}">
        <p14:creationId xmlns:p14="http://schemas.microsoft.com/office/powerpoint/2010/main" val="1924310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867AB129-060F-43F1-BCAF-3B3653FEF3D1}" type="datetime1">
              <a:rPr lang="en-US"/>
              <a:pPr>
                <a:defRPr/>
              </a:pPr>
              <a:t>10/12/2017</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822849A1-5338-45EF-9540-9E4BF9E37DA4}" type="slidenum">
              <a:rPr lang="en-US"/>
              <a:pPr>
                <a:defRPr/>
              </a:pPr>
              <a:t>‹#›</a:t>
            </a:fld>
            <a:endParaRPr lang="en-US" dirty="0"/>
          </a:p>
        </p:txBody>
      </p:sp>
    </p:spTree>
    <p:extLst>
      <p:ext uri="{BB962C8B-B14F-4D97-AF65-F5344CB8AC3E}">
        <p14:creationId xmlns:p14="http://schemas.microsoft.com/office/powerpoint/2010/main" val="3929400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4608F5A7-A9A8-487A-9AFE-201509127F87}"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9A3A56A3-5A56-42FE-BECD-EF42F35A9D36}" type="slidenum">
              <a:rPr lang="en-US"/>
              <a:pPr>
                <a:defRPr/>
              </a:pPr>
              <a:t>‹#›</a:t>
            </a:fld>
            <a:endParaRPr lang="en-US" dirty="0"/>
          </a:p>
        </p:txBody>
      </p:sp>
    </p:spTree>
    <p:extLst>
      <p:ext uri="{BB962C8B-B14F-4D97-AF65-F5344CB8AC3E}">
        <p14:creationId xmlns:p14="http://schemas.microsoft.com/office/powerpoint/2010/main" val="1456761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C4BC1A62-B153-4870-A1FB-A82380A56DDC}"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096B91EB-842B-4D1D-AEC8-B09156E70764}" type="slidenum">
              <a:rPr lang="en-US"/>
              <a:pPr>
                <a:defRPr/>
              </a:pPr>
              <a:t>‹#›</a:t>
            </a:fld>
            <a:endParaRPr lang="en-US" dirty="0"/>
          </a:p>
        </p:txBody>
      </p:sp>
    </p:spTree>
    <p:extLst>
      <p:ext uri="{BB962C8B-B14F-4D97-AF65-F5344CB8AC3E}">
        <p14:creationId xmlns:p14="http://schemas.microsoft.com/office/powerpoint/2010/main" val="409376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62D0B15B-DC5C-4473-AC15-0237F868F031}" type="datetime1">
              <a:rPr lang="en-US"/>
              <a:pPr>
                <a:defRPr/>
              </a:pPr>
              <a:t>10/12/2017</a:t>
            </a:fld>
            <a:endParaRPr lang="en-US" dirty="0"/>
          </a:p>
        </p:txBody>
      </p:sp>
      <p:sp>
        <p:nvSpPr>
          <p:cNvPr id="4"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2"/>
          </p:nvPr>
        </p:nvSpPr>
        <p:spPr>
          <a:ln/>
        </p:spPr>
        <p:txBody>
          <a:bodyPr/>
          <a:lstStyle>
            <a:lvl1pPr>
              <a:defRPr/>
            </a:lvl1pPr>
          </a:lstStyle>
          <a:p>
            <a:pPr>
              <a:defRPr/>
            </a:pPr>
            <a:fld id="{CCD2E938-E834-4C59-9B37-D84C63F6616D}" type="slidenum">
              <a:rPr lang="en-US"/>
              <a:pPr>
                <a:defRPr/>
              </a:pPr>
              <a:t>‹#›</a:t>
            </a:fld>
            <a:endParaRPr lang="en-US" dirty="0"/>
          </a:p>
        </p:txBody>
      </p:sp>
    </p:spTree>
    <p:extLst>
      <p:ext uri="{BB962C8B-B14F-4D97-AF65-F5344CB8AC3E}">
        <p14:creationId xmlns:p14="http://schemas.microsoft.com/office/powerpoint/2010/main" val="2397123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a:p>
        </p:txBody>
      </p:sp>
      <p:sp>
        <p:nvSpPr>
          <p:cNvPr id="4" name="Rectangle 25"/>
          <p:cNvSpPr>
            <a:spLocks noGrp="1" noChangeArrowheads="1"/>
          </p:cNvSpPr>
          <p:nvPr>
            <p:ph type="dt" sz="half" idx="10"/>
          </p:nvPr>
        </p:nvSpPr>
        <p:spPr>
          <a:ln/>
        </p:spPr>
        <p:txBody>
          <a:bodyPr/>
          <a:lstStyle>
            <a:lvl1pPr>
              <a:defRPr/>
            </a:lvl1pPr>
          </a:lstStyle>
          <a:p>
            <a:pPr>
              <a:defRPr/>
            </a:pPr>
            <a:fld id="{12A6AE0C-7C77-48C9-A8EB-8C4FB519E760}"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F2F9D4F5-8663-4CA6-A1CE-4C3CA231B63E}" type="slidenum">
              <a:rPr lang="en-US"/>
              <a:pPr>
                <a:defRPr/>
              </a:pPr>
              <a:t>‹#›</a:t>
            </a:fld>
            <a:endParaRPr lang="en-US" dirty="0"/>
          </a:p>
        </p:txBody>
      </p:sp>
    </p:spTree>
    <p:extLst>
      <p:ext uri="{BB962C8B-B14F-4D97-AF65-F5344CB8AC3E}">
        <p14:creationId xmlns:p14="http://schemas.microsoft.com/office/powerpoint/2010/main" val="2410093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4114800"/>
          </a:xfrm>
        </p:spPr>
        <p:txBody>
          <a:bodyPr/>
          <a:lstStyle/>
          <a:p>
            <a:pPr lvl="0"/>
            <a:r>
              <a:rPr lang="en-US" noProof="0" dirty="0" smtClean="0"/>
              <a:t>Click icon to add clip art</a:t>
            </a:r>
          </a:p>
        </p:txBody>
      </p:sp>
      <p:sp>
        <p:nvSpPr>
          <p:cNvPr id="5" name="Rectangle 25"/>
          <p:cNvSpPr>
            <a:spLocks noGrp="1" noChangeArrowheads="1"/>
          </p:cNvSpPr>
          <p:nvPr>
            <p:ph type="dt" sz="half" idx="10"/>
          </p:nvPr>
        </p:nvSpPr>
        <p:spPr>
          <a:ln/>
        </p:spPr>
        <p:txBody>
          <a:bodyPr/>
          <a:lstStyle>
            <a:lvl1pPr>
              <a:defRPr/>
            </a:lvl1pPr>
          </a:lstStyle>
          <a:p>
            <a:pPr>
              <a:defRPr/>
            </a:pPr>
            <a:fld id="{87F3909E-4E20-4BAD-8204-FF9D492562A5}" type="datetime1">
              <a:rPr lang="en-US"/>
              <a:pPr>
                <a:defRPr/>
              </a:pPr>
              <a:t>10/12/2017</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DD6661EC-27C0-40C3-A99E-39F7E91D2037}" type="slidenum">
              <a:rPr lang="en-US"/>
              <a:pPr>
                <a:defRPr/>
              </a:pPr>
              <a:t>‹#›</a:t>
            </a:fld>
            <a:endParaRPr lang="en-US" dirty="0"/>
          </a:p>
        </p:txBody>
      </p:sp>
    </p:spTree>
    <p:extLst>
      <p:ext uri="{BB962C8B-B14F-4D97-AF65-F5344CB8AC3E}">
        <p14:creationId xmlns:p14="http://schemas.microsoft.com/office/powerpoint/2010/main" val="11263587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A3111EDD-1661-4D13-A0EB-5FBF07016EEA}" type="datetime1">
              <a:rPr lang="en-US"/>
              <a:pPr>
                <a:defRPr/>
              </a:pPr>
              <a:t>10/12/2017</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FAF2B5B7-B6AA-41C8-94D0-6741F54D1CD2}" type="slidenum">
              <a:rPr lang="en-US"/>
              <a:pPr>
                <a:defRPr/>
              </a:pPr>
              <a:t>‹#›</a:t>
            </a:fld>
            <a:endParaRPr lang="en-US" dirty="0"/>
          </a:p>
        </p:txBody>
      </p:sp>
    </p:spTree>
    <p:extLst>
      <p:ext uri="{BB962C8B-B14F-4D97-AF65-F5344CB8AC3E}">
        <p14:creationId xmlns:p14="http://schemas.microsoft.com/office/powerpoint/2010/main" val="7979111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fld id="{13E164D0-0713-47A4-802D-B97BE44F6395}" type="datetime1">
              <a:rPr lang="en-US"/>
              <a:pPr>
                <a:defRPr/>
              </a:pPr>
              <a:t>10/12/2017</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21090B67-93DF-4651-BD31-5E616B6623B5}" type="slidenum">
              <a:rPr lang="en-US"/>
              <a:pPr>
                <a:defRPr/>
              </a:pPr>
              <a:t>‹#›</a:t>
            </a:fld>
            <a:endParaRPr lang="en-US" dirty="0"/>
          </a:p>
        </p:txBody>
      </p:sp>
    </p:spTree>
    <p:extLst>
      <p:ext uri="{BB962C8B-B14F-4D97-AF65-F5344CB8AC3E}">
        <p14:creationId xmlns:p14="http://schemas.microsoft.com/office/powerpoint/2010/main" val="40148715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fld id="{416BBD57-A0AE-4204-9114-A155564414DA}" type="datetime1">
              <a:rPr lang="en-US"/>
              <a:pPr>
                <a:defRPr/>
              </a:pPr>
              <a:t>10/12/2017</a:t>
            </a:fld>
            <a:endParaRPr lang="en-US" dirty="0"/>
          </a:p>
        </p:txBody>
      </p:sp>
      <p:sp>
        <p:nvSpPr>
          <p:cNvPr id="8"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7"/>
          <p:cNvSpPr>
            <a:spLocks noGrp="1" noChangeArrowheads="1"/>
          </p:cNvSpPr>
          <p:nvPr>
            <p:ph type="sldNum" sz="quarter" idx="12"/>
          </p:nvPr>
        </p:nvSpPr>
        <p:spPr>
          <a:ln/>
        </p:spPr>
        <p:txBody>
          <a:bodyPr/>
          <a:lstStyle>
            <a:lvl1pPr>
              <a:defRPr/>
            </a:lvl1pPr>
          </a:lstStyle>
          <a:p>
            <a:pPr>
              <a:defRPr/>
            </a:pPr>
            <a:fld id="{D4D865DE-5975-4FF7-ABF4-59C4953FFF95}" type="slidenum">
              <a:rPr lang="en-US"/>
              <a:pPr>
                <a:defRPr/>
              </a:pPr>
              <a:t>‹#›</a:t>
            </a:fld>
            <a:endParaRPr lang="en-US" dirty="0"/>
          </a:p>
        </p:txBody>
      </p:sp>
    </p:spTree>
    <p:extLst>
      <p:ext uri="{BB962C8B-B14F-4D97-AF65-F5344CB8AC3E}">
        <p14:creationId xmlns:p14="http://schemas.microsoft.com/office/powerpoint/2010/main" val="3644964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57A603C7-6FDB-44D1-833A-9A3F27A3CF26}" type="datetime1">
              <a:rPr lang="en-US"/>
              <a:pPr>
                <a:defRPr/>
              </a:pPr>
              <a:t>10/12/2017</a:t>
            </a:fld>
            <a:endParaRPr lang="en-US" dirty="0"/>
          </a:p>
        </p:txBody>
      </p:sp>
      <p:sp>
        <p:nvSpPr>
          <p:cNvPr id="4"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2"/>
          </p:nvPr>
        </p:nvSpPr>
        <p:spPr>
          <a:ln/>
        </p:spPr>
        <p:txBody>
          <a:bodyPr/>
          <a:lstStyle>
            <a:lvl1pPr>
              <a:defRPr/>
            </a:lvl1pPr>
          </a:lstStyle>
          <a:p>
            <a:pPr>
              <a:defRPr/>
            </a:pPr>
            <a:fld id="{F70CD664-7AD9-4313-B10B-9C6A539CD79E}" type="slidenum">
              <a:rPr lang="en-US"/>
              <a:pPr>
                <a:defRPr/>
              </a:pPr>
              <a:t>‹#›</a:t>
            </a:fld>
            <a:endParaRPr lang="en-US" dirty="0"/>
          </a:p>
        </p:txBody>
      </p:sp>
    </p:spTree>
    <p:extLst>
      <p:ext uri="{BB962C8B-B14F-4D97-AF65-F5344CB8AC3E}">
        <p14:creationId xmlns:p14="http://schemas.microsoft.com/office/powerpoint/2010/main" val="30141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78BE8694-7DCD-478C-9DF2-1EA9BF11B00B}" type="datetime1">
              <a:rPr lang="en-US"/>
              <a:pPr>
                <a:defRPr/>
              </a:pPr>
              <a:t>10/12/2017</a:t>
            </a:fld>
            <a:endParaRPr lang="en-US" dirty="0"/>
          </a:p>
        </p:txBody>
      </p:sp>
      <p:sp>
        <p:nvSpPr>
          <p:cNvPr id="3"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7"/>
          <p:cNvSpPr>
            <a:spLocks noGrp="1" noChangeArrowheads="1"/>
          </p:cNvSpPr>
          <p:nvPr>
            <p:ph type="sldNum" sz="quarter" idx="12"/>
          </p:nvPr>
        </p:nvSpPr>
        <p:spPr>
          <a:ln/>
        </p:spPr>
        <p:txBody>
          <a:bodyPr/>
          <a:lstStyle>
            <a:lvl1pPr>
              <a:defRPr/>
            </a:lvl1pPr>
          </a:lstStyle>
          <a:p>
            <a:pPr>
              <a:defRPr/>
            </a:pPr>
            <a:fld id="{24F5B158-D6FD-4A53-857E-94FDCA74BA70}" type="slidenum">
              <a:rPr lang="en-US"/>
              <a:pPr>
                <a:defRPr/>
              </a:pPr>
              <a:t>‹#›</a:t>
            </a:fld>
            <a:endParaRPr lang="en-US" dirty="0"/>
          </a:p>
        </p:txBody>
      </p:sp>
    </p:spTree>
    <p:extLst>
      <p:ext uri="{BB962C8B-B14F-4D97-AF65-F5344CB8AC3E}">
        <p14:creationId xmlns:p14="http://schemas.microsoft.com/office/powerpoint/2010/main" val="93227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D89FFE27-D4DA-4950-874F-573A946A34D1}" type="datetime1">
              <a:rPr lang="en-US"/>
              <a:pPr>
                <a:defRPr/>
              </a:pPr>
              <a:t>10/12/2017</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11A444F7-9C29-4A2B-94AA-9FA1C16F3894}" type="slidenum">
              <a:rPr lang="en-US"/>
              <a:pPr>
                <a:defRPr/>
              </a:pPr>
              <a:t>‹#›</a:t>
            </a:fld>
            <a:endParaRPr lang="en-US" dirty="0"/>
          </a:p>
        </p:txBody>
      </p:sp>
    </p:spTree>
    <p:extLst>
      <p:ext uri="{BB962C8B-B14F-4D97-AF65-F5344CB8AC3E}">
        <p14:creationId xmlns:p14="http://schemas.microsoft.com/office/powerpoint/2010/main" val="275356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867AB129-060F-43F1-BCAF-3B3653FEF3D1}" type="datetime1">
              <a:rPr lang="en-US"/>
              <a:pPr>
                <a:defRPr/>
              </a:pPr>
              <a:t>10/12/2017</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822849A1-5338-45EF-9540-9E4BF9E37DA4}" type="slidenum">
              <a:rPr lang="en-US"/>
              <a:pPr>
                <a:defRPr/>
              </a:pPr>
              <a:t>‹#›</a:t>
            </a:fld>
            <a:endParaRPr lang="en-US" dirty="0"/>
          </a:p>
        </p:txBody>
      </p:sp>
    </p:spTree>
    <p:extLst>
      <p:ext uri="{BB962C8B-B14F-4D97-AF65-F5344CB8AC3E}">
        <p14:creationId xmlns:p14="http://schemas.microsoft.com/office/powerpoint/2010/main" val="371775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144000" cy="6858000"/>
            <a:chOff x="0" y="0"/>
            <a:chExt cx="5760" cy="4320"/>
          </a:xfrm>
        </p:grpSpPr>
        <p:sp>
          <p:nvSpPr>
            <p:cNvPr id="1050" name="Freeform 4"/>
            <p:cNvSpPr>
              <a:spLocks/>
            </p:cNvSpPr>
            <p:nvPr/>
          </p:nvSpPr>
          <p:spPr bwMode="hidden">
            <a:xfrm>
              <a:off x="0" y="3072"/>
              <a:ext cx="5760" cy="1248"/>
            </a:xfrm>
            <a:custGeom>
              <a:avLst/>
              <a:gdLst>
                <a:gd name="T0" fmla="*/ 210 w 6027"/>
                <a:gd name="T1" fmla="*/ 1 h 2296"/>
                <a:gd name="T2" fmla="*/ 0 w 6027"/>
                <a:gd name="T3" fmla="*/ 1 h 2296"/>
                <a:gd name="T4" fmla="*/ 0 w 6027"/>
                <a:gd name="T5" fmla="*/ 0 h 2296"/>
                <a:gd name="T6" fmla="*/ 210 w 6027"/>
                <a:gd name="T7" fmla="*/ 0 h 2296"/>
                <a:gd name="T8" fmla="*/ 210 w 6027"/>
                <a:gd name="T9" fmla="*/ 1 h 2296"/>
                <a:gd name="T10" fmla="*/ 21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7077" name="Freeform 5"/>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027" name="Freeform 6"/>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028"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43" name="Group 9"/>
            <p:cNvGrpSpPr>
              <a:grpSpLocks/>
            </p:cNvGrpSpPr>
            <p:nvPr userDrawn="1"/>
          </p:nvGrpSpPr>
          <p:grpSpPr bwMode="auto">
            <a:xfrm>
              <a:off x="2486" y="3792"/>
              <a:ext cx="2458" cy="540"/>
              <a:chOff x="2486" y="3792"/>
              <a:chExt cx="2458" cy="540"/>
            </a:xfrm>
          </p:grpSpPr>
          <p:sp>
            <p:nvSpPr>
              <p:cNvPr id="1045"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6" name="Freeform 11"/>
              <p:cNvSpPr>
                <a:spLocks/>
              </p:cNvSpPr>
              <p:nvPr userDrawn="1"/>
            </p:nvSpPr>
            <p:spPr bwMode="ltGray">
              <a:xfrm>
                <a:off x="2677" y="3792"/>
                <a:ext cx="186" cy="395"/>
              </a:xfrm>
              <a:custGeom>
                <a:avLst/>
                <a:gdLst>
                  <a:gd name="T0" fmla="*/ 36 w 186"/>
                  <a:gd name="T1" fmla="*/ 0 h 353"/>
                  <a:gd name="T2" fmla="*/ 54 w 186"/>
                  <a:gd name="T3" fmla="*/ 72629 h 353"/>
                  <a:gd name="T4" fmla="*/ 24 w 186"/>
                  <a:gd name="T5" fmla="*/ 124639 h 353"/>
                  <a:gd name="T6" fmla="*/ 18 w 186"/>
                  <a:gd name="T7" fmla="*/ 269797 h 353"/>
                  <a:gd name="T8" fmla="*/ 42 w 186"/>
                  <a:gd name="T9" fmla="*/ 468378 h 353"/>
                  <a:gd name="T10" fmla="*/ 48 w 186"/>
                  <a:gd name="T11" fmla="*/ 663157 h 353"/>
                  <a:gd name="T12" fmla="*/ 0 w 186"/>
                  <a:gd name="T13" fmla="*/ 1449187 h 353"/>
                  <a:gd name="T14" fmla="*/ 54 w 186"/>
                  <a:gd name="T15" fmla="*/ 958461 h 353"/>
                  <a:gd name="T16" fmla="*/ 84 w 186"/>
                  <a:gd name="T17" fmla="*/ 884685 h 353"/>
                  <a:gd name="T18" fmla="*/ 126 w 186"/>
                  <a:gd name="T19" fmla="*/ 518998 h 353"/>
                  <a:gd name="T20" fmla="*/ 144 w 186"/>
                  <a:gd name="T21" fmla="*/ 491011 h 353"/>
                  <a:gd name="T22" fmla="*/ 144 w 186"/>
                  <a:gd name="T23" fmla="*/ 370423 h 353"/>
                  <a:gd name="T24" fmla="*/ 186 w 186"/>
                  <a:gd name="T25" fmla="*/ 269797 h 353"/>
                  <a:gd name="T26" fmla="*/ 162 w 186"/>
                  <a:gd name="T27" fmla="*/ 2446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7"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8"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9095 h 66"/>
                  <a:gd name="T8" fmla="*/ 6 w 155"/>
                  <a:gd name="T9" fmla="*/ 83848 h 66"/>
                  <a:gd name="T10" fmla="*/ 0 w 155"/>
                  <a:gd name="T11" fmla="*/ 114833 h 66"/>
                  <a:gd name="T12" fmla="*/ 78 w 155"/>
                  <a:gd name="T13" fmla="*/ 281471 h 66"/>
                  <a:gd name="T14" fmla="*/ 96 w 155"/>
                  <a:gd name="T15" fmla="*/ 198132 h 66"/>
                  <a:gd name="T16" fmla="*/ 155 w 155"/>
                  <a:gd name="T17" fmla="*/ 313116 h 66"/>
                  <a:gd name="T18" fmla="*/ 126 w 155"/>
                  <a:gd name="T19" fmla="*/ 11483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9" name="Freeform 14"/>
              <p:cNvSpPr>
                <a:spLocks/>
              </p:cNvSpPr>
              <p:nvPr userDrawn="1"/>
            </p:nvSpPr>
            <p:spPr bwMode="ltGray">
              <a:xfrm>
                <a:off x="2486" y="3859"/>
                <a:ext cx="42" cy="81"/>
              </a:xfrm>
              <a:custGeom>
                <a:avLst/>
                <a:gdLst>
                  <a:gd name="T0" fmla="*/ 6 w 42"/>
                  <a:gd name="T1" fmla="*/ 223215 h 72"/>
                  <a:gd name="T2" fmla="*/ 0 w 42"/>
                  <a:gd name="T3" fmla="*/ 115767 h 72"/>
                  <a:gd name="T4" fmla="*/ 12 w 42"/>
                  <a:gd name="T5" fmla="*/ 40107 h 72"/>
                  <a:gd name="T6" fmla="*/ 0 w 42"/>
                  <a:gd name="T7" fmla="*/ 40107 h 72"/>
                  <a:gd name="T8" fmla="*/ 12 w 42"/>
                  <a:gd name="T9" fmla="*/ 40107 h 72"/>
                  <a:gd name="T10" fmla="*/ 24 w 42"/>
                  <a:gd name="T11" fmla="*/ 40107 h 72"/>
                  <a:gd name="T12" fmla="*/ 36 w 42"/>
                  <a:gd name="T13" fmla="*/ 40107 h 72"/>
                  <a:gd name="T14" fmla="*/ 42 w 42"/>
                  <a:gd name="T15" fmla="*/ 0 h 72"/>
                  <a:gd name="T16" fmla="*/ 30 w 42"/>
                  <a:gd name="T17" fmla="*/ 115767 h 72"/>
                  <a:gd name="T18" fmla="*/ 42 w 42"/>
                  <a:gd name="T19" fmla="*/ 297606 h 72"/>
                  <a:gd name="T20" fmla="*/ 12 w 42"/>
                  <a:gd name="T21" fmla="*/ 436145 h 72"/>
                  <a:gd name="T22" fmla="*/ 6 w 42"/>
                  <a:gd name="T23" fmla="*/ 223215 h 72"/>
                  <a:gd name="T24" fmla="*/ 6 w 42"/>
                  <a:gd name="T25" fmla="*/ 22321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7087"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029" name="Group 16"/>
          <p:cNvGrpSpPr>
            <a:grpSpLocks/>
          </p:cNvGrpSpPr>
          <p:nvPr/>
        </p:nvGrpSpPr>
        <p:grpSpPr bwMode="auto">
          <a:xfrm>
            <a:off x="627063" y="6021388"/>
            <a:ext cx="5684837" cy="849312"/>
            <a:chOff x="395" y="3793"/>
            <a:chExt cx="3581" cy="535"/>
          </a:xfrm>
        </p:grpSpPr>
        <p:sp>
          <p:nvSpPr>
            <p:cNvPr id="1036" name="Freeform 17"/>
            <p:cNvSpPr>
              <a:spLocks/>
            </p:cNvSpPr>
            <p:nvPr/>
          </p:nvSpPr>
          <p:spPr bwMode="auto">
            <a:xfrm>
              <a:off x="1196" y="3793"/>
              <a:ext cx="365" cy="291"/>
            </a:xfrm>
            <a:custGeom>
              <a:avLst/>
              <a:gdLst>
                <a:gd name="T0" fmla="*/ 24 w 365"/>
                <a:gd name="T1" fmla="*/ 24 h 287"/>
                <a:gd name="T2" fmla="*/ 0 w 365"/>
                <a:gd name="T3" fmla="*/ 160 h 287"/>
                <a:gd name="T4" fmla="*/ 66 w 365"/>
                <a:gd name="T5" fmla="*/ 308 h 287"/>
                <a:gd name="T6" fmla="*/ 143 w 365"/>
                <a:gd name="T7" fmla="*/ 506 h 287"/>
                <a:gd name="T8" fmla="*/ 191 w 365"/>
                <a:gd name="T9" fmla="*/ 465 h 287"/>
                <a:gd name="T10" fmla="*/ 341 w 365"/>
                <a:gd name="T11" fmla="*/ 798 h 287"/>
                <a:gd name="T12" fmla="*/ 305 w 365"/>
                <a:gd name="T13" fmla="*/ 485 h 287"/>
                <a:gd name="T14" fmla="*/ 365 w 365"/>
                <a:gd name="T15" fmla="*/ 364 h 287"/>
                <a:gd name="T16" fmla="*/ 359 w 365"/>
                <a:gd name="T17" fmla="*/ 349 h 287"/>
                <a:gd name="T18" fmla="*/ 335 w 365"/>
                <a:gd name="T19" fmla="*/ 320 h 287"/>
                <a:gd name="T20" fmla="*/ 299 w 365"/>
                <a:gd name="T21" fmla="*/ 240 h 287"/>
                <a:gd name="T22" fmla="*/ 257 w 365"/>
                <a:gd name="T23" fmla="*/ 186 h 287"/>
                <a:gd name="T24" fmla="*/ 215 w 365"/>
                <a:gd name="T25" fmla="*/ 148 h 287"/>
                <a:gd name="T26" fmla="*/ 173 w 365"/>
                <a:gd name="T27" fmla="*/ 11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7"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118 h 60"/>
                <a:gd name="T16" fmla="*/ 65 w 71"/>
                <a:gd name="T17" fmla="*/ 142 h 60"/>
                <a:gd name="T18" fmla="*/ 71 w 71"/>
                <a:gd name="T19" fmla="*/ 174 h 60"/>
                <a:gd name="T20" fmla="*/ 71 w 71"/>
                <a:gd name="T21" fmla="*/ 192 h 60"/>
                <a:gd name="T22" fmla="*/ 59 w 71"/>
                <a:gd name="T23" fmla="*/ 174 h 60"/>
                <a:gd name="T24" fmla="*/ 47 w 71"/>
                <a:gd name="T25" fmla="*/ 142 h 60"/>
                <a:gd name="T26" fmla="*/ 23 w 71"/>
                <a:gd name="T27" fmla="*/ 118 h 60"/>
                <a:gd name="T28" fmla="*/ 23 w 71"/>
                <a:gd name="T29" fmla="*/ 130 h 60"/>
                <a:gd name="T30" fmla="*/ 18 w 71"/>
                <a:gd name="T31" fmla="*/ 142 h 60"/>
                <a:gd name="T32" fmla="*/ 12 w 71"/>
                <a:gd name="T33" fmla="*/ 156 h 60"/>
                <a:gd name="T34" fmla="*/ 6 w 71"/>
                <a:gd name="T35" fmla="*/ 156 h 60"/>
                <a:gd name="T36" fmla="*/ 6 w 71"/>
                <a:gd name="T37" fmla="*/ 156 h 60"/>
                <a:gd name="T38" fmla="*/ 6 w 71"/>
                <a:gd name="T39" fmla="*/ 13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134 h 162"/>
                <a:gd name="T10" fmla="*/ 96 w 161"/>
                <a:gd name="T11" fmla="*/ 146 h 162"/>
                <a:gd name="T12" fmla="*/ 102 w 161"/>
                <a:gd name="T13" fmla="*/ 170 h 162"/>
                <a:gd name="T14" fmla="*/ 108 w 161"/>
                <a:gd name="T15" fmla="*/ 194 h 162"/>
                <a:gd name="T16" fmla="*/ 120 w 161"/>
                <a:gd name="T17" fmla="*/ 225 h 162"/>
                <a:gd name="T18" fmla="*/ 143 w 161"/>
                <a:gd name="T19" fmla="*/ 279 h 162"/>
                <a:gd name="T20" fmla="*/ 155 w 161"/>
                <a:gd name="T21" fmla="*/ 341 h 162"/>
                <a:gd name="T22" fmla="*/ 161 w 161"/>
                <a:gd name="T23" fmla="*/ 380 h 162"/>
                <a:gd name="T24" fmla="*/ 161 w 161"/>
                <a:gd name="T25" fmla="*/ 395 h 162"/>
                <a:gd name="T26" fmla="*/ 96 w 161"/>
                <a:gd name="T27" fmla="*/ 243 h 162"/>
                <a:gd name="T28" fmla="*/ 30 w 161"/>
                <a:gd name="T29" fmla="*/ 13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21"/>
            <p:cNvSpPr>
              <a:spLocks/>
            </p:cNvSpPr>
            <p:nvPr/>
          </p:nvSpPr>
          <p:spPr bwMode="auto">
            <a:xfrm>
              <a:off x="706" y="3854"/>
              <a:ext cx="59" cy="61"/>
            </a:xfrm>
            <a:custGeom>
              <a:avLst/>
              <a:gdLst>
                <a:gd name="T0" fmla="*/ 59 w 59"/>
                <a:gd name="T1" fmla="*/ 6 h 60"/>
                <a:gd name="T2" fmla="*/ 41 w 59"/>
                <a:gd name="T3" fmla="*/ 118 h 60"/>
                <a:gd name="T4" fmla="*/ 41 w 59"/>
                <a:gd name="T5" fmla="*/ 130 h 60"/>
                <a:gd name="T6" fmla="*/ 47 w 59"/>
                <a:gd name="T7" fmla="*/ 142 h 60"/>
                <a:gd name="T8" fmla="*/ 53 w 59"/>
                <a:gd name="T9" fmla="*/ 174 h 60"/>
                <a:gd name="T10" fmla="*/ 53 w 59"/>
                <a:gd name="T11" fmla="*/ 192 h 60"/>
                <a:gd name="T12" fmla="*/ 47 w 59"/>
                <a:gd name="T13" fmla="*/ 174 h 60"/>
                <a:gd name="T14" fmla="*/ 35 w 59"/>
                <a:gd name="T15" fmla="*/ 156 h 60"/>
                <a:gd name="T16" fmla="*/ 23 w 59"/>
                <a:gd name="T17" fmla="*/ 130 h 60"/>
                <a:gd name="T18" fmla="*/ 17 w 59"/>
                <a:gd name="T19" fmla="*/ 11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1" name="Freeform 22"/>
            <p:cNvSpPr>
              <a:spLocks/>
            </p:cNvSpPr>
            <p:nvPr/>
          </p:nvSpPr>
          <p:spPr bwMode="auto">
            <a:xfrm>
              <a:off x="395" y="3811"/>
              <a:ext cx="245" cy="207"/>
            </a:xfrm>
            <a:custGeom>
              <a:avLst/>
              <a:gdLst>
                <a:gd name="T0" fmla="*/ 233 w 245"/>
                <a:gd name="T1" fmla="*/ 118 h 204"/>
                <a:gd name="T2" fmla="*/ 245 w 245"/>
                <a:gd name="T3" fmla="*/ 130 h 204"/>
                <a:gd name="T4" fmla="*/ 209 w 245"/>
                <a:gd name="T5" fmla="*/ 236 h 204"/>
                <a:gd name="T6" fmla="*/ 143 w 245"/>
                <a:gd name="T7" fmla="*/ 383 h 204"/>
                <a:gd name="T8" fmla="*/ 167 w 245"/>
                <a:gd name="T9" fmla="*/ 457 h 204"/>
                <a:gd name="T10" fmla="*/ 179 w 245"/>
                <a:gd name="T11" fmla="*/ 596 h 204"/>
                <a:gd name="T12" fmla="*/ 77 w 245"/>
                <a:gd name="T13" fmla="*/ 383 h 204"/>
                <a:gd name="T14" fmla="*/ 47 w 245"/>
                <a:gd name="T15" fmla="*/ 236 h 204"/>
                <a:gd name="T16" fmla="*/ 89 w 245"/>
                <a:gd name="T17" fmla="*/ 182 h 204"/>
                <a:gd name="T18" fmla="*/ 59 w 245"/>
                <a:gd name="T19" fmla="*/ 11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118 h 204"/>
                <a:gd name="T50" fmla="*/ 233 w 245"/>
                <a:gd name="T51" fmla="*/ 11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7095" name="Rectangle 23"/>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1" name="Rectangle 24"/>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fld id="{7AECA79C-866B-49E9-BAED-F7CBDCCFE334}" type="datetime1">
              <a:rPr lang="en-US"/>
              <a:pPr>
                <a:defRPr/>
              </a:pPr>
              <a:t>10/12/2017</a:t>
            </a:fld>
            <a:endParaRPr lang="en-US" dirty="0"/>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endParaRPr lang="en-US" dirty="0"/>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fld id="{A2EC78BE-4207-4BC3-806E-2FA0588D69AA}" type="slidenum">
              <a:rPr lang="en-US"/>
              <a:pPr>
                <a:defRPr/>
              </a:pPr>
              <a:t>‹#›</a:t>
            </a:fld>
            <a:endParaRPr lang="en-US" dirty="0"/>
          </a:p>
        </p:txBody>
      </p:sp>
      <p:pic>
        <p:nvPicPr>
          <p:cNvPr id="81922" name="Picture 2" descr="C:\Temp\TSL_logo2.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478587" y="6118225"/>
            <a:ext cx="2435225" cy="629982"/>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5801"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 id="2147485798" r:id="rId12"/>
    <p:sldLayoutId id="2147485799" r:id="rId13"/>
    <p:sldLayoutId id="2147485818" r:id="rId14"/>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144000" cy="6858000"/>
            <a:chOff x="0" y="0"/>
            <a:chExt cx="5760" cy="4320"/>
          </a:xfrm>
        </p:grpSpPr>
        <p:sp>
          <p:nvSpPr>
            <p:cNvPr id="1050" name="Freeform 4"/>
            <p:cNvSpPr>
              <a:spLocks/>
            </p:cNvSpPr>
            <p:nvPr/>
          </p:nvSpPr>
          <p:spPr bwMode="hidden">
            <a:xfrm>
              <a:off x="0" y="3072"/>
              <a:ext cx="5760" cy="1248"/>
            </a:xfrm>
            <a:custGeom>
              <a:avLst/>
              <a:gdLst>
                <a:gd name="T0" fmla="*/ 210 w 6027"/>
                <a:gd name="T1" fmla="*/ 1 h 2296"/>
                <a:gd name="T2" fmla="*/ 0 w 6027"/>
                <a:gd name="T3" fmla="*/ 1 h 2296"/>
                <a:gd name="T4" fmla="*/ 0 w 6027"/>
                <a:gd name="T5" fmla="*/ 0 h 2296"/>
                <a:gd name="T6" fmla="*/ 210 w 6027"/>
                <a:gd name="T7" fmla="*/ 0 h 2296"/>
                <a:gd name="T8" fmla="*/ 210 w 6027"/>
                <a:gd name="T9" fmla="*/ 1 h 2296"/>
                <a:gd name="T10" fmla="*/ 21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7077" name="Freeform 5"/>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027" name="Freeform 6"/>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028"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43" name="Group 9"/>
            <p:cNvGrpSpPr>
              <a:grpSpLocks/>
            </p:cNvGrpSpPr>
            <p:nvPr userDrawn="1"/>
          </p:nvGrpSpPr>
          <p:grpSpPr bwMode="auto">
            <a:xfrm>
              <a:off x="2486" y="3792"/>
              <a:ext cx="2458" cy="540"/>
              <a:chOff x="2486" y="3792"/>
              <a:chExt cx="2458" cy="540"/>
            </a:xfrm>
          </p:grpSpPr>
          <p:sp>
            <p:nvSpPr>
              <p:cNvPr id="1045"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6" name="Freeform 11"/>
              <p:cNvSpPr>
                <a:spLocks/>
              </p:cNvSpPr>
              <p:nvPr userDrawn="1"/>
            </p:nvSpPr>
            <p:spPr bwMode="ltGray">
              <a:xfrm>
                <a:off x="2677" y="3792"/>
                <a:ext cx="186" cy="395"/>
              </a:xfrm>
              <a:custGeom>
                <a:avLst/>
                <a:gdLst>
                  <a:gd name="T0" fmla="*/ 36 w 186"/>
                  <a:gd name="T1" fmla="*/ 0 h 353"/>
                  <a:gd name="T2" fmla="*/ 54 w 186"/>
                  <a:gd name="T3" fmla="*/ 72629 h 353"/>
                  <a:gd name="T4" fmla="*/ 24 w 186"/>
                  <a:gd name="T5" fmla="*/ 124639 h 353"/>
                  <a:gd name="T6" fmla="*/ 18 w 186"/>
                  <a:gd name="T7" fmla="*/ 269797 h 353"/>
                  <a:gd name="T8" fmla="*/ 42 w 186"/>
                  <a:gd name="T9" fmla="*/ 468378 h 353"/>
                  <a:gd name="T10" fmla="*/ 48 w 186"/>
                  <a:gd name="T11" fmla="*/ 663157 h 353"/>
                  <a:gd name="T12" fmla="*/ 0 w 186"/>
                  <a:gd name="T13" fmla="*/ 1449187 h 353"/>
                  <a:gd name="T14" fmla="*/ 54 w 186"/>
                  <a:gd name="T15" fmla="*/ 958461 h 353"/>
                  <a:gd name="T16" fmla="*/ 84 w 186"/>
                  <a:gd name="T17" fmla="*/ 884685 h 353"/>
                  <a:gd name="T18" fmla="*/ 126 w 186"/>
                  <a:gd name="T19" fmla="*/ 518998 h 353"/>
                  <a:gd name="T20" fmla="*/ 144 w 186"/>
                  <a:gd name="T21" fmla="*/ 491011 h 353"/>
                  <a:gd name="T22" fmla="*/ 144 w 186"/>
                  <a:gd name="T23" fmla="*/ 370423 h 353"/>
                  <a:gd name="T24" fmla="*/ 186 w 186"/>
                  <a:gd name="T25" fmla="*/ 269797 h 353"/>
                  <a:gd name="T26" fmla="*/ 162 w 186"/>
                  <a:gd name="T27" fmla="*/ 2446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7"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8"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9095 h 66"/>
                  <a:gd name="T8" fmla="*/ 6 w 155"/>
                  <a:gd name="T9" fmla="*/ 83848 h 66"/>
                  <a:gd name="T10" fmla="*/ 0 w 155"/>
                  <a:gd name="T11" fmla="*/ 114833 h 66"/>
                  <a:gd name="T12" fmla="*/ 78 w 155"/>
                  <a:gd name="T13" fmla="*/ 281471 h 66"/>
                  <a:gd name="T14" fmla="*/ 96 w 155"/>
                  <a:gd name="T15" fmla="*/ 198132 h 66"/>
                  <a:gd name="T16" fmla="*/ 155 w 155"/>
                  <a:gd name="T17" fmla="*/ 313116 h 66"/>
                  <a:gd name="T18" fmla="*/ 126 w 155"/>
                  <a:gd name="T19" fmla="*/ 11483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9" name="Freeform 14"/>
              <p:cNvSpPr>
                <a:spLocks/>
              </p:cNvSpPr>
              <p:nvPr userDrawn="1"/>
            </p:nvSpPr>
            <p:spPr bwMode="ltGray">
              <a:xfrm>
                <a:off x="2486" y="3859"/>
                <a:ext cx="42" cy="81"/>
              </a:xfrm>
              <a:custGeom>
                <a:avLst/>
                <a:gdLst>
                  <a:gd name="T0" fmla="*/ 6 w 42"/>
                  <a:gd name="T1" fmla="*/ 223215 h 72"/>
                  <a:gd name="T2" fmla="*/ 0 w 42"/>
                  <a:gd name="T3" fmla="*/ 115767 h 72"/>
                  <a:gd name="T4" fmla="*/ 12 w 42"/>
                  <a:gd name="T5" fmla="*/ 40107 h 72"/>
                  <a:gd name="T6" fmla="*/ 0 w 42"/>
                  <a:gd name="T7" fmla="*/ 40107 h 72"/>
                  <a:gd name="T8" fmla="*/ 12 w 42"/>
                  <a:gd name="T9" fmla="*/ 40107 h 72"/>
                  <a:gd name="T10" fmla="*/ 24 w 42"/>
                  <a:gd name="T11" fmla="*/ 40107 h 72"/>
                  <a:gd name="T12" fmla="*/ 36 w 42"/>
                  <a:gd name="T13" fmla="*/ 40107 h 72"/>
                  <a:gd name="T14" fmla="*/ 42 w 42"/>
                  <a:gd name="T15" fmla="*/ 0 h 72"/>
                  <a:gd name="T16" fmla="*/ 30 w 42"/>
                  <a:gd name="T17" fmla="*/ 115767 h 72"/>
                  <a:gd name="T18" fmla="*/ 42 w 42"/>
                  <a:gd name="T19" fmla="*/ 297606 h 72"/>
                  <a:gd name="T20" fmla="*/ 12 w 42"/>
                  <a:gd name="T21" fmla="*/ 436145 h 72"/>
                  <a:gd name="T22" fmla="*/ 6 w 42"/>
                  <a:gd name="T23" fmla="*/ 223215 h 72"/>
                  <a:gd name="T24" fmla="*/ 6 w 42"/>
                  <a:gd name="T25" fmla="*/ 22321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7087"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029" name="Group 16"/>
          <p:cNvGrpSpPr>
            <a:grpSpLocks/>
          </p:cNvGrpSpPr>
          <p:nvPr/>
        </p:nvGrpSpPr>
        <p:grpSpPr bwMode="auto">
          <a:xfrm>
            <a:off x="627063" y="6021388"/>
            <a:ext cx="5684837" cy="849312"/>
            <a:chOff x="395" y="3793"/>
            <a:chExt cx="3581" cy="535"/>
          </a:xfrm>
        </p:grpSpPr>
        <p:sp>
          <p:nvSpPr>
            <p:cNvPr id="1036" name="Freeform 17"/>
            <p:cNvSpPr>
              <a:spLocks/>
            </p:cNvSpPr>
            <p:nvPr/>
          </p:nvSpPr>
          <p:spPr bwMode="auto">
            <a:xfrm>
              <a:off x="1196" y="3793"/>
              <a:ext cx="365" cy="291"/>
            </a:xfrm>
            <a:custGeom>
              <a:avLst/>
              <a:gdLst>
                <a:gd name="T0" fmla="*/ 24 w 365"/>
                <a:gd name="T1" fmla="*/ 24 h 287"/>
                <a:gd name="T2" fmla="*/ 0 w 365"/>
                <a:gd name="T3" fmla="*/ 160 h 287"/>
                <a:gd name="T4" fmla="*/ 66 w 365"/>
                <a:gd name="T5" fmla="*/ 308 h 287"/>
                <a:gd name="T6" fmla="*/ 143 w 365"/>
                <a:gd name="T7" fmla="*/ 506 h 287"/>
                <a:gd name="T8" fmla="*/ 191 w 365"/>
                <a:gd name="T9" fmla="*/ 465 h 287"/>
                <a:gd name="T10" fmla="*/ 341 w 365"/>
                <a:gd name="T11" fmla="*/ 798 h 287"/>
                <a:gd name="T12" fmla="*/ 305 w 365"/>
                <a:gd name="T13" fmla="*/ 485 h 287"/>
                <a:gd name="T14" fmla="*/ 365 w 365"/>
                <a:gd name="T15" fmla="*/ 364 h 287"/>
                <a:gd name="T16" fmla="*/ 359 w 365"/>
                <a:gd name="T17" fmla="*/ 349 h 287"/>
                <a:gd name="T18" fmla="*/ 335 w 365"/>
                <a:gd name="T19" fmla="*/ 320 h 287"/>
                <a:gd name="T20" fmla="*/ 299 w 365"/>
                <a:gd name="T21" fmla="*/ 240 h 287"/>
                <a:gd name="T22" fmla="*/ 257 w 365"/>
                <a:gd name="T23" fmla="*/ 186 h 287"/>
                <a:gd name="T24" fmla="*/ 215 w 365"/>
                <a:gd name="T25" fmla="*/ 148 h 287"/>
                <a:gd name="T26" fmla="*/ 173 w 365"/>
                <a:gd name="T27" fmla="*/ 11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7"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118 h 60"/>
                <a:gd name="T16" fmla="*/ 65 w 71"/>
                <a:gd name="T17" fmla="*/ 142 h 60"/>
                <a:gd name="T18" fmla="*/ 71 w 71"/>
                <a:gd name="T19" fmla="*/ 174 h 60"/>
                <a:gd name="T20" fmla="*/ 71 w 71"/>
                <a:gd name="T21" fmla="*/ 192 h 60"/>
                <a:gd name="T22" fmla="*/ 59 w 71"/>
                <a:gd name="T23" fmla="*/ 174 h 60"/>
                <a:gd name="T24" fmla="*/ 47 w 71"/>
                <a:gd name="T25" fmla="*/ 142 h 60"/>
                <a:gd name="T26" fmla="*/ 23 w 71"/>
                <a:gd name="T27" fmla="*/ 118 h 60"/>
                <a:gd name="T28" fmla="*/ 23 w 71"/>
                <a:gd name="T29" fmla="*/ 130 h 60"/>
                <a:gd name="T30" fmla="*/ 18 w 71"/>
                <a:gd name="T31" fmla="*/ 142 h 60"/>
                <a:gd name="T32" fmla="*/ 12 w 71"/>
                <a:gd name="T33" fmla="*/ 156 h 60"/>
                <a:gd name="T34" fmla="*/ 6 w 71"/>
                <a:gd name="T35" fmla="*/ 156 h 60"/>
                <a:gd name="T36" fmla="*/ 6 w 71"/>
                <a:gd name="T37" fmla="*/ 156 h 60"/>
                <a:gd name="T38" fmla="*/ 6 w 71"/>
                <a:gd name="T39" fmla="*/ 13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134 h 162"/>
                <a:gd name="T10" fmla="*/ 96 w 161"/>
                <a:gd name="T11" fmla="*/ 146 h 162"/>
                <a:gd name="T12" fmla="*/ 102 w 161"/>
                <a:gd name="T13" fmla="*/ 170 h 162"/>
                <a:gd name="T14" fmla="*/ 108 w 161"/>
                <a:gd name="T15" fmla="*/ 194 h 162"/>
                <a:gd name="T16" fmla="*/ 120 w 161"/>
                <a:gd name="T17" fmla="*/ 225 h 162"/>
                <a:gd name="T18" fmla="*/ 143 w 161"/>
                <a:gd name="T19" fmla="*/ 279 h 162"/>
                <a:gd name="T20" fmla="*/ 155 w 161"/>
                <a:gd name="T21" fmla="*/ 341 h 162"/>
                <a:gd name="T22" fmla="*/ 161 w 161"/>
                <a:gd name="T23" fmla="*/ 380 h 162"/>
                <a:gd name="T24" fmla="*/ 161 w 161"/>
                <a:gd name="T25" fmla="*/ 395 h 162"/>
                <a:gd name="T26" fmla="*/ 96 w 161"/>
                <a:gd name="T27" fmla="*/ 243 h 162"/>
                <a:gd name="T28" fmla="*/ 30 w 161"/>
                <a:gd name="T29" fmla="*/ 13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21"/>
            <p:cNvSpPr>
              <a:spLocks/>
            </p:cNvSpPr>
            <p:nvPr/>
          </p:nvSpPr>
          <p:spPr bwMode="auto">
            <a:xfrm>
              <a:off x="706" y="3854"/>
              <a:ext cx="59" cy="61"/>
            </a:xfrm>
            <a:custGeom>
              <a:avLst/>
              <a:gdLst>
                <a:gd name="T0" fmla="*/ 59 w 59"/>
                <a:gd name="T1" fmla="*/ 6 h 60"/>
                <a:gd name="T2" fmla="*/ 41 w 59"/>
                <a:gd name="T3" fmla="*/ 118 h 60"/>
                <a:gd name="T4" fmla="*/ 41 w 59"/>
                <a:gd name="T5" fmla="*/ 130 h 60"/>
                <a:gd name="T6" fmla="*/ 47 w 59"/>
                <a:gd name="T7" fmla="*/ 142 h 60"/>
                <a:gd name="T8" fmla="*/ 53 w 59"/>
                <a:gd name="T9" fmla="*/ 174 h 60"/>
                <a:gd name="T10" fmla="*/ 53 w 59"/>
                <a:gd name="T11" fmla="*/ 192 h 60"/>
                <a:gd name="T12" fmla="*/ 47 w 59"/>
                <a:gd name="T13" fmla="*/ 174 h 60"/>
                <a:gd name="T14" fmla="*/ 35 w 59"/>
                <a:gd name="T15" fmla="*/ 156 h 60"/>
                <a:gd name="T16" fmla="*/ 23 w 59"/>
                <a:gd name="T17" fmla="*/ 130 h 60"/>
                <a:gd name="T18" fmla="*/ 17 w 59"/>
                <a:gd name="T19" fmla="*/ 11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1" name="Freeform 22"/>
            <p:cNvSpPr>
              <a:spLocks/>
            </p:cNvSpPr>
            <p:nvPr/>
          </p:nvSpPr>
          <p:spPr bwMode="auto">
            <a:xfrm>
              <a:off x="395" y="3811"/>
              <a:ext cx="245" cy="207"/>
            </a:xfrm>
            <a:custGeom>
              <a:avLst/>
              <a:gdLst>
                <a:gd name="T0" fmla="*/ 233 w 245"/>
                <a:gd name="T1" fmla="*/ 118 h 204"/>
                <a:gd name="T2" fmla="*/ 245 w 245"/>
                <a:gd name="T3" fmla="*/ 130 h 204"/>
                <a:gd name="T4" fmla="*/ 209 w 245"/>
                <a:gd name="T5" fmla="*/ 236 h 204"/>
                <a:gd name="T6" fmla="*/ 143 w 245"/>
                <a:gd name="T7" fmla="*/ 383 h 204"/>
                <a:gd name="T8" fmla="*/ 167 w 245"/>
                <a:gd name="T9" fmla="*/ 457 h 204"/>
                <a:gd name="T10" fmla="*/ 179 w 245"/>
                <a:gd name="T11" fmla="*/ 596 h 204"/>
                <a:gd name="T12" fmla="*/ 77 w 245"/>
                <a:gd name="T13" fmla="*/ 383 h 204"/>
                <a:gd name="T14" fmla="*/ 47 w 245"/>
                <a:gd name="T15" fmla="*/ 236 h 204"/>
                <a:gd name="T16" fmla="*/ 89 w 245"/>
                <a:gd name="T17" fmla="*/ 182 h 204"/>
                <a:gd name="T18" fmla="*/ 59 w 245"/>
                <a:gd name="T19" fmla="*/ 11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118 h 204"/>
                <a:gd name="T50" fmla="*/ 233 w 245"/>
                <a:gd name="T51" fmla="*/ 11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7095" name="Rectangle 23"/>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4"/>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fld id="{7AECA79C-866B-49E9-BAED-F7CBDCCFE334}" type="datetime1">
              <a:rPr lang="en-US"/>
              <a:pPr>
                <a:defRPr/>
              </a:pPr>
              <a:t>10/12/2017</a:t>
            </a:fld>
            <a:endParaRPr lang="en-US" dirty="0"/>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endParaRPr lang="en-US" dirty="0"/>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fld id="{A2EC78BE-4207-4BC3-806E-2FA0588D69AA}" type="slidenum">
              <a:rPr lang="en-US"/>
              <a:pPr>
                <a:defRPr/>
              </a:pPr>
              <a:t>‹#›</a:t>
            </a:fld>
            <a:endParaRPr lang="en-US" dirty="0"/>
          </a:p>
        </p:txBody>
      </p:sp>
      <p:pic>
        <p:nvPicPr>
          <p:cNvPr id="81922" name="Picture 2" descr="C:\Temp\TSL_logo2.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478587" y="6118225"/>
            <a:ext cx="2435225" cy="62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68353"/>
      </p:ext>
    </p:extLst>
  </p:cSld>
  <p:clrMap bg1="dk2" tx1="lt1" bg2="dk1" tx2="lt2" accent1="accent1" accent2="accent2" accent3="accent3" accent4="accent4" accent5="accent5" accent6="accent6" hlink="hlink" folHlink="folHlink"/>
  <p:sldLayoutIdLst>
    <p:sldLayoutId id="2147485804" r:id="rId1"/>
    <p:sldLayoutId id="2147485805" r:id="rId2"/>
    <p:sldLayoutId id="2147485806" r:id="rId3"/>
    <p:sldLayoutId id="2147485807" r:id="rId4"/>
    <p:sldLayoutId id="2147485808" r:id="rId5"/>
    <p:sldLayoutId id="2147485809" r:id="rId6"/>
    <p:sldLayoutId id="2147485810" r:id="rId7"/>
    <p:sldLayoutId id="2147485811" r:id="rId8"/>
    <p:sldLayoutId id="2147485812" r:id="rId9"/>
    <p:sldLayoutId id="2147485813" r:id="rId10"/>
    <p:sldLayoutId id="2147485814" r:id="rId11"/>
    <p:sldLayoutId id="2147485815" r:id="rId12"/>
    <p:sldLayoutId id="2147485816" r:id="rId13"/>
    <p:sldLayoutId id="2147485817" r:id="rId14"/>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omputer" TargetMode="External"/><Relationship Id="rId2" Type="http://schemas.openxmlformats.org/officeDocument/2006/relationships/hyperlink" Target="https://en.wikipedia.org/wiki/Computer_science" TargetMode="External"/><Relationship Id="rId1" Type="http://schemas.openxmlformats.org/officeDocument/2006/relationships/slideLayout" Target="../slideLayouts/slideLayout1.xml"/><Relationship Id="rId4" Type="http://schemas.openxmlformats.org/officeDocument/2006/relationships/hyperlink" Target="https://en.wikipedia.org/wiki/Machine_learn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mike@tradingsystemlab.com" TargetMode="External"/><Relationship Id="rId2" Type="http://schemas.openxmlformats.org/officeDocument/2006/relationships/hyperlink" Target="http://www.tradingsystemlab.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tradingsystemlab.com/" TargetMode="Externa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mailto:mike@tradingsystemlab.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rmltech.com/" TargetMode="External"/><Relationship Id="rId2" Type="http://schemas.openxmlformats.org/officeDocument/2006/relationships/hyperlink" Target="http://www.tradingsystemlab.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6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2.xml"/><Relationship Id="rId16" Type="http://schemas.openxmlformats.org/officeDocument/2006/relationships/image" Target="../media/image43.png"/><Relationship Id="rId1" Type="http://schemas.openxmlformats.org/officeDocument/2006/relationships/tags" Target="../tags/tag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amazon.com/s/ref=dp_byline_sr_book_2?ie=UTF8&amp;text=Peter+Nordin&amp;search-alias=books&amp;field-author=Peter+Nordin&amp;sort=relevancerank" TargetMode="External"/><Relationship Id="rId2" Type="http://schemas.openxmlformats.org/officeDocument/2006/relationships/hyperlink" Target="https://www.amazon.com/s/ref=dp_byline_sr_book_1?ie=UTF8&amp;text=Wolfgang+Banzhaf&amp;search-alias=books&amp;field-author=Wolfgang+Banzhaf&amp;sort=relevancerank" TargetMode="Externa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www.amazon.com/s/ref=dp_byline_sr_book_4?ie=UTF8&amp;text=Frank+D.+Francone&amp;search-alias=books&amp;field-author=Frank+D.+Francone&amp;sort=relevancerank" TargetMode="External"/><Relationship Id="rId4" Type="http://schemas.openxmlformats.org/officeDocument/2006/relationships/hyperlink" Target="https://www.amazon.com/s/ref=dp_byline_sr_book_3?ie=UTF8&amp;text=Robert+E.+Keller&amp;search-alias=books&amp;field-author=Robert+E.+Keller&amp;sort=relevancerank" TargetMode="External"/></Relationships>
</file>

<file path=ppt/slides/_rels/slide97.xml.rels><?xml version="1.0" encoding="UTF-8" standalone="yes"?>
<Relationships xmlns="http://schemas.openxmlformats.org/package/2006/relationships"><Relationship Id="rId2" Type="http://schemas.openxmlformats.org/officeDocument/2006/relationships/hyperlink" Target="http://www.tradingsystemlab.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124200"/>
          </a:xfrm>
        </p:spPr>
        <p:txBody>
          <a:bodyPr/>
          <a:lstStyle/>
          <a:p>
            <a:pPr eaLnBrk="1" hangingPunct="1">
              <a:defRPr/>
            </a:pPr>
            <a:r>
              <a:rPr lang="en-US" dirty="0" smtClean="0"/>
              <a:t>OPTIONS AND DIRECTIONAL STRATEGIES BASED ON MACHINE LEARNING</a:t>
            </a:r>
            <a:br>
              <a:rPr lang="en-US" dirty="0" smtClean="0"/>
            </a:br>
            <a:r>
              <a:rPr lang="en-US" sz="3200" dirty="0" smtClean="0"/>
              <a:t>Derivatives and Equities</a:t>
            </a:r>
            <a:endParaRPr lang="en-US" sz="3200" dirty="0"/>
          </a:p>
        </p:txBody>
      </p:sp>
      <p:sp>
        <p:nvSpPr>
          <p:cNvPr id="3" name="Content Placeholder 2"/>
          <p:cNvSpPr>
            <a:spLocks noGrp="1"/>
          </p:cNvSpPr>
          <p:nvPr>
            <p:ph idx="1"/>
          </p:nvPr>
        </p:nvSpPr>
        <p:spPr>
          <a:xfrm>
            <a:off x="457200" y="3276600"/>
            <a:ext cx="8153400" cy="1981200"/>
          </a:xfrm>
        </p:spPr>
        <p:txBody>
          <a:bodyPr/>
          <a:lstStyle/>
          <a:p>
            <a:pPr algn="just" eaLnBrk="1" hangingPunct="1">
              <a:buFontTx/>
              <a:buNone/>
              <a:defRPr/>
            </a:pPr>
            <a:r>
              <a:rPr lang="en-US" sz="1050" dirty="0" smtClean="0"/>
              <a:t>	</a:t>
            </a:r>
          </a:p>
          <a:p>
            <a:pPr algn="just" eaLnBrk="1" hangingPunct="1">
              <a:buFontTx/>
              <a:buNone/>
              <a:defRPr/>
            </a:pPr>
            <a:r>
              <a:rPr lang="en-US" sz="1050" dirty="0"/>
              <a:t>	</a:t>
            </a:r>
            <a:r>
              <a:rPr lang="en-US" sz="1050" dirty="0" smtClean="0"/>
              <a:t>	</a:t>
            </a:r>
            <a:endParaRPr lang="en-US" sz="1200" dirty="0"/>
          </a:p>
          <a:p>
            <a:pPr eaLnBrk="1" hangingPunct="1">
              <a:buFontTx/>
              <a:buNone/>
              <a:defRPr/>
            </a:pPr>
            <a:r>
              <a:rPr lang="en-US" sz="1200" dirty="0" smtClean="0"/>
              <a:t>		</a:t>
            </a:r>
            <a:r>
              <a:rPr lang="en-US" sz="1600" dirty="0" smtClean="0"/>
              <a:t>                                           Presented to:</a:t>
            </a:r>
          </a:p>
          <a:p>
            <a:pPr eaLnBrk="1" hangingPunct="1">
              <a:buFontTx/>
              <a:buNone/>
              <a:defRPr/>
            </a:pPr>
            <a:endParaRPr lang="en-US" sz="1600" dirty="0"/>
          </a:p>
          <a:p>
            <a:pPr eaLnBrk="1" hangingPunct="1">
              <a:buFontTx/>
              <a:buNone/>
              <a:defRPr/>
            </a:pPr>
            <a:r>
              <a:rPr lang="en-US" sz="1600" dirty="0" smtClean="0"/>
              <a:t>		  	            SVOG and SVMLTS MeetUp Groups</a:t>
            </a:r>
            <a:endParaRPr lang="en-US" sz="1600" dirty="0"/>
          </a:p>
        </p:txBody>
      </p:sp>
      <p:sp>
        <p:nvSpPr>
          <p:cNvPr id="4" name="Date Placeholder 3"/>
          <p:cNvSpPr>
            <a:spLocks noGrp="1"/>
          </p:cNvSpPr>
          <p:nvPr>
            <p:ph type="dt" sz="quarter" idx="10"/>
          </p:nvPr>
        </p:nvSpPr>
        <p:spPr/>
        <p:txBody>
          <a:bodyPr/>
          <a:lstStyle/>
          <a:p>
            <a:pPr>
              <a:defRPr/>
            </a:pPr>
            <a:fld id="{213227D3-568A-4AE9-B0D6-81343C61B6E5}" type="datetime1">
              <a:rPr lang="en-US"/>
              <a:pPr>
                <a:defRPr/>
              </a:pPr>
              <a:t>10/12/2017</a:t>
            </a:fld>
            <a:endParaRPr lang="en-US" dirty="0"/>
          </a:p>
        </p:txBody>
      </p:sp>
    </p:spTree>
    <p:extLst>
      <p:ext uri="{BB962C8B-B14F-4D97-AF65-F5344CB8AC3E}">
        <p14:creationId xmlns:p14="http://schemas.microsoft.com/office/powerpoint/2010/main" val="45946862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HFT VOLUME</a:t>
            </a:r>
            <a:br>
              <a:rPr lang="en-US" dirty="0" smtClean="0"/>
            </a:br>
            <a:r>
              <a:rPr lang="en-US" sz="2800" dirty="0" smtClean="0"/>
              <a:t>2005 to 2016</a:t>
            </a:r>
            <a:endParaRPr lang="en-US" sz="28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3999"/>
            <a:ext cx="5638799" cy="434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49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HFT, ACTIVE AND PASSIVE</a:t>
            </a:r>
            <a:br>
              <a:rPr lang="en-US" dirty="0" smtClean="0"/>
            </a:br>
            <a:r>
              <a:rPr lang="en-US" sz="2400" dirty="0" smtClean="0"/>
              <a:t>1996 to 2016</a:t>
            </a:r>
            <a:endParaRPr lang="en-US" sz="24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5560"/>
            <a:ext cx="6248400" cy="458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219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IS HFT REALLY THE BAD GUY OR ARE TRADERS JUST PLAIN BAD?</a:t>
            </a:r>
            <a:endParaRPr lang="en-US" sz="36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533400" y="1600200"/>
            <a:ext cx="78486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HFT is a Speed Game, going after the scraps*</a:t>
            </a:r>
          </a:p>
          <a:p>
            <a:pPr marL="285750" indent="-285750">
              <a:buFont typeface="Arial" panose="020B0604020202020204" pitchFamily="34" charset="0"/>
              <a:buChar char="•"/>
            </a:pPr>
            <a:r>
              <a:rPr lang="en-US" sz="2400" dirty="0" smtClean="0"/>
              <a:t>Most Day-Traders Lose Money</a:t>
            </a:r>
          </a:p>
          <a:p>
            <a:pPr marL="285750" indent="-285750">
              <a:buFont typeface="Arial" panose="020B0604020202020204" pitchFamily="34" charset="0"/>
              <a:buChar char="•"/>
            </a:pPr>
            <a:r>
              <a:rPr lang="en-US" sz="2400" dirty="0" smtClean="0"/>
              <a:t>It’s difficult to beat the basic market returns</a:t>
            </a:r>
          </a:p>
          <a:p>
            <a:pPr marL="285750" indent="-285750">
              <a:buFont typeface="Arial" panose="020B0604020202020204" pitchFamily="34" charset="0"/>
              <a:buChar char="•"/>
            </a:pPr>
            <a:r>
              <a:rPr lang="en-US" sz="2400" dirty="0" smtClean="0"/>
              <a:t>It’s difficult to swallow market crashes or flashes</a:t>
            </a:r>
          </a:p>
          <a:p>
            <a:pPr marL="285750" indent="-285750">
              <a:buFont typeface="Arial" panose="020B0604020202020204" pitchFamily="34" charset="0"/>
              <a:buChar char="•"/>
            </a:pPr>
            <a:r>
              <a:rPr lang="en-US" sz="2400" dirty="0" smtClean="0"/>
              <a:t>Actively managing your own money is difficult</a:t>
            </a:r>
          </a:p>
          <a:p>
            <a:pPr marL="285750" indent="-285750">
              <a:buFont typeface="Arial" panose="020B0604020202020204" pitchFamily="34" charset="0"/>
              <a:buChar char="•"/>
            </a:pPr>
            <a:r>
              <a:rPr lang="en-US" sz="2400" dirty="0" smtClean="0"/>
              <a:t>Most professional managers do not beat the market</a:t>
            </a:r>
          </a:p>
          <a:p>
            <a:pPr marL="285750" indent="-285750">
              <a:buFont typeface="Arial" panose="020B0604020202020204" pitchFamily="34" charset="0"/>
              <a:buChar char="•"/>
            </a:pPr>
            <a:r>
              <a:rPr lang="en-US" sz="2400" dirty="0" smtClean="0"/>
              <a:t>Most FOREX traders lose money</a:t>
            </a:r>
          </a:p>
          <a:p>
            <a:pPr marL="285750" indent="-285750">
              <a:buFont typeface="Arial" panose="020B0604020202020204" pitchFamily="34" charset="0"/>
              <a:buChar char="•"/>
            </a:pPr>
            <a:r>
              <a:rPr lang="en-US" sz="2400" dirty="0" smtClean="0"/>
              <a:t>Less than 10% of actively managed accounts beat the S&amp;P 500 index fund**</a:t>
            </a:r>
            <a:endParaRPr lang="en-US" sz="2400" dirty="0"/>
          </a:p>
        </p:txBody>
      </p:sp>
      <p:sp>
        <p:nvSpPr>
          <p:cNvPr id="5" name="TextBox 4"/>
          <p:cNvSpPr txBox="1"/>
          <p:nvPr/>
        </p:nvSpPr>
        <p:spPr>
          <a:xfrm>
            <a:off x="838200" y="5486400"/>
            <a:ext cx="4305794" cy="461665"/>
          </a:xfrm>
          <a:prstGeom prst="rect">
            <a:avLst/>
          </a:prstGeom>
          <a:noFill/>
        </p:spPr>
        <p:txBody>
          <a:bodyPr wrap="none" rtlCol="0">
            <a:spAutoFit/>
          </a:bodyPr>
          <a:lstStyle/>
          <a:p>
            <a:r>
              <a:rPr lang="en-US" sz="1200" dirty="0" smtClean="0"/>
              <a:t>**Source: Research SPIVA® US SCORECARD 2003 – 2016</a:t>
            </a:r>
          </a:p>
          <a:p>
            <a:r>
              <a:rPr lang="en-US" sz="1200" dirty="0" smtClean="0"/>
              <a:t>*NYSE Special Order Types</a:t>
            </a:r>
            <a:endParaRPr lang="en-US" sz="1200" dirty="0"/>
          </a:p>
        </p:txBody>
      </p:sp>
    </p:spTree>
    <p:extLst>
      <p:ext uri="{BB962C8B-B14F-4D97-AF65-F5344CB8AC3E}">
        <p14:creationId xmlns:p14="http://schemas.microsoft.com/office/powerpoint/2010/main" val="2226525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STAY WITH YOUR CURRENT BEST MANAGER?</a:t>
            </a:r>
            <a:endParaRPr lang="en-US" sz="40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90651"/>
            <a:ext cx="5105400" cy="468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68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WHAT IS MACHINE LEARNING?</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r>
              <a:rPr lang="en-US" sz="2800" b="1" dirty="0"/>
              <a:t>Machine learning</a:t>
            </a:r>
            <a:r>
              <a:rPr lang="en-US" sz="2800" dirty="0"/>
              <a:t> is a field of </a:t>
            </a:r>
            <a:r>
              <a:rPr lang="en-US" sz="2800" dirty="0">
                <a:hlinkClick r:id="rId2" tooltip="Computer science"/>
              </a:rPr>
              <a:t>computer science</a:t>
            </a:r>
            <a:r>
              <a:rPr lang="en-US" sz="2800" dirty="0"/>
              <a:t> that gives </a:t>
            </a:r>
            <a:r>
              <a:rPr lang="en-US" sz="2800" dirty="0">
                <a:hlinkClick r:id="rId3" tooltip="Computer"/>
              </a:rPr>
              <a:t>computers</a:t>
            </a:r>
            <a:r>
              <a:rPr lang="en-US" sz="2800" dirty="0"/>
              <a:t> the ability to learn without being explicitly </a:t>
            </a:r>
            <a:r>
              <a:rPr lang="en-US" sz="2800" dirty="0" smtClean="0"/>
              <a:t>programmed.</a:t>
            </a:r>
          </a:p>
          <a:p>
            <a:endParaRPr lang="en-US" altLang="en-US" sz="2800" dirty="0" smtClean="0"/>
          </a:p>
          <a:p>
            <a:endParaRPr lang="en-US" altLang="en-US" sz="2800" dirty="0"/>
          </a:p>
          <a:p>
            <a:endParaRPr lang="en-US" altLang="en-US" sz="2800" dirty="0" smtClean="0"/>
          </a:p>
          <a:p>
            <a:pPr algn="l"/>
            <a:r>
              <a:rPr lang="en-US" altLang="en-US" sz="2000" dirty="0" smtClean="0"/>
              <a:t>	Ref</a:t>
            </a:r>
            <a:r>
              <a:rPr lang="en-US" altLang="en-US" sz="2000" dirty="0"/>
              <a:t>: </a:t>
            </a:r>
            <a:r>
              <a:rPr lang="en-US" altLang="en-US" sz="2000" dirty="0">
                <a:hlinkClick r:id="rId4"/>
              </a:rPr>
              <a:t>https://</a:t>
            </a:r>
            <a:r>
              <a:rPr lang="en-US" altLang="en-US" sz="2000" dirty="0" smtClean="0">
                <a:hlinkClick r:id="rId4"/>
              </a:rPr>
              <a:t>en.wikipedia.org/wiki/Machine_learning</a:t>
            </a:r>
            <a:endParaRPr lang="en-US" altLang="en-US" sz="2000" dirty="0" smtClean="0"/>
          </a:p>
          <a:p>
            <a:pPr algn="l"/>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554574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QUESTION 1:</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r>
              <a:rPr lang="en-US" altLang="en-US" sz="2800" dirty="0" smtClean="0"/>
              <a:t>What do Microsoft, Google, Facebook, IBM, Amazon and Apple have in common?</a:t>
            </a:r>
            <a:endParaRPr lang="en-US" altLang="en-US" sz="2800" dirty="0"/>
          </a:p>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2200831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QUESTION 1:</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r>
              <a:rPr lang="en-US" altLang="en-US" sz="2800" dirty="0" smtClean="0"/>
              <a:t>What do Microsoft, Google, Facebook, IBM, Amazon and Apple have in common?</a:t>
            </a:r>
          </a:p>
          <a:p>
            <a:endParaRPr lang="en-US" altLang="en-US" sz="2800" dirty="0"/>
          </a:p>
          <a:p>
            <a:r>
              <a:rPr lang="en-US" altLang="en-US" sz="2800" dirty="0" smtClean="0"/>
              <a:t>They are all investing in AI and ML.</a:t>
            </a:r>
            <a:endParaRPr lang="en-US" altLang="en-US" sz="2800" dirty="0"/>
          </a:p>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11107977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QUESTION 2:</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r>
              <a:rPr lang="en-US" altLang="en-US" sz="2800" dirty="0" smtClean="0"/>
              <a:t>If you </a:t>
            </a:r>
            <a:r>
              <a:rPr lang="en-US" altLang="en-US" sz="2800" u="sng" dirty="0" smtClean="0"/>
              <a:t>do not</a:t>
            </a:r>
            <a:r>
              <a:rPr lang="en-US" altLang="en-US" sz="2800" dirty="0" smtClean="0"/>
              <a:t> have a statistically sound, mechanical </a:t>
            </a:r>
          </a:p>
          <a:p>
            <a:r>
              <a:rPr lang="en-US" altLang="en-US" sz="2800" dirty="0" smtClean="0"/>
              <a:t>trading strategy, designed by AI or human, then </a:t>
            </a:r>
          </a:p>
          <a:p>
            <a:r>
              <a:rPr lang="en-US" altLang="en-US" sz="2800" dirty="0" smtClean="0"/>
              <a:t>what do you have?</a:t>
            </a:r>
          </a:p>
          <a:p>
            <a:endParaRPr lang="en-US" altLang="en-US" sz="2800" dirty="0"/>
          </a:p>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1252049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QUESTION 2:</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r>
              <a:rPr lang="en-US" altLang="en-US" sz="2800" dirty="0" smtClean="0"/>
              <a:t>If you do not have a statistically sound, mechanical </a:t>
            </a:r>
          </a:p>
          <a:p>
            <a:r>
              <a:rPr lang="en-US" altLang="en-US" sz="2800" dirty="0" smtClean="0"/>
              <a:t>trading system, designed by AI or human, then </a:t>
            </a:r>
          </a:p>
          <a:p>
            <a:r>
              <a:rPr lang="en-US" altLang="en-US" sz="2800" dirty="0" smtClean="0"/>
              <a:t>what do you have?</a:t>
            </a:r>
          </a:p>
          <a:p>
            <a:endParaRPr lang="en-US" altLang="en-US" sz="2800" dirty="0"/>
          </a:p>
          <a:p>
            <a:r>
              <a:rPr lang="en-US" altLang="en-US" sz="2800" dirty="0"/>
              <a:t>You have a </a:t>
            </a:r>
            <a:r>
              <a:rPr lang="en-US" altLang="en-US" sz="2800" dirty="0">
                <a:effectLst>
                  <a:outerShdw blurRad="38100" dist="38100" dir="2700000" algn="tl">
                    <a:srgbClr val="000000">
                      <a:alpha val="43137"/>
                    </a:srgbClr>
                  </a:outerShdw>
                </a:effectLst>
              </a:rPr>
              <a:t>guess</a:t>
            </a:r>
          </a:p>
          <a:p>
            <a:pPr marL="342900" indent="-342900" algn="l">
              <a:buFont typeface="Arial" panose="020B0604020202020204" pitchFamily="34" charset="0"/>
              <a:buChar char="•"/>
            </a:pPr>
            <a:endParaRPr lang="en-US" altLang="en-US" sz="2000" dirty="0"/>
          </a:p>
          <a:p>
            <a:pPr algn="l"/>
            <a:r>
              <a:rPr lang="en-US" altLang="en-US" sz="2000" dirty="0"/>
              <a:t>               </a:t>
            </a:r>
          </a:p>
          <a:p>
            <a:pPr algn="l"/>
            <a:r>
              <a:rPr lang="en-US" altLang="en-US" sz="2800" dirty="0"/>
              <a:t>        However, the </a:t>
            </a:r>
            <a:r>
              <a:rPr lang="en-US" altLang="en-US" sz="2800" dirty="0" smtClean="0"/>
              <a:t>allocators are not </a:t>
            </a:r>
            <a:r>
              <a:rPr lang="en-US" altLang="en-US" sz="2800" dirty="0"/>
              <a:t>guessing</a:t>
            </a:r>
          </a:p>
          <a:p>
            <a:endParaRPr lang="en-US" altLang="en-US" sz="2800" dirty="0" smtClean="0"/>
          </a:p>
          <a:p>
            <a:endParaRPr lang="en-US" altLang="en-US" sz="2800" dirty="0"/>
          </a:p>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134805581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2800" dirty="0"/>
              <a:t>SYSTEMATIC VERSES DISCRETIONARY </a:t>
            </a:r>
            <a:br>
              <a:rPr lang="en-US" sz="2800" dirty="0"/>
            </a:br>
            <a:r>
              <a:rPr lang="en-US" sz="2800" dirty="0" smtClean="0"/>
              <a:t>CTA MUM, $B 1999 to 2017</a:t>
            </a:r>
            <a:endParaRPr lang="en-US" sz="2800" dirty="0"/>
          </a:p>
        </p:txBody>
      </p:sp>
      <p:sp>
        <p:nvSpPr>
          <p:cNvPr id="3" name="Date Placeholder 2"/>
          <p:cNvSpPr>
            <a:spLocks noGrp="1"/>
          </p:cNvSpPr>
          <p:nvPr>
            <p:ph type="dt" sz="half" idx="10"/>
          </p:nvPr>
        </p:nvSpPr>
        <p:spPr>
          <a:xfrm>
            <a:off x="1447800" y="5334000"/>
            <a:ext cx="2133600" cy="381000"/>
          </a:xfrm>
        </p:spPr>
        <p:txBody>
          <a:bodyPr/>
          <a:lstStyle/>
          <a:p>
            <a:pPr>
              <a:spcBef>
                <a:spcPct val="0"/>
              </a:spcBef>
            </a:pPr>
            <a:r>
              <a:rPr lang="en-US" altLang="en-US" dirty="0"/>
              <a:t>Source: BarclayHedge</a:t>
            </a:r>
          </a:p>
        </p:txBody>
      </p:sp>
      <p:sp>
        <p:nvSpPr>
          <p:cNvPr id="5" name="TextBox 4"/>
          <p:cNvSpPr txBox="1"/>
          <p:nvPr/>
        </p:nvSpPr>
        <p:spPr>
          <a:xfrm>
            <a:off x="4182533" y="4097060"/>
            <a:ext cx="4267200" cy="523220"/>
          </a:xfrm>
          <a:prstGeom prst="rect">
            <a:avLst/>
          </a:prstGeom>
          <a:noFill/>
        </p:spPr>
        <p:txBody>
          <a:bodyPr wrap="square" rtlCol="0">
            <a:spAutoFit/>
          </a:bodyPr>
          <a:lstStyle/>
          <a:p>
            <a:r>
              <a:rPr lang="en-US" sz="1400" dirty="0" smtClean="0"/>
              <a:t>Discretionary</a:t>
            </a:r>
          </a:p>
          <a:p>
            <a:r>
              <a:rPr lang="en-US" sz="1400" dirty="0" smtClean="0"/>
              <a:t>(At least 65% Discretionary or Judgmental)</a:t>
            </a:r>
            <a:endParaRPr lang="en-US" sz="1400" dirty="0"/>
          </a:p>
        </p:txBody>
      </p:sp>
      <p:sp>
        <p:nvSpPr>
          <p:cNvPr id="9" name="TextBox 1"/>
          <p:cNvSpPr txBox="1"/>
          <p:nvPr/>
        </p:nvSpPr>
        <p:spPr>
          <a:xfrm>
            <a:off x="2895600" y="2057400"/>
            <a:ext cx="2273381" cy="60958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tx1"/>
                </a:solidFill>
              </a:rPr>
              <a:t>Systematic</a:t>
            </a:r>
          </a:p>
          <a:p>
            <a:r>
              <a:rPr lang="en-US" sz="1400" dirty="0" smtClean="0">
                <a:solidFill>
                  <a:schemeClr val="tx1"/>
                </a:solidFill>
              </a:rPr>
              <a:t>(At least 95% Systematic)</a:t>
            </a:r>
          </a:p>
          <a:p>
            <a:endParaRPr lang="en-US" sz="1400"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3865878043"/>
              </p:ext>
            </p:extLst>
          </p:nvPr>
        </p:nvGraphicFramePr>
        <p:xfrm>
          <a:off x="685800" y="1676401"/>
          <a:ext cx="7763933" cy="3581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242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1058333" y="1676400"/>
            <a:ext cx="7315200" cy="643253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INTRODUCTION TO HUMAN DESIGNED MECHANICAL TRADING STRATEGIES (30min)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INTRODUCTION TO AI DESIGNED TRADING STRATEGIES (30min)</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Break (15min)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USING TSL TO DESIGN TRADING STRATEGIES (30min)</a:t>
            </a:r>
          </a:p>
          <a:p>
            <a:endParaRPr lang="en-US" sz="2000" dirty="0" smtClean="0"/>
          </a:p>
          <a:p>
            <a:pPr marL="342900" indent="-342900">
              <a:buFont typeface="Arial" panose="020B0604020202020204" pitchFamily="34" charset="0"/>
              <a:buChar char="•"/>
            </a:pPr>
            <a:r>
              <a:rPr lang="en-US" sz="2000" dirty="0" smtClean="0"/>
              <a:t>OPTIONS STRATEGY DESIGN USING ML AND BID/ASK </a:t>
            </a:r>
            <a:r>
              <a:rPr lang="en-US" sz="2000" dirty="0"/>
              <a:t>VALIDATION </a:t>
            </a:r>
            <a:r>
              <a:rPr lang="en-US" sz="2000" dirty="0" smtClean="0"/>
              <a:t>TESTING(15min</a:t>
            </a:r>
            <a:r>
              <a:rPr lang="en-US" sz="2000" dirty="0"/>
              <a:t>)</a:t>
            </a:r>
          </a:p>
          <a:p>
            <a:endParaRPr lang="en-US" sz="2000" dirty="0"/>
          </a:p>
          <a:p>
            <a:pPr marL="342900" indent="-342900">
              <a:buFont typeface="Arial" panose="020B0604020202020204" pitchFamily="34" charset="0"/>
              <a:buChar char="•"/>
            </a:pPr>
            <a:r>
              <a:rPr lang="en-US" sz="2000" dirty="0" smtClean="0"/>
              <a:t>VIEWS FROM A GUEST SPEAKER (15min)</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800" dirty="0"/>
          </a:p>
          <a:p>
            <a:pPr algn="ct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2870704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SYSTEMATIC VERSES DISCRETIONARY TRADERS</a:t>
            </a:r>
            <a:br>
              <a:rPr lang="en-US" sz="3600" dirty="0" smtClean="0"/>
            </a:br>
            <a:r>
              <a:rPr lang="en-US" sz="2400" dirty="0" smtClean="0"/>
              <a:t>1987 to 2017</a:t>
            </a:r>
            <a:endParaRPr lang="en-US" sz="24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430529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676400"/>
            <a:ext cx="426719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2"/>
          <p:cNvSpPr txBox="1">
            <a:spLocks/>
          </p:cNvSpPr>
          <p:nvPr/>
        </p:nvSpPr>
        <p:spPr bwMode="auto">
          <a:xfrm>
            <a:off x="2667000" y="6248400"/>
            <a:ext cx="2133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eaLnBrk="1" fontAlgn="auto" hangingPunct="1">
              <a:spcBef>
                <a:spcPts val="0"/>
              </a:spcBef>
              <a:spcAft>
                <a:spcPts val="0"/>
              </a:spcAft>
              <a:defRPr sz="1200" kern="1200">
                <a:solidFill>
                  <a:schemeClr val="tx1"/>
                </a:solidFill>
                <a:effectLst>
                  <a:outerShdw blurRad="38100" dist="38100" dir="2700000" algn="tl">
                    <a:srgbClr val="000000"/>
                  </a:outerShdw>
                </a:effectLst>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pPr>
            <a:r>
              <a:rPr lang="en-US" altLang="en-US" dirty="0" smtClean="0"/>
              <a:t>Source: </a:t>
            </a:r>
            <a:r>
              <a:rPr lang="en-US" altLang="en-US" dirty="0" err="1" smtClean="0"/>
              <a:t>BarclayHedge</a:t>
            </a:r>
            <a:endParaRPr lang="en-US" altLang="en-US" dirty="0"/>
          </a:p>
        </p:txBody>
      </p:sp>
    </p:spTree>
    <p:extLst>
      <p:ext uri="{BB962C8B-B14F-4D97-AF65-F5344CB8AC3E}">
        <p14:creationId xmlns:p14="http://schemas.microsoft.com/office/powerpoint/2010/main" val="3901577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1E6D3725-4A1C-439B-B2C7-7BDF694E88CF}" type="slidenum">
              <a:rPr lang="en-US" altLang="en-US"/>
              <a:pPr/>
              <a:t>21</a:t>
            </a:fld>
            <a:endParaRPr lang="en-US" altLang="en-US" dirty="0"/>
          </a:p>
        </p:txBody>
      </p:sp>
      <p:sp>
        <p:nvSpPr>
          <p:cNvPr id="14338" name="Rectangle 2"/>
          <p:cNvSpPr>
            <a:spLocks noGrp="1" noChangeArrowheads="1"/>
          </p:cNvSpPr>
          <p:nvPr>
            <p:ph type="title" idx="4294967295"/>
          </p:nvPr>
        </p:nvSpPr>
        <p:spPr>
          <a:xfrm>
            <a:off x="381000" y="304800"/>
            <a:ext cx="8229600" cy="1384300"/>
          </a:xfrm>
        </p:spPr>
        <p:txBody>
          <a:bodyPr/>
          <a:lstStyle/>
          <a:p>
            <a:pPr algn="ctr"/>
            <a:r>
              <a:rPr lang="en-US" altLang="en-US" sz="4000" dirty="0"/>
              <a:t>  EVOLVING TO </a:t>
            </a:r>
            <a:r>
              <a:rPr lang="en-US" altLang="en-US" sz="4000" dirty="0" smtClean="0"/>
              <a:t>MECHANICAL SYSTEM </a:t>
            </a:r>
            <a:r>
              <a:rPr lang="en-US" altLang="en-US" sz="4000" dirty="0"/>
              <a:t>TRADING</a:t>
            </a:r>
          </a:p>
        </p:txBody>
      </p:sp>
      <p:sp>
        <p:nvSpPr>
          <p:cNvPr id="14339" name="Rectangle 3"/>
          <p:cNvSpPr>
            <a:spLocks noGrp="1" noChangeArrowheads="1"/>
          </p:cNvSpPr>
          <p:nvPr>
            <p:ph type="body" idx="4294967295"/>
          </p:nvPr>
        </p:nvSpPr>
        <p:spPr>
          <a:xfrm>
            <a:off x="0" y="1905000"/>
            <a:ext cx="8229600" cy="4114800"/>
          </a:xfrm>
        </p:spPr>
        <p:txBody>
          <a:bodyPr/>
          <a:lstStyle/>
          <a:p>
            <a:pPr>
              <a:buFontTx/>
              <a:buNone/>
            </a:pPr>
            <a:r>
              <a:rPr lang="en-US" altLang="en-US" dirty="0"/>
              <a:t> </a:t>
            </a:r>
          </a:p>
          <a:p>
            <a:pPr>
              <a:buFontTx/>
              <a:buNone/>
            </a:pPr>
            <a:endParaRPr lang="en-US" altLang="en-US" dirty="0"/>
          </a:p>
          <a:p>
            <a:pPr>
              <a:buFontTx/>
              <a:buNone/>
            </a:pPr>
            <a:endParaRPr lang="en-US" altLang="en-US" dirty="0"/>
          </a:p>
        </p:txBody>
      </p:sp>
      <p:graphicFrame>
        <p:nvGraphicFramePr>
          <p:cNvPr id="14340" name="Group 4"/>
          <p:cNvGraphicFramePr>
            <a:graphicFrameLocks noGrp="1"/>
          </p:cNvGraphicFramePr>
          <p:nvPr>
            <p:ph/>
            <p:extLst>
              <p:ext uri="{D42A27DB-BD31-4B8C-83A1-F6EECF244321}">
                <p14:modId xmlns:p14="http://schemas.microsoft.com/office/powerpoint/2010/main" val="3871007864"/>
              </p:ext>
            </p:extLst>
          </p:nvPr>
        </p:nvGraphicFramePr>
        <p:xfrm>
          <a:off x="457200" y="1600327"/>
          <a:ext cx="8229600" cy="4419473"/>
        </p:xfrm>
        <a:graphic>
          <a:graphicData uri="http://schemas.openxmlformats.org/drawingml/2006/table">
            <a:tbl>
              <a:tblPr/>
              <a:tblGrid>
                <a:gridCol w="4114800"/>
                <a:gridCol w="4114800"/>
              </a:tblGrid>
              <a:tr h="98742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3600" b="0" i="0" u="none" strike="noStrike" cap="none" normalizeH="0" baseline="0" dirty="0" smtClean="0">
                          <a:ln>
                            <a:noFill/>
                          </a:ln>
                          <a:solidFill>
                            <a:schemeClr val="tx1"/>
                          </a:solidFill>
                          <a:effectLst>
                            <a:outerShdw blurRad="38100" dist="38100" dir="2700000" algn="tl">
                              <a:srgbClr val="000000"/>
                            </a:outerShdw>
                          </a:effectLst>
                          <a:latin typeface="Tahoma" charset="0"/>
                        </a:rPr>
                        <a:t>TRADER STYLE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3600" b="0" i="0" u="none" strike="noStrike" cap="none" normalizeH="0" baseline="0" dirty="0" smtClean="0">
                          <a:ln>
                            <a:noFill/>
                          </a:ln>
                          <a:solidFill>
                            <a:schemeClr val="tx1"/>
                          </a:solidFill>
                          <a:effectLst>
                            <a:outerShdw blurRad="38100" dist="38100" dir="2700000" algn="tl">
                              <a:srgbClr val="000000"/>
                            </a:outerShdw>
                          </a:effectLst>
                          <a:latin typeface="Tahoma" charset="0"/>
                        </a:rPr>
                        <a:t>TRADER COMPLEXITY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DISCRETIONARY</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1800" b="0" i="0" u="none" strike="noStrike" cap="none" normalizeH="0" baseline="0" dirty="0" smtClean="0">
                          <a:ln>
                            <a:noFill/>
                          </a:ln>
                          <a:solidFill>
                            <a:schemeClr val="tx1"/>
                          </a:solidFill>
                          <a:effectLst>
                            <a:outerShdw blurRad="38100" dist="38100" dir="2700000" algn="tl">
                              <a:srgbClr val="000000"/>
                            </a:outerShdw>
                          </a:effectLst>
                          <a:latin typeface="Tahoma" charset="0"/>
                        </a:rPr>
                        <a:t>No system testing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HIGH</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1800" b="0" i="0" u="none" strike="noStrike" cap="none" normalizeH="0" baseline="0" dirty="0" smtClean="0">
                          <a:ln>
                            <a:noFill/>
                          </a:ln>
                          <a:solidFill>
                            <a:schemeClr val="tx1"/>
                          </a:solidFill>
                          <a:effectLst>
                            <a:outerShdw blurRad="38100" dist="38100" dir="2700000" algn="tl">
                              <a:srgbClr val="000000"/>
                            </a:outerShdw>
                          </a:effectLst>
                          <a:latin typeface="Tahoma" charset="0"/>
                        </a:rPr>
                        <a:t>Multiple time frames, indicators, conditions, interpretations and setups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METHODOLOGY</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1800" b="0" i="0" u="none" strike="noStrike" cap="none" normalizeH="0" baseline="0" dirty="0" smtClean="0">
                          <a:ln>
                            <a:noFill/>
                          </a:ln>
                          <a:solidFill>
                            <a:schemeClr val="tx1"/>
                          </a:solidFill>
                          <a:effectLst>
                            <a:outerShdw blurRad="38100" dist="38100" dir="2700000" algn="tl">
                              <a:srgbClr val="000000"/>
                            </a:outerShdw>
                          </a:effectLst>
                          <a:latin typeface="Tahoma" charset="0"/>
                        </a:rPr>
                        <a:t>Minimum system testing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MEDIUM</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1800" b="0" i="0" u="none" strike="noStrike" cap="none" normalizeH="0" baseline="0" dirty="0" smtClean="0">
                          <a:ln>
                            <a:noFill/>
                          </a:ln>
                          <a:solidFill>
                            <a:schemeClr val="tx1"/>
                          </a:solidFill>
                          <a:effectLst>
                            <a:outerShdw blurRad="38100" dist="38100" dir="2700000" algn="tl">
                              <a:srgbClr val="000000"/>
                            </a:outerShdw>
                          </a:effectLst>
                          <a:latin typeface="Tahoma" charset="0"/>
                        </a:rPr>
                        <a:t>Uses computers to simplify observation of setups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SYSTEMATIC</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1800" b="0" i="0" u="none" strike="noStrike" cap="none" normalizeH="0" baseline="0" dirty="0" smtClean="0">
                          <a:ln>
                            <a:noFill/>
                          </a:ln>
                          <a:solidFill>
                            <a:schemeClr val="tx1"/>
                          </a:solidFill>
                          <a:effectLst>
                            <a:outerShdw blurRad="38100" dist="38100" dir="2700000" algn="tl">
                              <a:srgbClr val="000000"/>
                            </a:outerShdw>
                          </a:effectLst>
                          <a:latin typeface="Tahoma" charset="0"/>
                        </a:rPr>
                        <a:t>Extensive system testing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LOW</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1800" b="0" i="0" u="none" strike="noStrike" cap="none" normalizeH="0" baseline="0" dirty="0" smtClean="0">
                          <a:ln>
                            <a:noFill/>
                          </a:ln>
                          <a:solidFill>
                            <a:schemeClr val="tx1"/>
                          </a:solidFill>
                          <a:effectLst>
                            <a:outerShdw blurRad="38100" dist="38100" dir="2700000" algn="tl">
                              <a:srgbClr val="000000"/>
                            </a:outerShdw>
                          </a:effectLst>
                          <a:latin typeface="Tahoma" charset="0"/>
                        </a:rPr>
                        <a:t>Authorizes broker to trade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3560732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1E6D3725-4A1C-439B-B2C7-7BDF694E88CF}" type="slidenum">
              <a:rPr lang="en-US" altLang="en-US"/>
              <a:pPr/>
              <a:t>22</a:t>
            </a:fld>
            <a:endParaRPr lang="en-US" altLang="en-US" dirty="0"/>
          </a:p>
        </p:txBody>
      </p:sp>
      <p:sp>
        <p:nvSpPr>
          <p:cNvPr id="14338" name="Rectangle 2"/>
          <p:cNvSpPr>
            <a:spLocks noGrp="1" noChangeArrowheads="1"/>
          </p:cNvSpPr>
          <p:nvPr>
            <p:ph type="title" idx="4294967295"/>
          </p:nvPr>
        </p:nvSpPr>
        <p:spPr>
          <a:xfrm>
            <a:off x="381000" y="304800"/>
            <a:ext cx="8229600" cy="1384300"/>
          </a:xfrm>
        </p:spPr>
        <p:txBody>
          <a:bodyPr/>
          <a:lstStyle/>
          <a:p>
            <a:pPr algn="ctr"/>
            <a:r>
              <a:rPr lang="en-US" altLang="en-US" sz="4000" dirty="0"/>
              <a:t>  EVOLVING TO </a:t>
            </a:r>
            <a:r>
              <a:rPr lang="en-US" altLang="en-US" sz="4000" dirty="0" smtClean="0"/>
              <a:t>ML BASED SYSTEM </a:t>
            </a:r>
            <a:r>
              <a:rPr lang="en-US" altLang="en-US" sz="4000" dirty="0"/>
              <a:t>TRADING</a:t>
            </a:r>
          </a:p>
        </p:txBody>
      </p:sp>
      <p:sp>
        <p:nvSpPr>
          <p:cNvPr id="14339" name="Rectangle 3"/>
          <p:cNvSpPr>
            <a:spLocks noGrp="1" noChangeArrowheads="1"/>
          </p:cNvSpPr>
          <p:nvPr>
            <p:ph type="body" idx="4294967295"/>
          </p:nvPr>
        </p:nvSpPr>
        <p:spPr>
          <a:xfrm>
            <a:off x="0" y="1905000"/>
            <a:ext cx="8229600" cy="4114800"/>
          </a:xfrm>
        </p:spPr>
        <p:txBody>
          <a:bodyPr/>
          <a:lstStyle/>
          <a:p>
            <a:pPr>
              <a:buFontTx/>
              <a:buNone/>
            </a:pPr>
            <a:r>
              <a:rPr lang="en-US" altLang="en-US" dirty="0"/>
              <a:t> </a:t>
            </a:r>
          </a:p>
          <a:p>
            <a:pPr>
              <a:buFontTx/>
              <a:buNone/>
            </a:pPr>
            <a:endParaRPr lang="en-US" altLang="en-US" dirty="0"/>
          </a:p>
          <a:p>
            <a:pPr>
              <a:buFontTx/>
              <a:buNone/>
            </a:pPr>
            <a:endParaRPr lang="en-US" altLang="en-US" dirty="0"/>
          </a:p>
        </p:txBody>
      </p:sp>
      <p:graphicFrame>
        <p:nvGraphicFramePr>
          <p:cNvPr id="14340" name="Group 4"/>
          <p:cNvGraphicFramePr>
            <a:graphicFrameLocks noGrp="1"/>
          </p:cNvGraphicFramePr>
          <p:nvPr>
            <p:ph/>
            <p:extLst>
              <p:ext uri="{D42A27DB-BD31-4B8C-83A1-F6EECF244321}">
                <p14:modId xmlns:p14="http://schemas.microsoft.com/office/powerpoint/2010/main" val="3315602544"/>
              </p:ext>
            </p:extLst>
          </p:nvPr>
        </p:nvGraphicFramePr>
        <p:xfrm>
          <a:off x="457200" y="1600327"/>
          <a:ext cx="8229600" cy="2560320"/>
        </p:xfrm>
        <a:graphic>
          <a:graphicData uri="http://schemas.openxmlformats.org/drawingml/2006/table">
            <a:tbl>
              <a:tblPr/>
              <a:tblGrid>
                <a:gridCol w="4114800"/>
                <a:gridCol w="4114800"/>
              </a:tblGrid>
              <a:tr h="98742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3600" b="0" i="0" u="none" strike="noStrike" cap="none" normalizeH="0" baseline="0" dirty="0" smtClean="0">
                          <a:ln>
                            <a:noFill/>
                          </a:ln>
                          <a:solidFill>
                            <a:schemeClr val="tx1"/>
                          </a:solidFill>
                          <a:effectLst>
                            <a:outerShdw blurRad="38100" dist="38100" dir="2700000" algn="tl">
                              <a:srgbClr val="000000"/>
                            </a:outerShdw>
                          </a:effectLst>
                          <a:latin typeface="Tahoma" charset="0"/>
                        </a:rPr>
                        <a:t>TRADER STYLE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3600" b="0" i="0" u="none" strike="noStrike" cap="none" normalizeH="0" baseline="0" dirty="0" smtClean="0">
                          <a:ln>
                            <a:noFill/>
                          </a:ln>
                          <a:solidFill>
                            <a:schemeClr val="tx1"/>
                          </a:solidFill>
                          <a:effectLst>
                            <a:outerShdw blurRad="38100" dist="38100" dir="2700000" algn="tl">
                              <a:srgbClr val="000000"/>
                            </a:outerShdw>
                          </a:effectLst>
                          <a:latin typeface="Tahoma" charset="0"/>
                        </a:rPr>
                        <a:t>TRADER COMPLEXITY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3600" b="0" i="0" u="none" strike="noStrike" cap="none" normalizeH="0" baseline="0" dirty="0" smtClean="0">
                          <a:ln>
                            <a:noFill/>
                          </a:ln>
                          <a:solidFill>
                            <a:schemeClr val="tx1"/>
                          </a:solidFill>
                          <a:effectLst>
                            <a:outerShdw blurRad="38100" dist="38100" dir="2700000" algn="tl">
                              <a:srgbClr val="000000"/>
                            </a:outerShdw>
                          </a:effectLst>
                          <a:latin typeface="Tahoma" charset="0"/>
                        </a:rPr>
                        <a:t>AI/ML BASED</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defRPr/>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Tahoma" charset="0"/>
                        </a:rPr>
                        <a:t>Extensive system design </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defRPr/>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Tahoma" charset="0"/>
                        </a:rPr>
                        <a:t>and testing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charset="0"/>
                        </a:defRPr>
                      </a:lvl1pPr>
                      <a:lvl2pPr>
                        <a:spcBef>
                          <a:spcPct val="20000"/>
                        </a:spcBef>
                        <a:buFont typeface="Tahoma" charset="0"/>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charset="0"/>
                        </a:defRPr>
                      </a:lvl3pPr>
                      <a:lvl4pPr>
                        <a:spcBef>
                          <a:spcPct val="20000"/>
                        </a:spcBef>
                        <a:buFont typeface="Tahoma" charset="0"/>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3600" b="0" i="0" u="none" strike="noStrike" cap="none" normalizeH="0" baseline="0" dirty="0" smtClean="0">
                          <a:ln>
                            <a:noFill/>
                          </a:ln>
                          <a:solidFill>
                            <a:schemeClr val="tx1"/>
                          </a:solidFill>
                          <a:effectLst>
                            <a:outerShdw blurRad="38100" dist="38100" dir="2700000" algn="tl">
                              <a:srgbClr val="000000"/>
                            </a:outerShdw>
                          </a:effectLst>
                          <a:latin typeface="Tahoma" charset="0"/>
                        </a:rPr>
                        <a:t>MEDIUM</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Tahoma" charset="0"/>
                        </a:rPr>
                        <a:t>Trader Auto-Designs and Tests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265242831"/>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sz="3600" dirty="0" smtClean="0"/>
              <a:t>WE WILL BE STUDYING SOME SINGLE MARKET DIRECTIONAL STRATEGIES</a:t>
            </a:r>
          </a:p>
          <a:p>
            <a:pPr marL="0" indent="0">
              <a:buNone/>
            </a:pPr>
            <a:endParaRPr lang="en-US" dirty="0"/>
          </a:p>
          <a:p>
            <a:pPr marL="0" indent="0">
              <a:buNone/>
            </a:pPr>
            <a:r>
              <a:rPr lang="en-US" sz="2000" dirty="0" smtClean="0"/>
              <a:t>Q: How is this relevant to Options Based Strategies?</a:t>
            </a:r>
          </a:p>
          <a:p>
            <a:pPr marL="0" indent="0">
              <a:buNone/>
            </a:pPr>
            <a:endParaRPr lang="en-US" sz="2000" dirty="0"/>
          </a:p>
          <a:p>
            <a:pPr marL="0" indent="0">
              <a:buNone/>
            </a:pPr>
            <a:r>
              <a:rPr lang="en-US" sz="2000" dirty="0" smtClean="0"/>
              <a:t>A: A directional strategy can be traded with options</a:t>
            </a:r>
          </a:p>
          <a:p>
            <a:pPr marL="0" indent="0">
              <a:buNone/>
            </a:pPr>
            <a:endParaRPr lang="en-US" sz="2000" dirty="0" smtClean="0"/>
          </a:p>
          <a:p>
            <a:pPr marL="0" indent="0">
              <a:buNone/>
            </a:pPr>
            <a:r>
              <a:rPr lang="en-US" sz="2000" dirty="0" smtClean="0"/>
              <a:t>Example: Long only directional strategy:</a:t>
            </a:r>
          </a:p>
          <a:p>
            <a:pPr marL="0" indent="0">
              <a:buNone/>
            </a:pPr>
            <a:r>
              <a:rPr lang="en-US" sz="2000" dirty="0" smtClean="0"/>
              <a:t>Buy Calls</a:t>
            </a:r>
          </a:p>
          <a:p>
            <a:pPr marL="0" indent="0">
              <a:buNone/>
            </a:pPr>
            <a:r>
              <a:rPr lang="en-US" sz="2000" dirty="0" smtClean="0"/>
              <a:t>Sell Puts</a:t>
            </a:r>
          </a:p>
          <a:p>
            <a:pPr marL="0" indent="0">
              <a:buNone/>
            </a:pPr>
            <a:r>
              <a:rPr lang="en-US" sz="2000" dirty="0" smtClean="0"/>
              <a:t>Credit/Debit Spread</a:t>
            </a:r>
          </a:p>
        </p:txBody>
      </p:sp>
    </p:spTree>
    <p:extLst>
      <p:ext uri="{BB962C8B-B14F-4D97-AF65-F5344CB8AC3E}">
        <p14:creationId xmlns:p14="http://schemas.microsoft.com/office/powerpoint/2010/main" val="26310337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sz="3600" dirty="0" smtClean="0"/>
              <a:t>WE WILL BE STUDYING SOME SINGLE MARKET DIRECTIONAL STRATEGIES</a:t>
            </a:r>
          </a:p>
          <a:p>
            <a:pPr marL="0" indent="0">
              <a:buNone/>
            </a:pPr>
            <a:endParaRPr lang="en-US" dirty="0"/>
          </a:p>
          <a:p>
            <a:pPr marL="0" indent="0">
              <a:buNone/>
            </a:pPr>
            <a:endParaRPr lang="en-US" sz="2000" dirty="0" smtClean="0"/>
          </a:p>
          <a:p>
            <a:pPr marL="0" indent="0">
              <a:buNone/>
            </a:pPr>
            <a:r>
              <a:rPr lang="en-US" sz="2000" dirty="0" smtClean="0"/>
              <a:t>Example: Short a VIX related underlying-Volatility decay</a:t>
            </a:r>
          </a:p>
          <a:p>
            <a:pPr marL="0" indent="0">
              <a:buNone/>
            </a:pPr>
            <a:r>
              <a:rPr lang="en-US" sz="2000" dirty="0" smtClean="0"/>
              <a:t>Short Strangle</a:t>
            </a:r>
          </a:p>
          <a:p>
            <a:pPr marL="0" indent="0">
              <a:buNone/>
            </a:pPr>
            <a:r>
              <a:rPr lang="en-US" sz="2000" dirty="0" smtClean="0"/>
              <a:t>Iron Condor</a:t>
            </a:r>
            <a:endParaRPr lang="en-US" sz="2000" dirty="0"/>
          </a:p>
        </p:txBody>
      </p:sp>
    </p:spTree>
    <p:extLst>
      <p:ext uri="{BB962C8B-B14F-4D97-AF65-F5344CB8AC3E}">
        <p14:creationId xmlns:p14="http://schemas.microsoft.com/office/powerpoint/2010/main" val="20096753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371601" y="1638040"/>
            <a:ext cx="6248399" cy="438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57200"/>
            <a:ext cx="8073620" cy="1077218"/>
          </a:xfrm>
          <a:prstGeom prst="rect">
            <a:avLst/>
          </a:prstGeom>
          <a:noFill/>
        </p:spPr>
        <p:txBody>
          <a:bodyPr wrap="none" rtlCol="0">
            <a:spAutoFit/>
          </a:bodyPr>
          <a:lstStyle/>
          <a:p>
            <a:pPr algn="ctr"/>
            <a:r>
              <a:rPr lang="en-US" sz="3200" dirty="0" smtClean="0"/>
              <a:t>A TIME DECAY OF A OPTIONS POSITION</a:t>
            </a:r>
          </a:p>
          <a:p>
            <a:pPr algn="ctr"/>
            <a:r>
              <a:rPr lang="en-US" sz="3200" dirty="0" smtClean="0"/>
              <a:t> IS NOT A BACKTEST!</a:t>
            </a:r>
            <a:endParaRPr lang="en-US" sz="3200" dirty="0"/>
          </a:p>
        </p:txBody>
      </p:sp>
    </p:spTree>
    <p:extLst>
      <p:ext uri="{BB962C8B-B14F-4D97-AF65-F5344CB8AC3E}">
        <p14:creationId xmlns:p14="http://schemas.microsoft.com/office/powerpoint/2010/main" val="341987623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A TRADING SYSTEM EQUITY CURVE?</a:t>
            </a:r>
            <a:endParaRPr lang="en-US" dirty="0"/>
          </a:p>
        </p:txBody>
      </p:sp>
      <p:sp>
        <p:nvSpPr>
          <p:cNvPr id="3" name="Date Placeholder 2"/>
          <p:cNvSpPr>
            <a:spLocks noGrp="1"/>
          </p:cNvSpPr>
          <p:nvPr>
            <p:ph type="dt" sz="half" idx="10"/>
          </p:nvPr>
        </p:nvSpPr>
        <p:spPr/>
        <p:txBody>
          <a:bodyPr/>
          <a:lstStyle/>
          <a:p>
            <a:pPr>
              <a:defRPr/>
            </a:pPr>
            <a:fld id="{3BFA0B66-C0AB-49B4-8D8F-ECAA273C68F7}" type="datetime1">
              <a:rPr lang="en-US" smtClean="0"/>
              <a:pPr>
                <a:defRPr/>
              </a:pPr>
              <a:t>10/12/2017</a:t>
            </a:fld>
            <a:endParaRPr lang="en-US" dirty="0"/>
          </a:p>
        </p:txBody>
      </p:sp>
      <p:sp>
        <p:nvSpPr>
          <p:cNvPr id="4" name="TextBox 3"/>
          <p:cNvSpPr txBox="1"/>
          <p:nvPr/>
        </p:nvSpPr>
        <p:spPr>
          <a:xfrm>
            <a:off x="1295400" y="5638800"/>
            <a:ext cx="4781437" cy="307777"/>
          </a:xfrm>
          <a:prstGeom prst="rect">
            <a:avLst/>
          </a:prstGeom>
          <a:noFill/>
        </p:spPr>
        <p:txBody>
          <a:bodyPr wrap="none" rtlCol="0">
            <a:spAutoFit/>
          </a:bodyPr>
          <a:lstStyle/>
          <a:p>
            <a:r>
              <a:rPr lang="en-US" sz="1400" dirty="0" smtClean="0"/>
              <a:t>S&amp;P Futures 1982-2017. Long only, TT5, PP1, FF4, GPex</a:t>
            </a:r>
            <a:endParaRPr lang="en-US" sz="1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797566"/>
            <a:ext cx="714586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83053" y="4419600"/>
            <a:ext cx="1415772" cy="369332"/>
          </a:xfrm>
          <a:prstGeom prst="rect">
            <a:avLst/>
          </a:prstGeom>
          <a:noFill/>
        </p:spPr>
        <p:txBody>
          <a:bodyPr wrap="none" rtlCol="0">
            <a:spAutoFit/>
          </a:bodyPr>
          <a:lstStyle/>
          <a:p>
            <a:r>
              <a:rPr lang="en-US" dirty="0" smtClean="0">
                <a:solidFill>
                  <a:schemeClr val="bg2"/>
                </a:solidFill>
              </a:rPr>
              <a:t>IN SAMPLE</a:t>
            </a:r>
            <a:endParaRPr lang="en-US" dirty="0">
              <a:solidFill>
                <a:schemeClr val="bg2"/>
              </a:solidFill>
            </a:endParaRPr>
          </a:p>
        </p:txBody>
      </p:sp>
      <p:sp>
        <p:nvSpPr>
          <p:cNvPr id="6" name="TextBox 5"/>
          <p:cNvSpPr txBox="1"/>
          <p:nvPr/>
        </p:nvSpPr>
        <p:spPr>
          <a:xfrm>
            <a:off x="7250011" y="3383465"/>
            <a:ext cx="697627" cy="369332"/>
          </a:xfrm>
          <a:prstGeom prst="rect">
            <a:avLst/>
          </a:prstGeom>
          <a:noFill/>
        </p:spPr>
        <p:txBody>
          <a:bodyPr wrap="none" rtlCol="0">
            <a:spAutoFit/>
          </a:bodyPr>
          <a:lstStyle/>
          <a:p>
            <a:r>
              <a:rPr lang="en-US" dirty="0" smtClean="0">
                <a:solidFill>
                  <a:schemeClr val="bg2"/>
                </a:solidFill>
              </a:rPr>
              <a:t>OOS</a:t>
            </a:r>
            <a:endParaRPr lang="en-US" dirty="0">
              <a:solidFill>
                <a:schemeClr val="bg2"/>
              </a:solidFill>
            </a:endParaRPr>
          </a:p>
        </p:txBody>
      </p:sp>
      <p:sp>
        <p:nvSpPr>
          <p:cNvPr id="7" name="TextBox 6"/>
          <p:cNvSpPr txBox="1"/>
          <p:nvPr/>
        </p:nvSpPr>
        <p:spPr>
          <a:xfrm>
            <a:off x="5181600" y="2209800"/>
            <a:ext cx="2347822" cy="369332"/>
          </a:xfrm>
          <a:prstGeom prst="rect">
            <a:avLst/>
          </a:prstGeom>
          <a:noFill/>
        </p:spPr>
        <p:txBody>
          <a:bodyPr wrap="none" rtlCol="0">
            <a:spAutoFit/>
          </a:bodyPr>
          <a:lstStyle/>
          <a:p>
            <a:r>
              <a:rPr lang="en-US" dirty="0" smtClean="0">
                <a:solidFill>
                  <a:schemeClr val="bg2"/>
                </a:solidFill>
              </a:rPr>
              <a:t>TRACK AND TRADE</a:t>
            </a:r>
            <a:endParaRPr lang="en-US" dirty="0">
              <a:solidFill>
                <a:schemeClr val="bg2"/>
              </a:solidFill>
            </a:endParaRPr>
          </a:p>
        </p:txBody>
      </p:sp>
      <p:cxnSp>
        <p:nvCxnSpPr>
          <p:cNvPr id="10" name="Straight Arrow Connector 9"/>
          <p:cNvCxnSpPr/>
          <p:nvPr/>
        </p:nvCxnSpPr>
        <p:spPr bwMode="auto">
          <a:xfrm flipH="1">
            <a:off x="5257800" y="4788932"/>
            <a:ext cx="1548474" cy="29244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7" name="Straight Arrow Connector 16"/>
          <p:cNvCxnSpPr/>
          <p:nvPr/>
        </p:nvCxnSpPr>
        <p:spPr bwMode="auto">
          <a:xfrm flipH="1" flipV="1">
            <a:off x="7063854" y="3330033"/>
            <a:ext cx="247489" cy="5343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8" name="Straight Arrow Connector 17"/>
          <p:cNvCxnSpPr/>
          <p:nvPr/>
        </p:nvCxnSpPr>
        <p:spPr bwMode="auto">
          <a:xfrm flipH="1" flipV="1">
            <a:off x="7187599" y="2819400"/>
            <a:ext cx="280002" cy="5640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 name="Straight Arrow Connector 18"/>
          <p:cNvCxnSpPr/>
          <p:nvPr/>
        </p:nvCxnSpPr>
        <p:spPr bwMode="auto">
          <a:xfrm flipH="1" flipV="1">
            <a:off x="7063854" y="3383465"/>
            <a:ext cx="175147" cy="103613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43" name="Straight Arrow Connector 42"/>
          <p:cNvCxnSpPr/>
          <p:nvPr/>
        </p:nvCxnSpPr>
        <p:spPr bwMode="auto">
          <a:xfrm>
            <a:off x="6553200" y="2579132"/>
            <a:ext cx="601885" cy="4393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Tree>
    <p:extLst>
      <p:ext uri="{BB962C8B-B14F-4D97-AF65-F5344CB8AC3E}">
        <p14:creationId xmlns:p14="http://schemas.microsoft.com/office/powerpoint/2010/main" val="314090689"/>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TO DESIGN A TRADING STRATEGY START BY UNDERSTANDING YOUR MARKET MOVEMENT DYNAMICS</a:t>
            </a:r>
            <a:endParaRPr lang="en-US" sz="36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1219200" y="2630031"/>
            <a:ext cx="7315200" cy="2246769"/>
          </a:xfrm>
          <a:prstGeom prst="rect">
            <a:avLst/>
          </a:prstGeom>
          <a:noFill/>
        </p:spPr>
        <p:txBody>
          <a:bodyPr wrap="square" rtlCol="0">
            <a:spAutoFit/>
          </a:bodyPr>
          <a:lstStyle/>
          <a:p>
            <a:pPr algn="ctr"/>
            <a:r>
              <a:rPr lang="en-US" sz="2800" dirty="0" smtClean="0"/>
              <a:t>Let’s look at some </a:t>
            </a:r>
          </a:p>
          <a:p>
            <a:pPr algn="ctr"/>
            <a:r>
              <a:rPr lang="en-US" sz="2800" dirty="0" smtClean="0"/>
              <a:t>TSL Descriptive Statistical Indicators</a:t>
            </a:r>
          </a:p>
          <a:p>
            <a:pPr algn="ct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3319385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z="3600" dirty="0" smtClean="0"/>
              <a:t>TSL DESCRIPTIVE STATISTICS</a:t>
            </a:r>
            <a:endParaRPr lang="en-US" sz="36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85" y="1066800"/>
            <a:ext cx="886811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5410200"/>
            <a:ext cx="795924" cy="369332"/>
          </a:xfrm>
          <a:prstGeom prst="rect">
            <a:avLst/>
          </a:prstGeom>
          <a:noFill/>
        </p:spPr>
        <p:txBody>
          <a:bodyPr wrap="none" rtlCol="0">
            <a:spAutoFit/>
          </a:bodyPr>
          <a:lstStyle/>
          <a:p>
            <a:r>
              <a:rPr lang="en-US" dirty="0" smtClean="0"/>
              <a:t>OATS</a:t>
            </a:r>
            <a:endParaRPr lang="en-US" dirty="0"/>
          </a:p>
        </p:txBody>
      </p:sp>
      <p:sp>
        <p:nvSpPr>
          <p:cNvPr id="5" name="TextBox 4"/>
          <p:cNvSpPr txBox="1"/>
          <p:nvPr/>
        </p:nvSpPr>
        <p:spPr>
          <a:xfrm>
            <a:off x="6019800" y="5345668"/>
            <a:ext cx="646331" cy="369332"/>
          </a:xfrm>
          <a:prstGeom prst="rect">
            <a:avLst/>
          </a:prstGeom>
          <a:noFill/>
        </p:spPr>
        <p:txBody>
          <a:bodyPr wrap="none" rtlCol="0">
            <a:spAutoFit/>
          </a:bodyPr>
          <a:lstStyle/>
          <a:p>
            <a:r>
              <a:rPr lang="en-US" dirty="0" smtClean="0"/>
              <a:t>S&amp;P</a:t>
            </a:r>
            <a:endParaRPr lang="en-US" dirty="0"/>
          </a:p>
        </p:txBody>
      </p:sp>
    </p:spTree>
    <p:extLst>
      <p:ext uri="{BB962C8B-B14F-4D97-AF65-F5344CB8AC3E}">
        <p14:creationId xmlns:p14="http://schemas.microsoft.com/office/powerpoint/2010/main" val="4017320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THEN WRITE CODE THAT EXPLOITS</a:t>
            </a:r>
            <a:br>
              <a:rPr lang="en-US" sz="3600" dirty="0" smtClean="0"/>
            </a:br>
            <a:r>
              <a:rPr lang="en-US" sz="3600" dirty="0" smtClean="0"/>
              <a:t>THAT MOVEMENT</a:t>
            </a:r>
            <a:endParaRPr lang="en-US" sz="36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1219200" y="2133600"/>
            <a:ext cx="7315200" cy="433965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Long and Short signals may be different</a:t>
            </a:r>
          </a:p>
          <a:p>
            <a:pPr marL="457200" indent="-457200">
              <a:buFont typeface="Arial" panose="020B0604020202020204" pitchFamily="34" charset="0"/>
              <a:buChar char="•"/>
            </a:pPr>
            <a:r>
              <a:rPr lang="en-US" sz="2400" dirty="0" smtClean="0"/>
              <a:t>System may/may not be always in the market</a:t>
            </a:r>
          </a:p>
          <a:p>
            <a:pPr marL="457200" indent="-457200">
              <a:buFont typeface="Arial" panose="020B0604020202020204" pitchFamily="34" charset="0"/>
              <a:buChar char="•"/>
            </a:pPr>
            <a:r>
              <a:rPr lang="en-US" sz="2400" dirty="0" smtClean="0"/>
              <a:t>System may shift between several regimes or be comprised of multiple systems</a:t>
            </a:r>
          </a:p>
          <a:p>
            <a:pPr marL="457200" indent="-457200">
              <a:buFont typeface="Arial" panose="020B0604020202020204" pitchFamily="34" charset="0"/>
              <a:buChar char="•"/>
            </a:pPr>
            <a:r>
              <a:rPr lang="en-US" sz="2400" dirty="0" smtClean="0"/>
              <a:t>System may shut down if loss criteria are exceeded</a:t>
            </a:r>
          </a:p>
          <a:p>
            <a:pPr marL="457200" indent="-457200">
              <a:buFont typeface="Arial" panose="020B0604020202020204" pitchFamily="34" charset="0"/>
              <a:buChar char="•"/>
            </a:pPr>
            <a:r>
              <a:rPr lang="en-US" sz="2400" dirty="0" smtClean="0"/>
              <a:t>System may shift between entry types (limit, stop, etc.)</a:t>
            </a:r>
          </a:p>
          <a:p>
            <a:pPr algn="ct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3291738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MEETUP RULES</a:t>
            </a:r>
            <a:endParaRPr lang="en-US"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1058333" y="1676400"/>
            <a:ext cx="7315200" cy="590931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HOLD YOUR QUESTIONS  UNTIL A BREAK POINT HAPPENS</a:t>
            </a:r>
          </a:p>
          <a:p>
            <a:endParaRPr lang="en-US" sz="3200" dirty="0" smtClean="0"/>
          </a:p>
          <a:p>
            <a:pPr marL="457200" indent="-457200">
              <a:buFont typeface="Arial" panose="020B0604020202020204" pitchFamily="34" charset="0"/>
              <a:buChar char="•"/>
            </a:pPr>
            <a:r>
              <a:rPr lang="en-US" sz="3200" dirty="0" smtClean="0"/>
              <a:t>THERE IS NO HOLY GRAIL</a:t>
            </a:r>
          </a:p>
          <a:p>
            <a:endParaRPr lang="en-US" sz="3200" dirty="0"/>
          </a:p>
          <a:p>
            <a:pPr algn="ctr"/>
            <a:r>
              <a:rPr lang="en-US" dirty="0" smtClean="0">
                <a:hlinkClick r:id="rId2"/>
              </a:rPr>
              <a:t>www.tradingsystemlab.com</a:t>
            </a:r>
            <a:endParaRPr lang="en-US" dirty="0" smtClean="0"/>
          </a:p>
          <a:p>
            <a:pPr algn="ctr"/>
            <a:r>
              <a:rPr lang="en-US" dirty="0" smtClean="0">
                <a:hlinkClick r:id="rId3"/>
              </a:rPr>
              <a:t>mike@tradingsystemlab.com</a:t>
            </a:r>
            <a:endParaRPr lang="en-US" dirty="0" smtClean="0"/>
          </a:p>
          <a:p>
            <a:pPr algn="ctr"/>
            <a:r>
              <a:rPr lang="en-US" dirty="0" smtClean="0"/>
              <a:t>408-356-1800</a:t>
            </a:r>
          </a:p>
          <a:p>
            <a:endParaRPr lang="en-US" sz="32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800" dirty="0"/>
          </a:p>
          <a:p>
            <a:pPr algn="ct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26592757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752600"/>
            <a:ext cx="8229600" cy="2895600"/>
          </a:xfrm>
        </p:spPr>
        <p:txBody>
          <a:bodyPr/>
          <a:lstStyle/>
          <a:p>
            <a:pPr marL="914400" lvl="2" indent="0">
              <a:lnSpc>
                <a:spcPct val="90000"/>
              </a:lnSpc>
              <a:buNone/>
              <a:defRPr/>
            </a:pPr>
            <a:endParaRPr lang="en-US" sz="3600" dirty="0" smtClean="0"/>
          </a:p>
          <a:p>
            <a:pPr marL="914400" lvl="2" indent="0">
              <a:lnSpc>
                <a:spcPct val="90000"/>
              </a:lnSpc>
              <a:buNone/>
              <a:defRPr/>
            </a:pPr>
            <a:r>
              <a:rPr lang="en-US" sz="3600" dirty="0"/>
              <a:t> </a:t>
            </a:r>
            <a:r>
              <a:rPr lang="en-US" sz="3600" dirty="0" smtClean="0"/>
              <a:t>                 </a:t>
            </a:r>
            <a:r>
              <a:rPr lang="en-US" sz="1800" dirty="0" smtClean="0"/>
              <a:t>                                                             </a:t>
            </a:r>
          </a:p>
          <a:p>
            <a:pPr>
              <a:lnSpc>
                <a:spcPct val="90000"/>
              </a:lnSpc>
              <a:buFontTx/>
              <a:buNone/>
              <a:defRPr/>
            </a:pPr>
            <a:r>
              <a:rPr lang="en-US" sz="1800" dirty="0"/>
              <a:t> </a:t>
            </a:r>
            <a:r>
              <a:rPr lang="en-US" sz="1800" dirty="0" smtClean="0"/>
              <a:t>                                                                                      </a:t>
            </a:r>
            <a:endParaRPr lang="en-US" sz="900" dirty="0" smtClean="0"/>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23483"/>
            <a:ext cx="5962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2971800"/>
            <a:ext cx="2971800"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38225" y="527731"/>
            <a:ext cx="6781800" cy="1077218"/>
          </a:xfrm>
          <a:prstGeom prst="rect">
            <a:avLst/>
          </a:prstGeom>
          <a:noFill/>
        </p:spPr>
        <p:txBody>
          <a:bodyPr wrap="square" rtlCol="0">
            <a:spAutoFit/>
          </a:bodyPr>
          <a:lstStyle/>
          <a:p>
            <a:pPr algn="ctr"/>
            <a:r>
              <a:rPr lang="en-US" sz="3200" dirty="0" smtClean="0"/>
              <a:t>SAMPLE COUNTER-TRENDING TRADING SYSTEM</a:t>
            </a:r>
            <a:endParaRPr lang="en-US" sz="3200" dirty="0"/>
          </a:p>
        </p:txBody>
      </p:sp>
      <p:sp>
        <p:nvSpPr>
          <p:cNvPr id="3" name="TextBox 2"/>
          <p:cNvSpPr txBox="1"/>
          <p:nvPr/>
        </p:nvSpPr>
        <p:spPr>
          <a:xfrm>
            <a:off x="914400" y="4343400"/>
            <a:ext cx="2155398" cy="369332"/>
          </a:xfrm>
          <a:prstGeom prst="rect">
            <a:avLst/>
          </a:prstGeom>
          <a:noFill/>
        </p:spPr>
        <p:txBody>
          <a:bodyPr wrap="none" rtlCol="0">
            <a:spAutoFit/>
          </a:bodyPr>
          <a:lstStyle/>
          <a:p>
            <a:r>
              <a:rPr lang="en-US" dirty="0" smtClean="0"/>
              <a:t>Weak Equity Curve</a:t>
            </a:r>
            <a:endParaRPr lang="en-US" dirty="0"/>
          </a:p>
        </p:txBody>
      </p:sp>
    </p:spTree>
    <p:custDataLst>
      <p:tags r:id="rId1"/>
    </p:custDataLst>
    <p:extLst>
      <p:ext uri="{BB962C8B-B14F-4D97-AF65-F5344CB8AC3E}">
        <p14:creationId xmlns:p14="http://schemas.microsoft.com/office/powerpoint/2010/main" val="721135685"/>
      </p:ext>
    </p:extLst>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THINKSCRIPT HAS UNTAPPED CAPABILITY</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2507" y="1600200"/>
            <a:ext cx="209898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2362200"/>
            <a:ext cx="2749471" cy="1754326"/>
          </a:xfrm>
          <a:prstGeom prst="rect">
            <a:avLst/>
          </a:prstGeom>
          <a:noFill/>
        </p:spPr>
        <p:txBody>
          <a:bodyPr wrap="none" rtlCol="0">
            <a:spAutoFit/>
          </a:bodyPr>
          <a:lstStyle/>
          <a:p>
            <a:r>
              <a:rPr lang="en-US" dirty="0" smtClean="0"/>
              <a:t>This is an Entry Tactic.</a:t>
            </a:r>
          </a:p>
          <a:p>
            <a:endParaRPr lang="en-US" dirty="0"/>
          </a:p>
          <a:p>
            <a:r>
              <a:rPr lang="en-US" dirty="0" smtClean="0"/>
              <a:t>TSL has 25 different</a:t>
            </a:r>
          </a:p>
          <a:p>
            <a:r>
              <a:rPr lang="en-US" dirty="0"/>
              <a:t>e</a:t>
            </a:r>
            <a:r>
              <a:rPr lang="en-US" dirty="0" smtClean="0"/>
              <a:t>ntry tactics. Several</a:t>
            </a:r>
          </a:p>
          <a:p>
            <a:r>
              <a:rPr lang="en-US" dirty="0"/>
              <a:t>a</a:t>
            </a:r>
            <a:r>
              <a:rPr lang="en-US" dirty="0" smtClean="0"/>
              <a:t>re strategies of </a:t>
            </a:r>
          </a:p>
          <a:p>
            <a:r>
              <a:rPr lang="en-US" dirty="0"/>
              <a:t>s</a:t>
            </a:r>
            <a:r>
              <a:rPr lang="en-US" dirty="0" smtClean="0"/>
              <a:t>trategies that co-evolve.</a:t>
            </a:r>
            <a:endParaRPr lang="en-US" dirty="0"/>
          </a:p>
        </p:txBody>
      </p:sp>
    </p:spTree>
    <p:extLst>
      <p:ext uri="{BB962C8B-B14F-4D97-AF65-F5344CB8AC3E}">
        <p14:creationId xmlns:p14="http://schemas.microsoft.com/office/powerpoint/2010/main" val="3646224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BASIC EQUITY CURVE IN TOS</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572" y="1600200"/>
            <a:ext cx="793485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682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dirty="0" smtClean="0"/>
              <a:t>TSL CAN ML DESIGN  STRATEGIES FOR TOS</a:t>
            </a:r>
            <a:br>
              <a:rPr lang="en-US" dirty="0" smtClean="0"/>
            </a:br>
            <a:r>
              <a:rPr lang="en-US" sz="2000" dirty="0" smtClean="0"/>
              <a:t>An Unlimited supply of unique strategies with NO programming</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020" y="2133600"/>
            <a:ext cx="800195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673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SPX NAKED OPTIONS AND</a:t>
            </a:r>
            <a:br>
              <a:rPr lang="en-US" dirty="0" smtClean="0"/>
            </a:br>
            <a:r>
              <a:rPr lang="en-US" dirty="0" smtClean="0"/>
              <a:t>CREDIT SPREADS BACKTEST</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8817" y="1447800"/>
            <a:ext cx="326636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52600" y="6324600"/>
            <a:ext cx="4352474" cy="369332"/>
          </a:xfrm>
          <a:prstGeom prst="rect">
            <a:avLst/>
          </a:prstGeom>
          <a:noFill/>
        </p:spPr>
        <p:txBody>
          <a:bodyPr wrap="none" rtlCol="0">
            <a:spAutoFit/>
          </a:bodyPr>
          <a:lstStyle/>
          <a:p>
            <a:r>
              <a:rPr lang="en-US" dirty="0" smtClean="0"/>
              <a:t>Ref:AnOptionsDataBaseEnginePart2.pdf</a:t>
            </a:r>
            <a:endParaRPr lang="en-US" dirty="0"/>
          </a:p>
        </p:txBody>
      </p:sp>
      <p:sp>
        <p:nvSpPr>
          <p:cNvPr id="6" name="TextBox 5"/>
          <p:cNvSpPr txBox="1"/>
          <p:nvPr/>
        </p:nvSpPr>
        <p:spPr>
          <a:xfrm>
            <a:off x="304800" y="2709333"/>
            <a:ext cx="2531527" cy="923330"/>
          </a:xfrm>
          <a:prstGeom prst="rect">
            <a:avLst/>
          </a:prstGeom>
          <a:noFill/>
        </p:spPr>
        <p:txBody>
          <a:bodyPr wrap="none" rtlCol="0">
            <a:spAutoFit/>
          </a:bodyPr>
          <a:lstStyle/>
          <a:p>
            <a:r>
              <a:rPr lang="en-US" dirty="0" smtClean="0"/>
              <a:t>Uses a Trading system</a:t>
            </a:r>
          </a:p>
          <a:p>
            <a:r>
              <a:rPr lang="en-US" dirty="0"/>
              <a:t>o</a:t>
            </a:r>
            <a:r>
              <a:rPr lang="en-US" dirty="0" smtClean="0"/>
              <a:t>n SPX then overlays</a:t>
            </a:r>
          </a:p>
          <a:p>
            <a:r>
              <a:rPr lang="en-US" dirty="0" smtClean="0"/>
              <a:t>Options positions</a:t>
            </a:r>
            <a:endParaRPr lang="en-US" dirty="0"/>
          </a:p>
        </p:txBody>
      </p:sp>
    </p:spTree>
    <p:extLst>
      <p:ext uri="{BB962C8B-B14F-4D97-AF65-F5344CB8AC3E}">
        <p14:creationId xmlns:p14="http://schemas.microsoft.com/office/powerpoint/2010/main" val="2185677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BACKTESTING</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5333" y="1524000"/>
            <a:ext cx="5133334" cy="329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029200"/>
            <a:ext cx="2531527" cy="923330"/>
          </a:xfrm>
          <a:prstGeom prst="rect">
            <a:avLst/>
          </a:prstGeom>
          <a:noFill/>
        </p:spPr>
        <p:txBody>
          <a:bodyPr wrap="none" rtlCol="0">
            <a:spAutoFit/>
          </a:bodyPr>
          <a:lstStyle/>
          <a:p>
            <a:r>
              <a:rPr lang="en-US" dirty="0" smtClean="0"/>
              <a:t>Uses a Trading system</a:t>
            </a:r>
          </a:p>
          <a:p>
            <a:r>
              <a:rPr lang="en-US" dirty="0"/>
              <a:t>o</a:t>
            </a:r>
            <a:r>
              <a:rPr lang="en-US" dirty="0" smtClean="0"/>
              <a:t>n SPX then overlays</a:t>
            </a:r>
          </a:p>
          <a:p>
            <a:r>
              <a:rPr lang="en-US" dirty="0" smtClean="0"/>
              <a:t>Options positions</a:t>
            </a:r>
            <a:endParaRPr lang="en-US" dirty="0"/>
          </a:p>
        </p:txBody>
      </p:sp>
      <p:sp>
        <p:nvSpPr>
          <p:cNvPr id="7" name="TextBox 6"/>
          <p:cNvSpPr txBox="1"/>
          <p:nvPr/>
        </p:nvSpPr>
        <p:spPr>
          <a:xfrm>
            <a:off x="1752600" y="6324600"/>
            <a:ext cx="4352474" cy="369332"/>
          </a:xfrm>
          <a:prstGeom prst="rect">
            <a:avLst/>
          </a:prstGeom>
          <a:noFill/>
        </p:spPr>
        <p:txBody>
          <a:bodyPr wrap="none" rtlCol="0">
            <a:spAutoFit/>
          </a:bodyPr>
          <a:lstStyle/>
          <a:p>
            <a:r>
              <a:rPr lang="en-US" dirty="0" smtClean="0"/>
              <a:t>Ref:AnOptionsDataBaseEnginePart2.pdf</a:t>
            </a:r>
            <a:endParaRPr lang="en-US" dirty="0"/>
          </a:p>
        </p:txBody>
      </p:sp>
    </p:spTree>
    <p:extLst>
      <p:ext uri="{BB962C8B-B14F-4D97-AF65-F5344CB8AC3E}">
        <p14:creationId xmlns:p14="http://schemas.microsoft.com/office/powerpoint/2010/main" val="891465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3 TOP REASONS WHY SYSTEMS FAIL</a:t>
            </a:r>
            <a:endParaRPr lang="en-US" sz="36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838200" y="2436674"/>
            <a:ext cx="7315200" cy="2862322"/>
          </a:xfrm>
          <a:prstGeom prst="rect">
            <a:avLst/>
          </a:prstGeom>
          <a:noFill/>
        </p:spPr>
        <p:txBody>
          <a:bodyPr wrap="square" rtlCol="0">
            <a:spAutoFit/>
          </a:bodyPr>
          <a:lstStyle/>
          <a:p>
            <a:pPr marL="457200" indent="-457200">
              <a:buFont typeface="+mj-lt"/>
              <a:buAutoNum type="arabicPeriod"/>
            </a:pPr>
            <a:r>
              <a:rPr lang="en-US" sz="2400" dirty="0" smtClean="0"/>
              <a:t>Use of too many parameters</a:t>
            </a:r>
          </a:p>
          <a:p>
            <a:pPr marL="457200" indent="-457200">
              <a:buFont typeface="+mj-lt"/>
              <a:buAutoNum type="arabicPeriod"/>
            </a:pPr>
            <a:endParaRPr lang="en-US" sz="2400" dirty="0"/>
          </a:p>
          <a:p>
            <a:r>
              <a:rPr lang="en-US" sz="2400" dirty="0" smtClean="0"/>
              <a:t>Solution: Try to keep trade to parameter ratio </a:t>
            </a:r>
          </a:p>
          <a:p>
            <a:r>
              <a:rPr lang="en-US" sz="2400" dirty="0"/>
              <a:t> </a:t>
            </a:r>
            <a:r>
              <a:rPr lang="en-US" sz="2400" dirty="0" smtClean="0"/>
              <a:t>                             &gt;= 100:1</a:t>
            </a:r>
          </a:p>
          <a:p>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206616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r>
              <a:rPr lang="en-US" dirty="0"/>
              <a:t/>
            </a:r>
            <a:br>
              <a:rPr lang="en-US" dirty="0"/>
            </a:br>
            <a:r>
              <a:rPr lang="en-US" sz="1600" dirty="0" smtClean="0"/>
              <a:t>Uses only one parameter.</a:t>
            </a:r>
            <a:endParaRPr lang="en-US" sz="20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24" y="1600200"/>
            <a:ext cx="3633228" cy="403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3633228" cy="403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21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3 TOP REASONS WHY SYSTEMS FAIL</a:t>
            </a:r>
            <a:endParaRPr lang="en-US" sz="36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838200" y="2436674"/>
            <a:ext cx="7315200" cy="3539430"/>
          </a:xfrm>
          <a:prstGeom prst="rect">
            <a:avLst/>
          </a:prstGeom>
          <a:noFill/>
        </p:spPr>
        <p:txBody>
          <a:bodyPr wrap="square" rtlCol="0">
            <a:spAutoFit/>
          </a:bodyPr>
          <a:lstStyle/>
          <a:p>
            <a:r>
              <a:rPr lang="en-US" sz="2400" dirty="0" smtClean="0"/>
              <a:t>2. Use of Insufficient amounts of data</a:t>
            </a:r>
          </a:p>
          <a:p>
            <a:endParaRPr lang="en-US" sz="2400" dirty="0"/>
          </a:p>
          <a:p>
            <a:r>
              <a:rPr lang="en-US" sz="2400" dirty="0" smtClean="0"/>
              <a:t>Solution: </a:t>
            </a:r>
          </a:p>
          <a:p>
            <a:r>
              <a:rPr lang="en-US" sz="2400" dirty="0" smtClean="0"/>
              <a:t>For daily data use 30 years of data if possible</a:t>
            </a:r>
          </a:p>
          <a:p>
            <a:endParaRPr lang="en-US" sz="2400" dirty="0" smtClean="0"/>
          </a:p>
          <a:p>
            <a:r>
              <a:rPr lang="en-US" sz="2400" dirty="0" smtClean="0"/>
              <a:t>For Intraday data: Depends on frequency and              		         stability of descriptive stats</a:t>
            </a: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3307192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04" y="228600"/>
            <a:ext cx="864279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382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81000" y="152400"/>
            <a:ext cx="8229600" cy="2209800"/>
          </a:xfrm>
        </p:spPr>
        <p:txBody>
          <a:bodyPr/>
          <a:lstStyle/>
          <a:p>
            <a:pPr>
              <a:defRPr/>
            </a:pPr>
            <a:r>
              <a:rPr lang="en-US" dirty="0" smtClean="0"/>
              <a:t>YOUR PRESENTER:</a:t>
            </a:r>
            <a:br>
              <a:rPr lang="en-US" dirty="0" smtClean="0"/>
            </a:br>
            <a:r>
              <a:rPr lang="en-US" dirty="0" smtClean="0"/>
              <a:t>MIKE BARNA, CTA</a:t>
            </a:r>
            <a:r>
              <a:rPr lang="en-US" dirty="0"/>
              <a:t/>
            </a:r>
            <a:br>
              <a:rPr lang="en-US" dirty="0"/>
            </a:br>
            <a:endParaRPr lang="en-US" dirty="0"/>
          </a:p>
        </p:txBody>
      </p:sp>
      <p:sp>
        <p:nvSpPr>
          <p:cNvPr id="4099" name="Rectangle 3"/>
          <p:cNvSpPr>
            <a:spLocks noGrp="1" noChangeArrowheads="1"/>
          </p:cNvSpPr>
          <p:nvPr>
            <p:ph idx="1"/>
          </p:nvPr>
        </p:nvSpPr>
        <p:spPr>
          <a:xfrm>
            <a:off x="457200" y="1828800"/>
            <a:ext cx="8229600" cy="3810000"/>
          </a:xfrm>
        </p:spPr>
        <p:txBody>
          <a:bodyPr/>
          <a:lstStyle/>
          <a:p>
            <a:pPr>
              <a:lnSpc>
                <a:spcPct val="90000"/>
              </a:lnSpc>
              <a:defRPr/>
            </a:pPr>
            <a:r>
              <a:rPr lang="en-US" sz="1800" dirty="0" smtClean="0"/>
              <a:t>Founder and President, Trading System Lab</a:t>
            </a:r>
          </a:p>
          <a:p>
            <a:pPr>
              <a:lnSpc>
                <a:spcPct val="90000"/>
              </a:lnSpc>
              <a:defRPr/>
            </a:pPr>
            <a:r>
              <a:rPr lang="en-US" sz="1800" dirty="0" smtClean="0"/>
              <a:t>Co-Founder and Sr.VP </a:t>
            </a:r>
            <a:r>
              <a:rPr lang="en-US" sz="1800" dirty="0"/>
              <a:t>Regency Stocks and Commodities </a:t>
            </a:r>
            <a:r>
              <a:rPr lang="en-US" sz="1800" dirty="0" smtClean="0"/>
              <a:t>Fund: </a:t>
            </a:r>
          </a:p>
          <a:p>
            <a:pPr marL="0" indent="0">
              <a:lnSpc>
                <a:spcPct val="90000"/>
              </a:lnSpc>
              <a:buNone/>
              <a:defRPr/>
            </a:pPr>
            <a:r>
              <a:rPr lang="en-US" sz="1800" dirty="0"/>
              <a:t> </a:t>
            </a:r>
            <a:r>
              <a:rPr lang="en-US" sz="1800" dirty="0" smtClean="0"/>
              <a:t>     LP,LLC</a:t>
            </a:r>
            <a:r>
              <a:rPr lang="en-US" sz="1800" dirty="0"/>
              <a:t>, QEP, CPO, </a:t>
            </a:r>
            <a:r>
              <a:rPr lang="en-US" sz="1800" dirty="0" smtClean="0"/>
              <a:t>CTA</a:t>
            </a:r>
          </a:p>
          <a:p>
            <a:pPr>
              <a:lnSpc>
                <a:spcPct val="90000"/>
              </a:lnSpc>
              <a:defRPr/>
            </a:pPr>
            <a:r>
              <a:rPr lang="en-US" sz="1800" dirty="0" smtClean="0"/>
              <a:t>Series 3, Series 30 licenses, CTA</a:t>
            </a:r>
          </a:p>
          <a:p>
            <a:pPr>
              <a:lnSpc>
                <a:spcPct val="90000"/>
              </a:lnSpc>
              <a:defRPr/>
            </a:pPr>
            <a:r>
              <a:rPr lang="en-US" sz="1800" dirty="0" smtClean="0"/>
              <a:t>Public Systems </a:t>
            </a:r>
            <a:r>
              <a:rPr lang="en-US" sz="1800" dirty="0"/>
              <a:t>Designed: R-MESA, BIGBLUE, MESA </a:t>
            </a:r>
            <a:r>
              <a:rPr lang="en-US" sz="1800" dirty="0" smtClean="0"/>
              <a:t>BONDS/NOTES</a:t>
            </a:r>
          </a:p>
          <a:p>
            <a:pPr>
              <a:lnSpc>
                <a:spcPct val="90000"/>
              </a:lnSpc>
              <a:defRPr/>
            </a:pPr>
            <a:r>
              <a:rPr lang="en-US" sz="1800" dirty="0" smtClean="0"/>
              <a:t>BS Mathematics, Arizona State University</a:t>
            </a:r>
          </a:p>
          <a:p>
            <a:pPr>
              <a:lnSpc>
                <a:spcPct val="90000"/>
              </a:lnSpc>
              <a:defRPr/>
            </a:pPr>
            <a:r>
              <a:rPr lang="en-US" sz="1800" dirty="0" smtClean="0"/>
              <a:t>MS Astronautical and Aeronautical Engineering, Stanford University</a:t>
            </a:r>
          </a:p>
          <a:p>
            <a:pPr>
              <a:lnSpc>
                <a:spcPct val="90000"/>
              </a:lnSpc>
              <a:defRPr/>
            </a:pPr>
            <a:r>
              <a:rPr lang="en-US" sz="1800" dirty="0" smtClean="0"/>
              <a:t>Former Defense Industry Rocket-Ramjet, Laser and Guidance Engineer</a:t>
            </a:r>
          </a:p>
          <a:p>
            <a:pPr>
              <a:lnSpc>
                <a:spcPct val="90000"/>
              </a:lnSpc>
              <a:defRPr/>
            </a:pPr>
            <a:r>
              <a:rPr lang="en-US" sz="1800" dirty="0" smtClean="0"/>
              <a:t>Lockheed, United Technologies, Hughes Aircraft</a:t>
            </a:r>
          </a:p>
          <a:p>
            <a:pPr>
              <a:lnSpc>
                <a:spcPct val="90000"/>
              </a:lnSpc>
              <a:defRPr/>
            </a:pPr>
            <a:r>
              <a:rPr lang="en-US" sz="1800" dirty="0" smtClean="0"/>
              <a:t>Star Wars Research and Development Management Engineer</a:t>
            </a:r>
          </a:p>
          <a:p>
            <a:pPr>
              <a:lnSpc>
                <a:spcPct val="90000"/>
              </a:lnSpc>
              <a:defRPr/>
            </a:pPr>
            <a:r>
              <a:rPr lang="en-US" sz="1800" dirty="0" smtClean="0"/>
              <a:t>13 </a:t>
            </a:r>
            <a:r>
              <a:rPr lang="en-US" sz="1800" dirty="0"/>
              <a:t>FAA pilot certificates or </a:t>
            </a:r>
            <a:r>
              <a:rPr lang="en-US" sz="1800" dirty="0" smtClean="0"/>
              <a:t>ratings; UAS/Drone Pilot</a:t>
            </a:r>
            <a:r>
              <a:rPr lang="en-US" sz="1800" dirty="0"/>
              <a:t>, Ham License: </a:t>
            </a:r>
            <a:r>
              <a:rPr lang="en-US" sz="1800" dirty="0" smtClean="0"/>
              <a:t>KM6IVI</a:t>
            </a:r>
          </a:p>
          <a:p>
            <a:pPr>
              <a:lnSpc>
                <a:spcPct val="90000"/>
              </a:lnSpc>
              <a:defRPr/>
            </a:pPr>
            <a:r>
              <a:rPr lang="en-US" sz="1800" dirty="0" smtClean="0"/>
              <a:t>Current B-757 Captain for a US Major International airline</a:t>
            </a:r>
          </a:p>
          <a:p>
            <a:pPr marL="0" indent="0">
              <a:lnSpc>
                <a:spcPct val="90000"/>
              </a:lnSpc>
              <a:buNone/>
              <a:defRPr/>
            </a:pPr>
            <a:endParaRPr lang="en-US" sz="1400" dirty="0" smtClean="0"/>
          </a:p>
          <a:p>
            <a:pPr marL="0" indent="0">
              <a:lnSpc>
                <a:spcPct val="90000"/>
              </a:lnSpc>
              <a:buNone/>
              <a:defRPr/>
            </a:pPr>
            <a:r>
              <a:rPr lang="en-US" sz="1400" dirty="0" smtClean="0"/>
              <a:t>Contact: </a:t>
            </a:r>
            <a:r>
              <a:rPr lang="en-US" sz="1400" dirty="0" smtClean="0">
                <a:hlinkClick r:id="rId3"/>
              </a:rPr>
              <a:t>www.tradingsystemlab.com</a:t>
            </a:r>
            <a:r>
              <a:rPr lang="en-US" sz="1400" dirty="0" smtClean="0"/>
              <a:t>        </a:t>
            </a:r>
            <a:r>
              <a:rPr lang="en-US" sz="1400" dirty="0" smtClean="0">
                <a:hlinkClick r:id="rId4"/>
              </a:rPr>
              <a:t>mike@tradingsystemlab.com</a:t>
            </a:r>
            <a:r>
              <a:rPr lang="en-US" sz="1400" dirty="0" smtClean="0"/>
              <a:t>        408-356-1800</a:t>
            </a:r>
          </a:p>
          <a:p>
            <a:pPr marL="0" indent="0">
              <a:lnSpc>
                <a:spcPct val="90000"/>
              </a:lnSpc>
              <a:buNone/>
              <a:defRPr/>
            </a:pPr>
            <a:endParaRPr lang="en-US" sz="1400" dirty="0" smtClean="0"/>
          </a:p>
          <a:p>
            <a:pPr>
              <a:lnSpc>
                <a:spcPct val="90000"/>
              </a:lnSpc>
              <a:defRPr/>
            </a:pPr>
            <a:endParaRPr lang="en-US" sz="1800" dirty="0"/>
          </a:p>
          <a:p>
            <a:pPr marL="0" indent="0">
              <a:lnSpc>
                <a:spcPct val="90000"/>
              </a:lnSpc>
              <a:buFontTx/>
              <a:buNone/>
              <a:defRPr/>
            </a:pPr>
            <a:endParaRPr lang="en-US" sz="1800" dirty="0" smtClean="0"/>
          </a:p>
          <a:p>
            <a:pPr lvl="2">
              <a:lnSpc>
                <a:spcPct val="90000"/>
              </a:lnSpc>
              <a:defRPr/>
            </a:pPr>
            <a:endParaRPr lang="en-US" sz="1000" dirty="0" smtClean="0"/>
          </a:p>
          <a:p>
            <a:pPr>
              <a:lnSpc>
                <a:spcPct val="90000"/>
              </a:lnSpc>
              <a:buFontTx/>
              <a:buNone/>
              <a:defRPr/>
            </a:pPr>
            <a:r>
              <a:rPr lang="en-US" sz="1800" dirty="0" smtClean="0"/>
              <a:t>                                                             </a:t>
            </a:r>
          </a:p>
          <a:p>
            <a:pPr>
              <a:lnSpc>
                <a:spcPct val="90000"/>
              </a:lnSpc>
              <a:buFontTx/>
              <a:buNone/>
              <a:defRPr/>
            </a:pPr>
            <a:r>
              <a:rPr lang="en-US" sz="1800" dirty="0"/>
              <a:t> </a:t>
            </a:r>
            <a:r>
              <a:rPr lang="en-US" sz="1800" dirty="0" smtClean="0"/>
              <a:t>                                                                                      </a:t>
            </a:r>
            <a:endParaRPr lang="en-US" sz="900" dirty="0" smtClean="0"/>
          </a:p>
        </p:txBody>
      </p:sp>
      <p:sp>
        <p:nvSpPr>
          <p:cNvPr id="5" name="Date Placeholder 4"/>
          <p:cNvSpPr>
            <a:spLocks noGrp="1"/>
          </p:cNvSpPr>
          <p:nvPr>
            <p:ph type="dt" sz="half" idx="10"/>
          </p:nvPr>
        </p:nvSpPr>
        <p:spPr/>
        <p:txBody>
          <a:bodyPr/>
          <a:lstStyle/>
          <a:p>
            <a:pPr>
              <a:defRPr/>
            </a:pPr>
            <a:fld id="{939E4950-D020-4169-9FAB-CFEAE257C8CB}" type="datetime1">
              <a:rPr lang="en-US"/>
              <a:pPr>
                <a:defRPr/>
              </a:pPr>
              <a:t>10/12/2017</a:t>
            </a:fld>
            <a:endParaRPr lang="en-US" dirty="0"/>
          </a:p>
        </p:txBody>
      </p:sp>
    </p:spTree>
    <p:custDataLst>
      <p:tags r:id="rId1"/>
    </p:custDataLst>
    <p:extLst>
      <p:ext uri="{BB962C8B-B14F-4D97-AF65-F5344CB8AC3E}">
        <p14:creationId xmlns:p14="http://schemas.microsoft.com/office/powerpoint/2010/main" val="162033868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DISTRIBUTION OF UNIQUE SYSTEMS FROM TSL</a:t>
            </a:r>
            <a:endParaRPr lang="en-US" sz="36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33" y="1600200"/>
            <a:ext cx="800099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0" y="3429000"/>
            <a:ext cx="2514600" cy="2031325"/>
          </a:xfrm>
          <a:prstGeom prst="rect">
            <a:avLst/>
          </a:prstGeom>
          <a:noFill/>
        </p:spPr>
        <p:txBody>
          <a:bodyPr wrap="square" rtlCol="0">
            <a:spAutoFit/>
          </a:bodyPr>
          <a:lstStyle/>
          <a:p>
            <a:r>
              <a:rPr lang="en-US" dirty="0" smtClean="0"/>
              <a:t>Systems are unique and novel. Evolves different </a:t>
            </a:r>
            <a:r>
              <a:rPr lang="en-US" dirty="0"/>
              <a:t>s</a:t>
            </a:r>
            <a:r>
              <a:rPr lang="en-US" dirty="0" smtClean="0"/>
              <a:t>ystems for each user even with same setup due to Stochastic nature of process.</a:t>
            </a:r>
            <a:endParaRPr lang="en-US" dirty="0"/>
          </a:p>
        </p:txBody>
      </p:sp>
    </p:spTree>
    <p:extLst>
      <p:ext uri="{BB962C8B-B14F-4D97-AF65-F5344CB8AC3E}">
        <p14:creationId xmlns:p14="http://schemas.microsoft.com/office/powerpoint/2010/main" val="2759409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 3 TOP REASONS WHY SYSTEMS FAIL</a:t>
            </a:r>
            <a:endParaRPr lang="en-US" sz="36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838200" y="2436674"/>
            <a:ext cx="7315200" cy="2862322"/>
          </a:xfrm>
          <a:prstGeom prst="rect">
            <a:avLst/>
          </a:prstGeom>
          <a:noFill/>
        </p:spPr>
        <p:txBody>
          <a:bodyPr wrap="square" rtlCol="0">
            <a:spAutoFit/>
          </a:bodyPr>
          <a:lstStyle/>
          <a:p>
            <a:r>
              <a:rPr lang="en-US" sz="2400" dirty="0" smtClean="0"/>
              <a:t>3. Not Using Out of Sample Data (OOS)</a:t>
            </a:r>
          </a:p>
          <a:p>
            <a:endParaRPr lang="en-US" sz="2400" dirty="0"/>
          </a:p>
          <a:p>
            <a:r>
              <a:rPr lang="en-US" sz="2400" dirty="0" smtClean="0"/>
              <a:t>Solution: </a:t>
            </a:r>
          </a:p>
          <a:p>
            <a:r>
              <a:rPr lang="en-US" sz="2400" dirty="0" smtClean="0"/>
              <a:t>Use both back and forward OOS for design</a:t>
            </a:r>
          </a:p>
          <a:p>
            <a:r>
              <a:rPr lang="en-US" sz="2400" dirty="0" smtClean="0"/>
              <a:t>Then track system before trading it live</a:t>
            </a: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3111090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OOS, TRACK THEN TRADE</a:t>
            </a:r>
            <a:br>
              <a:rPr lang="en-US" dirty="0"/>
            </a:br>
            <a:r>
              <a:rPr lang="en-US" sz="2400" dirty="0" err="1"/>
              <a:t>Emini</a:t>
            </a:r>
            <a:r>
              <a:rPr lang="en-US" sz="2400" dirty="0"/>
              <a:t> S&amp;P</a:t>
            </a:r>
            <a:endParaRPr lang="en-US" dirty="0"/>
          </a:p>
        </p:txBody>
      </p:sp>
      <p:sp>
        <p:nvSpPr>
          <p:cNvPr id="3" name="Date Placeholder 2"/>
          <p:cNvSpPr>
            <a:spLocks noGrp="1"/>
          </p:cNvSpPr>
          <p:nvPr>
            <p:ph type="dt" sz="half" idx="10"/>
          </p:nvPr>
        </p:nvSpPr>
        <p:spPr/>
        <p:txBody>
          <a:bodyPr/>
          <a:lstStyle/>
          <a:p>
            <a:pPr>
              <a:defRPr/>
            </a:pPr>
            <a:fld id="{3BFA0B66-C0AB-49B4-8D8F-ECAA273C68F7}" type="datetime1">
              <a:rPr lang="en-US" smtClean="0"/>
              <a:pPr>
                <a:defRPr/>
              </a:pPr>
              <a:t>10/12/2017</a:t>
            </a:fld>
            <a:endParaRPr lang="en-US" dirty="0"/>
          </a:p>
        </p:txBody>
      </p:sp>
      <p:sp>
        <p:nvSpPr>
          <p:cNvPr id="4" name="TextBox 3"/>
          <p:cNvSpPr txBox="1"/>
          <p:nvPr/>
        </p:nvSpPr>
        <p:spPr>
          <a:xfrm>
            <a:off x="1295400" y="5638800"/>
            <a:ext cx="4781437" cy="307777"/>
          </a:xfrm>
          <a:prstGeom prst="rect">
            <a:avLst/>
          </a:prstGeom>
          <a:noFill/>
        </p:spPr>
        <p:txBody>
          <a:bodyPr wrap="none" rtlCol="0">
            <a:spAutoFit/>
          </a:bodyPr>
          <a:lstStyle/>
          <a:p>
            <a:r>
              <a:rPr lang="en-US" sz="1400" dirty="0" smtClean="0"/>
              <a:t>S&amp;P Futures 1982-2017. Long only, TT5, PP1, FF4, GPex</a:t>
            </a:r>
            <a:endParaRPr lang="en-US" sz="1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797566"/>
            <a:ext cx="714586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83053" y="4419600"/>
            <a:ext cx="1415772" cy="369332"/>
          </a:xfrm>
          <a:prstGeom prst="rect">
            <a:avLst/>
          </a:prstGeom>
          <a:noFill/>
        </p:spPr>
        <p:txBody>
          <a:bodyPr wrap="none" rtlCol="0">
            <a:spAutoFit/>
          </a:bodyPr>
          <a:lstStyle/>
          <a:p>
            <a:r>
              <a:rPr lang="en-US" dirty="0" smtClean="0">
                <a:solidFill>
                  <a:schemeClr val="bg2"/>
                </a:solidFill>
              </a:rPr>
              <a:t>IN SAMPLE</a:t>
            </a:r>
            <a:endParaRPr lang="en-US" dirty="0">
              <a:solidFill>
                <a:schemeClr val="bg2"/>
              </a:solidFill>
            </a:endParaRPr>
          </a:p>
        </p:txBody>
      </p:sp>
      <p:sp>
        <p:nvSpPr>
          <p:cNvPr id="6" name="TextBox 5"/>
          <p:cNvSpPr txBox="1"/>
          <p:nvPr/>
        </p:nvSpPr>
        <p:spPr>
          <a:xfrm>
            <a:off x="7250011" y="3383465"/>
            <a:ext cx="697627" cy="369332"/>
          </a:xfrm>
          <a:prstGeom prst="rect">
            <a:avLst/>
          </a:prstGeom>
          <a:noFill/>
        </p:spPr>
        <p:txBody>
          <a:bodyPr wrap="none" rtlCol="0">
            <a:spAutoFit/>
          </a:bodyPr>
          <a:lstStyle/>
          <a:p>
            <a:r>
              <a:rPr lang="en-US" dirty="0" smtClean="0">
                <a:solidFill>
                  <a:schemeClr val="bg2"/>
                </a:solidFill>
              </a:rPr>
              <a:t>OOS</a:t>
            </a:r>
            <a:endParaRPr lang="en-US" dirty="0">
              <a:solidFill>
                <a:schemeClr val="bg2"/>
              </a:solidFill>
            </a:endParaRPr>
          </a:p>
        </p:txBody>
      </p:sp>
      <p:sp>
        <p:nvSpPr>
          <p:cNvPr id="7" name="TextBox 6"/>
          <p:cNvSpPr txBox="1"/>
          <p:nvPr/>
        </p:nvSpPr>
        <p:spPr>
          <a:xfrm>
            <a:off x="5181600" y="2209800"/>
            <a:ext cx="2347822" cy="369332"/>
          </a:xfrm>
          <a:prstGeom prst="rect">
            <a:avLst/>
          </a:prstGeom>
          <a:noFill/>
        </p:spPr>
        <p:txBody>
          <a:bodyPr wrap="none" rtlCol="0">
            <a:spAutoFit/>
          </a:bodyPr>
          <a:lstStyle/>
          <a:p>
            <a:r>
              <a:rPr lang="en-US" dirty="0" smtClean="0">
                <a:solidFill>
                  <a:schemeClr val="bg2"/>
                </a:solidFill>
              </a:rPr>
              <a:t>TRACK AND TRADE</a:t>
            </a:r>
            <a:endParaRPr lang="en-US" dirty="0">
              <a:solidFill>
                <a:schemeClr val="bg2"/>
              </a:solidFill>
            </a:endParaRPr>
          </a:p>
        </p:txBody>
      </p:sp>
      <p:cxnSp>
        <p:nvCxnSpPr>
          <p:cNvPr id="10" name="Straight Arrow Connector 9"/>
          <p:cNvCxnSpPr/>
          <p:nvPr/>
        </p:nvCxnSpPr>
        <p:spPr bwMode="auto">
          <a:xfrm flipH="1">
            <a:off x="5257800" y="4788932"/>
            <a:ext cx="1548474" cy="29244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7" name="Straight Arrow Connector 16"/>
          <p:cNvCxnSpPr/>
          <p:nvPr/>
        </p:nvCxnSpPr>
        <p:spPr bwMode="auto">
          <a:xfrm flipH="1" flipV="1">
            <a:off x="7063854" y="3330033"/>
            <a:ext cx="247489" cy="5343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8" name="Straight Arrow Connector 17"/>
          <p:cNvCxnSpPr/>
          <p:nvPr/>
        </p:nvCxnSpPr>
        <p:spPr bwMode="auto">
          <a:xfrm flipH="1" flipV="1">
            <a:off x="7187599" y="2819400"/>
            <a:ext cx="280002" cy="5640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 name="Straight Arrow Connector 18"/>
          <p:cNvCxnSpPr/>
          <p:nvPr/>
        </p:nvCxnSpPr>
        <p:spPr bwMode="auto">
          <a:xfrm flipH="1" flipV="1">
            <a:off x="7063854" y="3383465"/>
            <a:ext cx="175147" cy="103613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43" name="Straight Arrow Connector 42"/>
          <p:cNvCxnSpPr/>
          <p:nvPr/>
        </p:nvCxnSpPr>
        <p:spPr bwMode="auto">
          <a:xfrm>
            <a:off x="6553200" y="2579132"/>
            <a:ext cx="601885" cy="4393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Tree>
    <p:extLst>
      <p:ext uri="{BB962C8B-B14F-4D97-AF65-F5344CB8AC3E}">
        <p14:creationId xmlns:p14="http://schemas.microsoft.com/office/powerpoint/2010/main" val="3748264259"/>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TRADERS DILEMA</a:t>
            </a:r>
            <a:br>
              <a:rPr lang="en-US" dirty="0" smtClean="0"/>
            </a:br>
            <a:r>
              <a:rPr lang="en-US" sz="2000" dirty="0" smtClean="0"/>
              <a:t>Moving to ML designed Strategies</a:t>
            </a:r>
            <a:endParaRPr lang="en-US" sz="20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1058333" y="1676400"/>
            <a:ext cx="7315200" cy="4401205"/>
          </a:xfrm>
          <a:prstGeom prst="rect">
            <a:avLst/>
          </a:prstGeom>
          <a:noFill/>
        </p:spPr>
        <p:txBody>
          <a:bodyPr wrap="square" rtlCol="0">
            <a:spAutoFit/>
          </a:bodyPr>
          <a:lstStyle/>
          <a:p>
            <a:pPr algn="ctr"/>
            <a:r>
              <a:rPr lang="en-US" sz="2800" dirty="0" smtClean="0"/>
              <a:t>Same setups but yielding completely different results!</a:t>
            </a:r>
          </a:p>
          <a:p>
            <a:pPr algn="ctr"/>
            <a:endParaRPr lang="en-US" sz="2800" dirty="0" smtClean="0"/>
          </a:p>
          <a:p>
            <a:pPr algn="ctr"/>
            <a:endParaRPr lang="en-US" sz="2800" dirty="0"/>
          </a:p>
          <a:p>
            <a:pPr algn="ctr"/>
            <a:r>
              <a:rPr lang="en-US" sz="2800" dirty="0" smtClean="0"/>
              <a:t>How do you solve this issue?</a:t>
            </a:r>
          </a:p>
          <a:p>
            <a:pPr algn="ctr"/>
            <a:endParaRPr lang="en-US" sz="2800" dirty="0"/>
          </a:p>
          <a:p>
            <a:pPr algn="ctr"/>
            <a:r>
              <a:rPr lang="en-US" sz="2800" dirty="0" smtClean="0"/>
              <a:t>“Expectation of Trade”</a:t>
            </a:r>
          </a:p>
          <a:p>
            <a:pPr algn="ct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3997049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lstStyle/>
          <a:p>
            <a:pPr>
              <a:defRPr/>
            </a:pPr>
            <a:r>
              <a:rPr lang="en-US" dirty="0" smtClean="0"/>
              <a:t>WHICH SYSTEM WOULD</a:t>
            </a:r>
            <a:br>
              <a:rPr lang="en-US" dirty="0" smtClean="0"/>
            </a:br>
            <a:r>
              <a:rPr lang="en-US" dirty="0" smtClean="0"/>
              <a:t> YOU TRADE?</a:t>
            </a:r>
            <a:endParaRPr lang="en-US" dirty="0"/>
          </a:p>
        </p:txBody>
      </p:sp>
      <p:sp>
        <p:nvSpPr>
          <p:cNvPr id="19459" name="Content Placeholder 2"/>
          <p:cNvSpPr>
            <a:spLocks noGrp="1"/>
          </p:cNvSpPr>
          <p:nvPr>
            <p:ph idx="1"/>
          </p:nvPr>
        </p:nvSpPr>
        <p:spPr/>
        <p:txBody>
          <a:bodyPr/>
          <a:lstStyle/>
          <a:p>
            <a:r>
              <a:rPr lang="en-US" altLang="en-US" sz="2400" dirty="0" smtClean="0"/>
              <a:t>System 1: </a:t>
            </a:r>
          </a:p>
          <a:p>
            <a:pPr>
              <a:buFontTx/>
              <a:buNone/>
            </a:pPr>
            <a:r>
              <a:rPr lang="en-US" altLang="en-US" sz="2400" dirty="0" smtClean="0"/>
              <a:t>    35% accurate</a:t>
            </a:r>
          </a:p>
          <a:p>
            <a:pPr>
              <a:buFontTx/>
              <a:buNone/>
            </a:pPr>
            <a:r>
              <a:rPr lang="en-US" altLang="en-US" sz="2400" dirty="0" smtClean="0"/>
              <a:t>    Average Win is 180% of Average Loss</a:t>
            </a:r>
          </a:p>
          <a:p>
            <a:pPr>
              <a:buFontTx/>
              <a:buNone/>
            </a:pPr>
            <a:endParaRPr lang="en-US" altLang="en-US" sz="2400" dirty="0" smtClean="0"/>
          </a:p>
          <a:p>
            <a:r>
              <a:rPr lang="en-US" altLang="en-US" sz="2400" dirty="0" smtClean="0"/>
              <a:t>System 2: </a:t>
            </a:r>
          </a:p>
          <a:p>
            <a:pPr>
              <a:buFontTx/>
              <a:buNone/>
            </a:pPr>
            <a:r>
              <a:rPr lang="en-US" altLang="en-US" sz="2400" dirty="0" smtClean="0"/>
              <a:t>    90% accurate</a:t>
            </a:r>
          </a:p>
          <a:p>
            <a:pPr>
              <a:buFontTx/>
              <a:buNone/>
            </a:pPr>
            <a:r>
              <a:rPr lang="en-US" altLang="en-US" sz="2400" dirty="0" smtClean="0"/>
              <a:t>     Average Win is 10% of Average Loss</a:t>
            </a:r>
          </a:p>
          <a:p>
            <a:pPr>
              <a:buFontTx/>
              <a:buNone/>
            </a:pPr>
            <a:endParaRPr lang="en-US" altLang="en-US" sz="2400" dirty="0" smtClean="0"/>
          </a:p>
          <a:p>
            <a:pPr>
              <a:buFontTx/>
              <a:buNone/>
            </a:pPr>
            <a:endParaRPr lang="en-US" altLang="en-US" sz="2400" dirty="0" smtClean="0"/>
          </a:p>
          <a:p>
            <a:pPr>
              <a:buFontTx/>
              <a:buNone/>
            </a:pPr>
            <a:r>
              <a:rPr lang="en-US" altLang="en-US" dirty="0" smtClean="0"/>
              <a:t>   </a:t>
            </a:r>
          </a:p>
        </p:txBody>
      </p:sp>
      <p:sp>
        <p:nvSpPr>
          <p:cNvPr id="19460" name="Rectangle 6"/>
          <p:cNvSpPr>
            <a:spLocks noChangeArrowheads="1"/>
          </p:cNvSpPr>
          <p:nvPr/>
        </p:nvSpPr>
        <p:spPr bwMode="auto">
          <a:xfrm>
            <a:off x="457200" y="2921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endParaRPr lang="en-US" altLang="en-US" sz="1800" dirty="0"/>
          </a:p>
        </p:txBody>
      </p:sp>
    </p:spTree>
    <p:extLst>
      <p:ext uri="{BB962C8B-B14F-4D97-AF65-F5344CB8AC3E}">
        <p14:creationId xmlns:p14="http://schemas.microsoft.com/office/powerpoint/2010/main" val="1281862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WHAT EQUATION PRODUCES ANY TRADING SYSTEM’S EXPECTATION?</a:t>
            </a:r>
            <a:endParaRPr lang="en-US" sz="3200" dirty="0"/>
          </a:p>
        </p:txBody>
      </p:sp>
      <p:sp>
        <p:nvSpPr>
          <p:cNvPr id="20483" name="Content Placeholder 2"/>
          <p:cNvSpPr>
            <a:spLocks noGrp="1"/>
          </p:cNvSpPr>
          <p:nvPr>
            <p:ph idx="1"/>
          </p:nvPr>
        </p:nvSpPr>
        <p:spPr/>
        <p:txBody>
          <a:bodyPr/>
          <a:lstStyle/>
          <a:p>
            <a:pPr>
              <a:buFontTx/>
              <a:buNone/>
            </a:pPr>
            <a:endParaRPr lang="en-US" altLang="en-US" dirty="0" smtClean="0"/>
          </a:p>
          <a:p>
            <a:pPr>
              <a:buFontTx/>
              <a:buNone/>
            </a:pPr>
            <a:r>
              <a:rPr lang="en-US" altLang="en-US" dirty="0" smtClean="0"/>
              <a:t>			EV = PW*AW – PL*AL</a:t>
            </a:r>
          </a:p>
          <a:p>
            <a:pPr>
              <a:buFontTx/>
              <a:buNone/>
            </a:pPr>
            <a:r>
              <a:rPr lang="en-US" altLang="en-US" sz="1400" dirty="0" smtClean="0"/>
              <a:t>			    (1 equation and 3 unknowns since PW = 1-PL)</a:t>
            </a:r>
          </a:p>
          <a:p>
            <a:pPr>
              <a:buFontTx/>
              <a:buNone/>
            </a:pPr>
            <a:endParaRPr lang="en-US" altLang="en-US" dirty="0" smtClean="0"/>
          </a:p>
          <a:p>
            <a:pPr>
              <a:buFontTx/>
              <a:buNone/>
            </a:pPr>
            <a:r>
              <a:rPr lang="en-US" altLang="en-US" sz="1800" dirty="0" smtClean="0"/>
              <a:t>			EV =  expected value or </a:t>
            </a:r>
            <a:r>
              <a:rPr lang="en-US" altLang="en-US" sz="1800" u="sng" dirty="0" smtClean="0"/>
              <a:t>average trade</a:t>
            </a:r>
          </a:p>
          <a:p>
            <a:pPr>
              <a:buFontTx/>
              <a:buNone/>
            </a:pPr>
            <a:r>
              <a:rPr lang="en-US" altLang="en-US" sz="1800" dirty="0" smtClean="0"/>
              <a:t>			PW = probability of a win</a:t>
            </a:r>
          </a:p>
          <a:p>
            <a:pPr>
              <a:buFontTx/>
              <a:buNone/>
            </a:pPr>
            <a:r>
              <a:rPr lang="en-US" altLang="en-US" sz="1800" dirty="0" smtClean="0"/>
              <a:t>			PL  = probability of a loss</a:t>
            </a:r>
          </a:p>
          <a:p>
            <a:pPr>
              <a:buFontTx/>
              <a:buNone/>
            </a:pPr>
            <a:r>
              <a:rPr lang="en-US" altLang="en-US" sz="1800" dirty="0" smtClean="0"/>
              <a:t>			AW = amount won in winning trades</a:t>
            </a:r>
          </a:p>
          <a:p>
            <a:pPr>
              <a:buFontTx/>
              <a:buNone/>
            </a:pPr>
            <a:r>
              <a:rPr lang="en-US" altLang="en-US" sz="1800" dirty="0" smtClean="0"/>
              <a:t>			AL  = amount lost in losing trades</a:t>
            </a:r>
          </a:p>
        </p:txBody>
      </p:sp>
    </p:spTree>
    <p:extLst>
      <p:ext uri="{BB962C8B-B14F-4D97-AF65-F5344CB8AC3E}">
        <p14:creationId xmlns:p14="http://schemas.microsoft.com/office/powerpoint/2010/main" val="1144565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 OUR 2 SYSTEMS:</a:t>
            </a:r>
            <a:endParaRPr lang="en-US" dirty="0"/>
          </a:p>
        </p:txBody>
      </p:sp>
      <p:sp>
        <p:nvSpPr>
          <p:cNvPr id="21507" name="Content Placeholder 2"/>
          <p:cNvSpPr>
            <a:spLocks noGrp="1"/>
          </p:cNvSpPr>
          <p:nvPr>
            <p:ph idx="1"/>
          </p:nvPr>
        </p:nvSpPr>
        <p:spPr/>
        <p:txBody>
          <a:bodyPr/>
          <a:lstStyle/>
          <a:p>
            <a:pPr>
              <a:buFontTx/>
              <a:buNone/>
            </a:pPr>
            <a:r>
              <a:rPr lang="en-US" altLang="en-US" dirty="0" smtClean="0"/>
              <a:t> 			System 1: EV = 	-.02</a:t>
            </a:r>
          </a:p>
          <a:p>
            <a:pPr>
              <a:buFontTx/>
              <a:buNone/>
            </a:pPr>
            <a:r>
              <a:rPr lang="en-US" altLang="en-US" dirty="0" smtClean="0"/>
              <a:t>			System 2: EV = 	-.01</a:t>
            </a:r>
          </a:p>
          <a:p>
            <a:endParaRPr lang="en-US" altLang="en-US" dirty="0" smtClean="0"/>
          </a:p>
          <a:p>
            <a:pPr>
              <a:buFontTx/>
              <a:buNone/>
            </a:pPr>
            <a:r>
              <a:rPr lang="en-US" altLang="en-US" sz="2000" dirty="0" smtClean="0"/>
              <a:t>	So, neither System has a positive expectation!</a:t>
            </a:r>
          </a:p>
          <a:p>
            <a:pPr>
              <a:buFontTx/>
              <a:buNone/>
            </a:pPr>
            <a:r>
              <a:rPr lang="en-US" altLang="en-US" sz="2000" dirty="0" smtClean="0"/>
              <a:t>	Note:</a:t>
            </a:r>
          </a:p>
          <a:p>
            <a:pPr>
              <a:buFontTx/>
              <a:buNone/>
            </a:pPr>
            <a:r>
              <a:rPr lang="en-US" altLang="en-US" sz="2000" dirty="0" smtClean="0"/>
              <a:t>    * R-Squared may be very low in a </a:t>
            </a:r>
            <a:r>
              <a:rPr lang="en-US" altLang="en-US" sz="2000" u="sng" dirty="0" smtClean="0"/>
              <a:t>good</a:t>
            </a:r>
            <a:r>
              <a:rPr lang="en-US" altLang="en-US" sz="2000" dirty="0" smtClean="0"/>
              <a:t> Trading System</a:t>
            </a:r>
          </a:p>
          <a:p>
            <a:pPr>
              <a:buFontTx/>
              <a:buNone/>
            </a:pPr>
            <a:r>
              <a:rPr lang="en-US" altLang="en-US" sz="2000" dirty="0" smtClean="0"/>
              <a:t>	A system that is 90% accurate can have a negative EV</a:t>
            </a:r>
          </a:p>
          <a:p>
            <a:pPr>
              <a:buFontTx/>
              <a:buNone/>
            </a:pPr>
            <a:r>
              <a:rPr lang="en-US" altLang="en-US" sz="2000" dirty="0" smtClean="0"/>
              <a:t>	A system that is 30% accurate can have a positive EV</a:t>
            </a:r>
          </a:p>
          <a:p>
            <a:pPr>
              <a:buFontTx/>
              <a:buNone/>
            </a:pPr>
            <a:endParaRPr lang="en-US" altLang="en-US" sz="2000" dirty="0" smtClean="0"/>
          </a:p>
        </p:txBody>
      </p:sp>
    </p:spTree>
    <p:extLst>
      <p:ext uri="{BB962C8B-B14F-4D97-AF65-F5344CB8AC3E}">
        <p14:creationId xmlns:p14="http://schemas.microsoft.com/office/powerpoint/2010/main" val="30643501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TSL ML DESIGNED TRADING SYSTEM?</a:t>
            </a:r>
            <a:endParaRPr lang="en-US"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1058333" y="2147431"/>
            <a:ext cx="7315200" cy="3970318"/>
          </a:xfrm>
          <a:prstGeom prst="rect">
            <a:avLst/>
          </a:prstGeom>
          <a:noFill/>
        </p:spPr>
        <p:txBody>
          <a:bodyPr wrap="square" rtlCol="0">
            <a:spAutoFit/>
          </a:bodyPr>
          <a:lstStyle/>
          <a:p>
            <a:pPr algn="ctr"/>
            <a:r>
              <a:rPr lang="en-US" sz="2800" dirty="0" smtClean="0"/>
              <a:t>Think of a System as an Object</a:t>
            </a:r>
          </a:p>
          <a:p>
            <a:pPr algn="ctr"/>
            <a:endParaRPr lang="en-US" sz="2800" dirty="0" smtClean="0"/>
          </a:p>
          <a:p>
            <a:pPr algn="ctr"/>
            <a:r>
              <a:rPr lang="en-US" sz="2800" dirty="0" smtClean="0"/>
              <a:t>That Object has Metrics</a:t>
            </a:r>
          </a:p>
          <a:p>
            <a:pPr algn="ctr"/>
            <a:endParaRPr lang="en-US" sz="2800" dirty="0" smtClean="0"/>
          </a:p>
          <a:p>
            <a:pPr algn="ctr"/>
            <a:r>
              <a:rPr lang="en-US" sz="2800" dirty="0" smtClean="0"/>
              <a:t>Invert a desired Metric and you have a Error</a:t>
            </a:r>
          </a:p>
          <a:p>
            <a:pPr algn="ctr"/>
            <a:endParaRPr lang="en-US" sz="2800" dirty="0" smtClean="0"/>
          </a:p>
          <a:p>
            <a:pPr algn="ctr"/>
            <a:r>
              <a:rPr lang="en-US" sz="2800" dirty="0" smtClean="0"/>
              <a:t>Ask the Machine to minimize that Error</a:t>
            </a: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672912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ML DESIGNED TRADING SYSTEM?</a:t>
            </a:r>
            <a:endParaRPr lang="en-US"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1058333" y="2147431"/>
            <a:ext cx="7315200" cy="3970318"/>
          </a:xfrm>
          <a:prstGeom prst="rect">
            <a:avLst/>
          </a:prstGeom>
          <a:noFill/>
        </p:spPr>
        <p:txBody>
          <a:bodyPr wrap="square" rtlCol="0">
            <a:spAutoFit/>
          </a:bodyPr>
          <a:lstStyle/>
          <a:p>
            <a:pPr algn="ctr"/>
            <a:r>
              <a:rPr lang="en-US" sz="2800" dirty="0" smtClean="0"/>
              <a:t>A Trading Strategy that has been designed by a AI Learning Machine and that is remarkably different from a strategy that a traditional human designer may create.</a:t>
            </a:r>
          </a:p>
          <a:p>
            <a:pPr algn="ctr"/>
            <a:endParaRPr lang="en-US" sz="2800" dirty="0"/>
          </a:p>
          <a:p>
            <a:pPr algn="ctr"/>
            <a:r>
              <a:rPr lang="en-US" sz="2800" dirty="0" smtClean="0"/>
              <a:t>So the ML Algorithm must, sooner or later, solve the Expectation Problem</a:t>
            </a: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772992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EXPECTATION</a:t>
            </a:r>
            <a:endParaRPr lang="en-US"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1058333" y="2147431"/>
            <a:ext cx="7315200" cy="3539430"/>
          </a:xfrm>
          <a:prstGeom prst="rect">
            <a:avLst/>
          </a:prstGeom>
          <a:noFill/>
        </p:spPr>
        <p:txBody>
          <a:bodyPr wrap="square" rtlCol="0">
            <a:spAutoFit/>
          </a:bodyPr>
          <a:lstStyle/>
          <a:p>
            <a:pPr algn="ctr"/>
            <a:r>
              <a:rPr lang="en-US" sz="2800" dirty="0" smtClean="0"/>
              <a:t>To find solutions to the expectation equation, TSL connected a Trading Simulator to a </a:t>
            </a:r>
          </a:p>
          <a:p>
            <a:pPr algn="ctr"/>
            <a:r>
              <a:rPr lang="en-US" sz="2800" dirty="0" smtClean="0"/>
              <a:t>AI Learning Machine</a:t>
            </a:r>
          </a:p>
          <a:p>
            <a:pPr algn="ctr"/>
            <a:endParaRPr lang="en-US" sz="2800" dirty="0"/>
          </a:p>
          <a:p>
            <a:pPr algn="ctr"/>
            <a:r>
              <a:rPr lang="en-US" sz="2800" dirty="0" smtClean="0"/>
              <a:t>Why not just try to predict the market using AI?</a:t>
            </a: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3559490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OUR DIVISION LEADERS</a:t>
            </a:r>
            <a:endParaRPr lang="en-US" dirty="0"/>
          </a:p>
        </p:txBody>
      </p:sp>
      <p:sp>
        <p:nvSpPr>
          <p:cNvPr id="5123" name="Content Placeholder 2"/>
          <p:cNvSpPr>
            <a:spLocks noGrp="1"/>
          </p:cNvSpPr>
          <p:nvPr>
            <p:ph idx="1"/>
          </p:nvPr>
        </p:nvSpPr>
        <p:spPr/>
        <p:txBody>
          <a:bodyPr/>
          <a:lstStyle/>
          <a:p>
            <a:pPr>
              <a:defRPr/>
            </a:pPr>
            <a:r>
              <a:rPr lang="en-US" sz="1900" dirty="0" smtClean="0"/>
              <a:t>Mike Barna: Trading System Lab-Silicon Valley Based trading research and development company with a team of international and domestic programmers, third party developers and testers. Developed the First Commercially available Machine Designed Trading Systems Platform that requires </a:t>
            </a:r>
            <a:r>
              <a:rPr lang="en-US" sz="1900" u="sng" dirty="0" smtClean="0"/>
              <a:t>no</a:t>
            </a:r>
            <a:r>
              <a:rPr lang="en-US" sz="1900" dirty="0" smtClean="0"/>
              <a:t> programming from the user.</a:t>
            </a:r>
          </a:p>
          <a:p>
            <a:pPr marL="400050" lvl="1" indent="0">
              <a:buNone/>
              <a:defRPr/>
            </a:pPr>
            <a:r>
              <a:rPr lang="en-US" sz="1900" dirty="0" smtClean="0">
                <a:hlinkClick r:id="rId2"/>
              </a:rPr>
              <a:t>www.tradingsystemlab.com</a:t>
            </a:r>
            <a:endParaRPr lang="en-US" sz="1900" dirty="0" smtClean="0"/>
          </a:p>
          <a:p>
            <a:pPr>
              <a:buFontTx/>
              <a:buNone/>
              <a:defRPr/>
            </a:pPr>
            <a:endParaRPr lang="en-US" sz="1900" dirty="0" smtClean="0"/>
          </a:p>
          <a:p>
            <a:pPr>
              <a:defRPr/>
            </a:pPr>
            <a:r>
              <a:rPr lang="en-US" sz="1900" dirty="0" smtClean="0"/>
              <a:t>Frank Francone: Register Machine Learning, Inc.-US Based company with a team of international and domestic machine learning scientists, IP attorneys, statisticians and programmers. Involved in government contracts. Produces the LAIMGP licensed exclusively to TSL. Authored the leading University Textbook on GP</a:t>
            </a:r>
            <a:r>
              <a:rPr lang="en-US" sz="1900" dirty="0"/>
              <a:t>. </a:t>
            </a:r>
            <a:r>
              <a:rPr lang="en-US" sz="1900" dirty="0" smtClean="0"/>
              <a:t> 1600 citations.</a:t>
            </a:r>
          </a:p>
          <a:p>
            <a:pPr marL="0" indent="0">
              <a:buNone/>
              <a:defRPr/>
            </a:pPr>
            <a:r>
              <a:rPr lang="en-US" sz="1900" dirty="0" smtClean="0"/>
              <a:t>     </a:t>
            </a:r>
            <a:r>
              <a:rPr lang="en-US" sz="1900" dirty="0" smtClean="0">
                <a:hlinkClick r:id="rId3"/>
              </a:rPr>
              <a:t>www.rmltech.com</a:t>
            </a:r>
            <a:endParaRPr lang="en-US" sz="1900" dirty="0" smtClean="0"/>
          </a:p>
          <a:p>
            <a:pPr marL="0" indent="0">
              <a:buFontTx/>
              <a:buNone/>
              <a:defRPr/>
            </a:pPr>
            <a:endParaRPr lang="en-US" sz="2400" dirty="0" smtClean="0"/>
          </a:p>
          <a:p>
            <a:pPr>
              <a:defRPr/>
            </a:pPr>
            <a:endParaRPr lang="en-US" sz="2400" dirty="0" smtClean="0"/>
          </a:p>
        </p:txBody>
      </p:sp>
      <p:sp>
        <p:nvSpPr>
          <p:cNvPr id="4" name="Date Placeholder 3"/>
          <p:cNvSpPr>
            <a:spLocks noGrp="1"/>
          </p:cNvSpPr>
          <p:nvPr>
            <p:ph type="dt" sz="half" idx="10"/>
          </p:nvPr>
        </p:nvSpPr>
        <p:spPr/>
        <p:txBody>
          <a:bodyPr/>
          <a:lstStyle/>
          <a:p>
            <a:pPr>
              <a:defRPr/>
            </a:pPr>
            <a:fld id="{6D335488-4623-405A-B19D-F296F39E4277}" type="datetime1">
              <a:rPr lang="en-US" smtClean="0"/>
              <a:pPr>
                <a:defRPr/>
              </a:pPr>
              <a:t>10/12/2017</a:t>
            </a:fld>
            <a:endParaRPr lang="en-US" dirty="0"/>
          </a:p>
        </p:txBody>
      </p:sp>
    </p:spTree>
    <p:extLst>
      <p:ext uri="{BB962C8B-B14F-4D97-AF65-F5344CB8AC3E}">
        <p14:creationId xmlns:p14="http://schemas.microsoft.com/office/powerpoint/2010/main" val="3310349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PREDICTION APPROACH</a:t>
            </a:r>
            <a:endParaRPr lang="en-US" sz="3600" dirty="0"/>
          </a:p>
        </p:txBody>
      </p:sp>
      <p:sp>
        <p:nvSpPr>
          <p:cNvPr id="22531" name="Content Placeholder 2"/>
          <p:cNvSpPr>
            <a:spLocks noGrp="1"/>
          </p:cNvSpPr>
          <p:nvPr>
            <p:ph idx="1"/>
          </p:nvPr>
        </p:nvSpPr>
        <p:spPr>
          <a:xfrm>
            <a:off x="457200" y="1600200"/>
            <a:ext cx="8229600" cy="4267200"/>
          </a:xfrm>
        </p:spPr>
        <p:txBody>
          <a:bodyPr/>
          <a:lstStyle/>
          <a:p>
            <a:pPr marL="0" indent="0">
              <a:buNone/>
            </a:pPr>
            <a:endParaRPr lang="en-US" altLang="en-US" sz="2000" dirty="0"/>
          </a:p>
          <a:p>
            <a:pPr marL="0" indent="0">
              <a:buNone/>
            </a:pPr>
            <a:endParaRPr lang="en-US" altLang="en-US" sz="2000" dirty="0"/>
          </a:p>
          <a:p>
            <a:pPr marL="0" indent="0">
              <a:buNone/>
            </a:pPr>
            <a:r>
              <a:rPr lang="en-US" sz="900" dirty="0" smtClean="0"/>
              <a:t>	</a:t>
            </a:r>
            <a:endParaRPr lang="en-US" altLang="en-US" sz="900" dirty="0" smtClean="0"/>
          </a:p>
        </p:txBody>
      </p:sp>
      <p:sp>
        <p:nvSpPr>
          <p:cNvPr id="4" name="Date Placeholder 3"/>
          <p:cNvSpPr>
            <a:spLocks noGrp="1"/>
          </p:cNvSpPr>
          <p:nvPr>
            <p:ph type="dt" sz="half" idx="10"/>
          </p:nvPr>
        </p:nvSpPr>
        <p:spPr/>
        <p:txBody>
          <a:bodyPr/>
          <a:lstStyle/>
          <a:p>
            <a:pPr>
              <a:defRPr/>
            </a:pPr>
            <a:fld id="{9B2BB09C-475F-4122-897F-992E1C851028}" type="datetime1">
              <a:rPr lang="en-US" smtClean="0"/>
              <a:pPr>
                <a:defRPr/>
              </a:pPr>
              <a:t>10/12/2017</a:t>
            </a:fld>
            <a:endParaRPr lang="en-US" dirty="0"/>
          </a:p>
        </p:txBody>
      </p:sp>
      <p:sp>
        <p:nvSpPr>
          <p:cNvPr id="3" name="Rectangle 2"/>
          <p:cNvSpPr/>
          <p:nvPr/>
        </p:nvSpPr>
        <p:spPr bwMode="auto">
          <a:xfrm>
            <a:off x="914400" y="2039679"/>
            <a:ext cx="914400" cy="551121"/>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DATA</a:t>
            </a:r>
          </a:p>
        </p:txBody>
      </p:sp>
      <p:sp>
        <p:nvSpPr>
          <p:cNvPr id="5" name="Rectangle 4"/>
          <p:cNvSpPr/>
          <p:nvPr/>
        </p:nvSpPr>
        <p:spPr bwMode="auto">
          <a:xfrm>
            <a:off x="2286000" y="2037907"/>
            <a:ext cx="1219200" cy="552893"/>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MODEL</a:t>
            </a:r>
          </a:p>
        </p:txBody>
      </p:sp>
      <p:sp>
        <p:nvSpPr>
          <p:cNvPr id="6" name="Rectangle 5"/>
          <p:cNvSpPr/>
          <p:nvPr/>
        </p:nvSpPr>
        <p:spPr bwMode="auto">
          <a:xfrm>
            <a:off x="3886200" y="2036135"/>
            <a:ext cx="1600200" cy="554665"/>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PREDICTION</a:t>
            </a:r>
          </a:p>
        </p:txBody>
      </p:sp>
      <p:sp>
        <p:nvSpPr>
          <p:cNvPr id="7" name="Rectangle 6"/>
          <p:cNvSpPr/>
          <p:nvPr/>
        </p:nvSpPr>
        <p:spPr bwMode="auto">
          <a:xfrm>
            <a:off x="5867400" y="2039679"/>
            <a:ext cx="1828800" cy="551121"/>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EXPECTATION</a:t>
            </a:r>
          </a:p>
        </p:txBody>
      </p:sp>
      <p:cxnSp>
        <p:nvCxnSpPr>
          <p:cNvPr id="9" name="Straight Arrow Connector 8"/>
          <p:cNvCxnSpPr>
            <a:stCxn id="3" idx="3"/>
          </p:cNvCxnSpPr>
          <p:nvPr/>
        </p:nvCxnSpPr>
        <p:spPr bwMode="auto">
          <a:xfrm flipV="1">
            <a:off x="1828800" y="2315239"/>
            <a:ext cx="457200"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5" idx="3"/>
            <a:endCxn id="6" idx="1"/>
          </p:cNvCxnSpPr>
          <p:nvPr/>
        </p:nvCxnSpPr>
        <p:spPr bwMode="auto">
          <a:xfrm flipV="1">
            <a:off x="3505200" y="2313468"/>
            <a:ext cx="381000" cy="8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7" idx="1"/>
          </p:cNvCxnSpPr>
          <p:nvPr/>
        </p:nvCxnSpPr>
        <p:spPr bwMode="auto">
          <a:xfrm>
            <a:off x="5486400" y="2315240"/>
            <a:ext cx="381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Elbow Connector 21"/>
          <p:cNvCxnSpPr/>
          <p:nvPr/>
        </p:nvCxnSpPr>
        <p:spPr bwMode="auto">
          <a:xfrm rot="10800000">
            <a:off x="2895600" y="3276600"/>
            <a:ext cx="3886200" cy="1"/>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endCxn id="5" idx="2"/>
          </p:cNvCxnSpPr>
          <p:nvPr/>
        </p:nvCxnSpPr>
        <p:spPr bwMode="auto">
          <a:xfrm flipV="1">
            <a:off x="2895600" y="2590800"/>
            <a:ext cx="0" cy="6858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7" idx="2"/>
          </p:cNvCxnSpPr>
          <p:nvPr/>
        </p:nvCxnSpPr>
        <p:spPr bwMode="auto">
          <a:xfrm>
            <a:off x="6781800" y="2590800"/>
            <a:ext cx="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533" name="TextBox 22532"/>
          <p:cNvSpPr txBox="1"/>
          <p:nvPr/>
        </p:nvSpPr>
        <p:spPr>
          <a:xfrm>
            <a:off x="3581400" y="2819400"/>
            <a:ext cx="2642711" cy="369332"/>
          </a:xfrm>
          <a:prstGeom prst="rect">
            <a:avLst/>
          </a:prstGeom>
          <a:noFill/>
        </p:spPr>
        <p:txBody>
          <a:bodyPr wrap="none" rtlCol="0">
            <a:spAutoFit/>
          </a:bodyPr>
          <a:lstStyle/>
          <a:p>
            <a:r>
              <a:rPr lang="en-US" dirty="0" smtClean="0"/>
              <a:t>NOT GOOD ENOUGH?</a:t>
            </a:r>
            <a:endParaRPr lang="en-US" dirty="0"/>
          </a:p>
        </p:txBody>
      </p:sp>
      <p:sp>
        <p:nvSpPr>
          <p:cNvPr id="22537" name="TextBox 22536"/>
          <p:cNvSpPr txBox="1"/>
          <p:nvPr/>
        </p:nvSpPr>
        <p:spPr>
          <a:xfrm>
            <a:off x="1676400" y="3581400"/>
            <a:ext cx="5530488" cy="584775"/>
          </a:xfrm>
          <a:prstGeom prst="rect">
            <a:avLst/>
          </a:prstGeom>
          <a:noFill/>
        </p:spPr>
        <p:txBody>
          <a:bodyPr wrap="none" rtlCol="0">
            <a:spAutoFit/>
          </a:bodyPr>
          <a:lstStyle/>
          <a:p>
            <a:r>
              <a:rPr lang="en-US" sz="3200" dirty="0" smtClean="0">
                <a:latin typeface="+mj-lt"/>
              </a:rPr>
              <a:t>EXPECTATION APPROACH </a:t>
            </a:r>
            <a:endParaRPr lang="en-US" sz="3200" dirty="0">
              <a:latin typeface="+mj-lt"/>
            </a:endParaRPr>
          </a:p>
        </p:txBody>
      </p:sp>
      <p:cxnSp>
        <p:nvCxnSpPr>
          <p:cNvPr id="22539" name="Straight Arrow Connector 22538"/>
          <p:cNvCxnSpPr>
            <a:stCxn id="7" idx="3"/>
          </p:cNvCxnSpPr>
          <p:nvPr/>
        </p:nvCxnSpPr>
        <p:spPr bwMode="auto">
          <a:xfrm>
            <a:off x="7696200" y="2315240"/>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542" name="Rectangle 22541"/>
          <p:cNvSpPr/>
          <p:nvPr/>
        </p:nvSpPr>
        <p:spPr bwMode="auto">
          <a:xfrm>
            <a:off x="7086600" y="2819402"/>
            <a:ext cx="1536405" cy="4572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IMPLEMENT</a:t>
            </a:r>
          </a:p>
        </p:txBody>
      </p:sp>
      <p:cxnSp>
        <p:nvCxnSpPr>
          <p:cNvPr id="22544" name="Straight Arrow Connector 22543"/>
          <p:cNvCxnSpPr/>
          <p:nvPr/>
        </p:nvCxnSpPr>
        <p:spPr bwMode="auto">
          <a:xfrm>
            <a:off x="7924800" y="2315240"/>
            <a:ext cx="0" cy="5041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548" name="Rectangle 22547"/>
          <p:cNvSpPr/>
          <p:nvPr/>
        </p:nvSpPr>
        <p:spPr bwMode="auto">
          <a:xfrm>
            <a:off x="1522227" y="4419600"/>
            <a:ext cx="914400" cy="11430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DATA</a:t>
            </a:r>
          </a:p>
        </p:txBody>
      </p:sp>
      <p:sp>
        <p:nvSpPr>
          <p:cNvPr id="22549" name="Rectangle 22548"/>
          <p:cNvSpPr/>
          <p:nvPr/>
        </p:nvSpPr>
        <p:spPr bwMode="auto">
          <a:xfrm>
            <a:off x="2879652" y="4267200"/>
            <a:ext cx="1844748" cy="5334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EXPECTATION</a:t>
            </a:r>
          </a:p>
        </p:txBody>
      </p:sp>
      <p:sp>
        <p:nvSpPr>
          <p:cNvPr id="22550" name="Rectangle 22549"/>
          <p:cNvSpPr/>
          <p:nvPr/>
        </p:nvSpPr>
        <p:spPr bwMode="auto">
          <a:xfrm>
            <a:off x="2879652" y="5181600"/>
            <a:ext cx="1844748" cy="5334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ML/AI MODEL</a:t>
            </a:r>
          </a:p>
        </p:txBody>
      </p:sp>
      <p:sp>
        <p:nvSpPr>
          <p:cNvPr id="22551" name="Rectangle 22550"/>
          <p:cNvSpPr/>
          <p:nvPr/>
        </p:nvSpPr>
        <p:spPr bwMode="auto">
          <a:xfrm>
            <a:off x="6362700" y="4724400"/>
            <a:ext cx="1790700" cy="5334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IMPLEMENT</a:t>
            </a:r>
          </a:p>
        </p:txBody>
      </p:sp>
      <p:cxnSp>
        <p:nvCxnSpPr>
          <p:cNvPr id="22553" name="Straight Arrow Connector 22552"/>
          <p:cNvCxnSpPr>
            <a:stCxn id="22550" idx="3"/>
          </p:cNvCxnSpPr>
          <p:nvPr/>
        </p:nvCxnSpPr>
        <p:spPr bwMode="auto">
          <a:xfrm flipV="1">
            <a:off x="4724400" y="4991100"/>
            <a:ext cx="161401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557" name="TextBox 22556"/>
          <p:cNvSpPr txBox="1"/>
          <p:nvPr/>
        </p:nvSpPr>
        <p:spPr>
          <a:xfrm>
            <a:off x="4922396" y="5257800"/>
            <a:ext cx="1326004" cy="646331"/>
          </a:xfrm>
          <a:prstGeom prst="rect">
            <a:avLst/>
          </a:prstGeom>
          <a:noFill/>
        </p:spPr>
        <p:txBody>
          <a:bodyPr wrap="none" rtlCol="0">
            <a:spAutoFit/>
          </a:bodyPr>
          <a:lstStyle/>
          <a:p>
            <a:r>
              <a:rPr lang="en-US" dirty="0" smtClean="0"/>
              <a:t>   GOOD </a:t>
            </a:r>
          </a:p>
          <a:p>
            <a:r>
              <a:rPr lang="en-US" dirty="0" smtClean="0"/>
              <a:t>ENOUGH?</a:t>
            </a:r>
            <a:endParaRPr lang="en-US" dirty="0"/>
          </a:p>
        </p:txBody>
      </p:sp>
      <p:cxnSp>
        <p:nvCxnSpPr>
          <p:cNvPr id="22560" name="Straight Arrow Connector 22559"/>
          <p:cNvCxnSpPr/>
          <p:nvPr/>
        </p:nvCxnSpPr>
        <p:spPr bwMode="auto">
          <a:xfrm>
            <a:off x="2454350" y="4495800"/>
            <a:ext cx="425302"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4267200" y="48006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3429000" y="48006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a:off x="2454350" y="5410200"/>
            <a:ext cx="42530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530" name="Straight Arrow Connector 22529"/>
          <p:cNvCxnSpPr/>
          <p:nvPr/>
        </p:nvCxnSpPr>
        <p:spPr bwMode="auto">
          <a:xfrm>
            <a:off x="4724400" y="4495801"/>
            <a:ext cx="1614010" cy="4952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2454350" y="5257800"/>
            <a:ext cx="42530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8400333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BEST LEARNING ALGORITHM?</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
        <p:nvSpPr>
          <p:cNvPr id="7" name="TextBox 6"/>
          <p:cNvSpPr txBox="1"/>
          <p:nvPr/>
        </p:nvSpPr>
        <p:spPr>
          <a:xfrm>
            <a:off x="3352800" y="1447800"/>
            <a:ext cx="2514600" cy="477053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800" dirty="0" smtClean="0"/>
              <a:t>EM</a:t>
            </a:r>
            <a:endParaRPr lang="en-US" sz="800" dirty="0"/>
          </a:p>
          <a:p>
            <a:r>
              <a:rPr lang="en-US" sz="800" dirty="0"/>
              <a:t>OLS</a:t>
            </a:r>
          </a:p>
          <a:p>
            <a:r>
              <a:rPr lang="en-US" sz="800" dirty="0"/>
              <a:t>KRR</a:t>
            </a:r>
          </a:p>
          <a:p>
            <a:r>
              <a:rPr lang="en-US" sz="800" dirty="0"/>
              <a:t>PCA</a:t>
            </a:r>
          </a:p>
          <a:p>
            <a:endParaRPr lang="en-US" sz="800" dirty="0" smtClean="0"/>
          </a:p>
          <a:p>
            <a:r>
              <a:rPr lang="en-US" sz="800" dirty="0" smtClean="0"/>
              <a:t>Probably </a:t>
            </a:r>
            <a:r>
              <a:rPr lang="en-US" sz="800" dirty="0"/>
              <a:t>approximately correct learning (PAC) </a:t>
            </a:r>
          </a:p>
          <a:p>
            <a:r>
              <a:rPr lang="en-US" sz="800" dirty="0"/>
              <a:t>Ripple down rules, a knowledge acquisition methodology</a:t>
            </a:r>
          </a:p>
          <a:p>
            <a:r>
              <a:rPr lang="en-US" sz="800" dirty="0"/>
              <a:t>Symbolic machine learning algorithms</a:t>
            </a:r>
          </a:p>
          <a:p>
            <a:r>
              <a:rPr lang="en-US" sz="800" dirty="0"/>
              <a:t>Subsymbolic machine learning algorithms</a:t>
            </a:r>
          </a:p>
          <a:p>
            <a:r>
              <a:rPr lang="en-US" sz="800" dirty="0"/>
              <a:t>Support vector machines</a:t>
            </a:r>
          </a:p>
          <a:p>
            <a:r>
              <a:rPr lang="en-US" sz="800" dirty="0"/>
              <a:t>Random Forests</a:t>
            </a:r>
          </a:p>
          <a:p>
            <a:r>
              <a:rPr lang="en-US" sz="800" dirty="0"/>
              <a:t>Ensembles of classifiers Bootstrap aggregating (bagging)</a:t>
            </a:r>
          </a:p>
          <a:p>
            <a:r>
              <a:rPr lang="en-US" sz="800" dirty="0"/>
              <a:t>Boosting (meta-algorithm</a:t>
            </a:r>
            <a:r>
              <a:rPr lang="en-US" sz="800" dirty="0" smtClean="0"/>
              <a:t>)</a:t>
            </a:r>
          </a:p>
          <a:p>
            <a:endParaRPr lang="en-US" sz="800" dirty="0"/>
          </a:p>
          <a:p>
            <a:r>
              <a:rPr lang="en-US" sz="800" dirty="0" smtClean="0"/>
              <a:t>Ordinal </a:t>
            </a:r>
            <a:r>
              <a:rPr lang="en-US" sz="800" dirty="0"/>
              <a:t>classification</a:t>
            </a:r>
          </a:p>
          <a:p>
            <a:r>
              <a:rPr lang="en-US" sz="800" dirty="0"/>
              <a:t>Regression analysis</a:t>
            </a:r>
          </a:p>
          <a:p>
            <a:r>
              <a:rPr lang="en-US" sz="800" dirty="0"/>
              <a:t>Information fuzzy networks (IFN)</a:t>
            </a:r>
          </a:p>
          <a:p>
            <a:r>
              <a:rPr lang="en-US" sz="800" dirty="0"/>
              <a:t>Conditional Random Field</a:t>
            </a:r>
          </a:p>
          <a:p>
            <a:endParaRPr lang="en-US" sz="800" dirty="0"/>
          </a:p>
          <a:p>
            <a:r>
              <a:rPr lang="en-US" sz="800" dirty="0"/>
              <a:t>Statistical </a:t>
            </a:r>
            <a:r>
              <a:rPr lang="en-US" sz="800" dirty="0" smtClean="0"/>
              <a:t>classification</a:t>
            </a:r>
            <a:endParaRPr lang="en-US" sz="800" dirty="0"/>
          </a:p>
          <a:p>
            <a:r>
              <a:rPr lang="en-US" sz="800" dirty="0"/>
              <a:t>ANOVA</a:t>
            </a:r>
          </a:p>
          <a:p>
            <a:r>
              <a:rPr lang="en-US" sz="800" dirty="0"/>
              <a:t>Linear classifiers Fisher's linear discriminant</a:t>
            </a:r>
          </a:p>
          <a:p>
            <a:r>
              <a:rPr lang="en-US" sz="800" dirty="0"/>
              <a:t>Logistic regression</a:t>
            </a:r>
          </a:p>
          <a:p>
            <a:r>
              <a:rPr lang="en-US" sz="800" dirty="0"/>
              <a:t>Multinomial logistic regression</a:t>
            </a:r>
          </a:p>
          <a:p>
            <a:r>
              <a:rPr lang="en-US" sz="800" dirty="0"/>
              <a:t>Naive Bayes classifier</a:t>
            </a:r>
          </a:p>
          <a:p>
            <a:r>
              <a:rPr lang="en-US" sz="800" dirty="0"/>
              <a:t>Perceptron</a:t>
            </a:r>
          </a:p>
          <a:p>
            <a:r>
              <a:rPr lang="en-US" sz="800" dirty="0"/>
              <a:t>Support vector machines</a:t>
            </a:r>
          </a:p>
          <a:p>
            <a:endParaRPr lang="en-US" sz="800" dirty="0"/>
          </a:p>
          <a:p>
            <a:r>
              <a:rPr lang="en-US" sz="800" dirty="0"/>
              <a:t>Quadratic classifiers</a:t>
            </a:r>
          </a:p>
          <a:p>
            <a:r>
              <a:rPr lang="en-US" sz="800" dirty="0"/>
              <a:t>k-nearest neighbor</a:t>
            </a:r>
          </a:p>
          <a:p>
            <a:r>
              <a:rPr lang="en-US" sz="800" dirty="0"/>
              <a:t>Boosting</a:t>
            </a:r>
          </a:p>
          <a:p>
            <a:r>
              <a:rPr lang="en-US" sz="800" dirty="0"/>
              <a:t>Decision trees </a:t>
            </a:r>
            <a:r>
              <a:rPr lang="en-US" sz="800" dirty="0" smtClean="0"/>
              <a:t>C4.5, CHIAD, CART</a:t>
            </a:r>
            <a:endParaRPr lang="en-US" sz="800" dirty="0"/>
          </a:p>
          <a:p>
            <a:r>
              <a:rPr lang="en-US" sz="800" dirty="0"/>
              <a:t>Random forests</a:t>
            </a:r>
          </a:p>
          <a:p>
            <a:endParaRPr lang="en-US" sz="800" dirty="0"/>
          </a:p>
          <a:p>
            <a:r>
              <a:rPr lang="en-US" sz="800" dirty="0"/>
              <a:t>Bayesian networks</a:t>
            </a:r>
          </a:p>
          <a:p>
            <a:r>
              <a:rPr lang="en-US" sz="800" dirty="0"/>
              <a:t>Hidden Markov </a:t>
            </a:r>
            <a:r>
              <a:rPr lang="en-US" sz="800" dirty="0" smtClean="0"/>
              <a:t>models</a:t>
            </a:r>
            <a:endParaRPr lang="en-US" sz="800" dirty="0"/>
          </a:p>
        </p:txBody>
      </p:sp>
      <p:sp>
        <p:nvSpPr>
          <p:cNvPr id="9" name="TextBox 8"/>
          <p:cNvSpPr txBox="1"/>
          <p:nvPr/>
        </p:nvSpPr>
        <p:spPr>
          <a:xfrm>
            <a:off x="533400" y="1447800"/>
            <a:ext cx="2590800" cy="4647426"/>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800" dirty="0"/>
              <a:t>Supervised learning</a:t>
            </a:r>
          </a:p>
          <a:p>
            <a:r>
              <a:rPr lang="en-US" sz="800" dirty="0"/>
              <a:t>AODE</a:t>
            </a:r>
          </a:p>
          <a:p>
            <a:r>
              <a:rPr lang="en-US" sz="800" dirty="0"/>
              <a:t>Artificial neural network Backpropagation</a:t>
            </a:r>
          </a:p>
          <a:p>
            <a:r>
              <a:rPr lang="en-US" sz="800" dirty="0"/>
              <a:t>Autoencoders</a:t>
            </a:r>
          </a:p>
          <a:p>
            <a:r>
              <a:rPr lang="en-US" sz="800" dirty="0"/>
              <a:t>Hopfield networks</a:t>
            </a:r>
          </a:p>
          <a:p>
            <a:r>
              <a:rPr lang="en-US" sz="800" dirty="0"/>
              <a:t>Boltzmann machines</a:t>
            </a:r>
          </a:p>
          <a:p>
            <a:r>
              <a:rPr lang="en-US" sz="800" dirty="0"/>
              <a:t>Restricted Boltzmann Machines</a:t>
            </a:r>
          </a:p>
          <a:p>
            <a:r>
              <a:rPr lang="en-US" sz="800" dirty="0"/>
              <a:t>Spiking neural </a:t>
            </a:r>
            <a:r>
              <a:rPr lang="en-US" sz="800" dirty="0" smtClean="0"/>
              <a:t>networks</a:t>
            </a:r>
          </a:p>
          <a:p>
            <a:endParaRPr lang="en-US" sz="800" dirty="0" smtClean="0"/>
          </a:p>
          <a:p>
            <a:r>
              <a:rPr lang="en-US" sz="800" dirty="0"/>
              <a:t>GE</a:t>
            </a:r>
          </a:p>
          <a:p>
            <a:r>
              <a:rPr lang="en-US" sz="800" dirty="0"/>
              <a:t>GA</a:t>
            </a:r>
          </a:p>
          <a:p>
            <a:r>
              <a:rPr lang="en-US" sz="800" dirty="0" smtClean="0"/>
              <a:t>GP</a:t>
            </a:r>
          </a:p>
          <a:p>
            <a:r>
              <a:rPr lang="en-US" sz="800" dirty="0" smtClean="0"/>
              <a:t>LGP</a:t>
            </a:r>
          </a:p>
          <a:p>
            <a:r>
              <a:rPr lang="en-US" sz="800" dirty="0" smtClean="0"/>
              <a:t>LAIMGP *</a:t>
            </a:r>
          </a:p>
          <a:p>
            <a:r>
              <a:rPr lang="en-US" sz="800" dirty="0" smtClean="0"/>
              <a:t>GEP</a:t>
            </a:r>
          </a:p>
          <a:p>
            <a:r>
              <a:rPr lang="en-US" sz="800" dirty="0" smtClean="0"/>
              <a:t>CGP</a:t>
            </a:r>
          </a:p>
          <a:p>
            <a:r>
              <a:rPr lang="en-US" sz="800" dirty="0" smtClean="0"/>
              <a:t>GADS</a:t>
            </a:r>
          </a:p>
          <a:p>
            <a:r>
              <a:rPr lang="en-US" sz="800" dirty="0" smtClean="0"/>
              <a:t>IFGP</a:t>
            </a:r>
            <a:endParaRPr lang="en-US" sz="800" dirty="0"/>
          </a:p>
          <a:p>
            <a:endParaRPr lang="en-US" sz="800" dirty="0"/>
          </a:p>
          <a:p>
            <a:r>
              <a:rPr lang="en-US" sz="800" dirty="0"/>
              <a:t>Bayesian statistics Naive Bayes classifier</a:t>
            </a:r>
          </a:p>
          <a:p>
            <a:r>
              <a:rPr lang="en-US" sz="800" dirty="0"/>
              <a:t>Bayesian network</a:t>
            </a:r>
          </a:p>
          <a:p>
            <a:r>
              <a:rPr lang="en-US" sz="800" dirty="0"/>
              <a:t>Bayesian knowledge base</a:t>
            </a:r>
          </a:p>
          <a:p>
            <a:endParaRPr lang="en-US" sz="800" dirty="0"/>
          </a:p>
          <a:p>
            <a:r>
              <a:rPr lang="en-US" sz="800" dirty="0"/>
              <a:t>Case-based reasoning</a:t>
            </a:r>
          </a:p>
          <a:p>
            <a:r>
              <a:rPr lang="en-US" sz="800" dirty="0"/>
              <a:t>Decision trees</a:t>
            </a:r>
          </a:p>
          <a:p>
            <a:r>
              <a:rPr lang="en-US" sz="800" dirty="0"/>
              <a:t>Inductive logic programming</a:t>
            </a:r>
          </a:p>
          <a:p>
            <a:r>
              <a:rPr lang="en-US" sz="800" dirty="0"/>
              <a:t>Gaussian process regression</a:t>
            </a:r>
          </a:p>
          <a:p>
            <a:r>
              <a:rPr lang="en-US" sz="800" dirty="0"/>
              <a:t>Gene expression programming</a:t>
            </a:r>
          </a:p>
          <a:p>
            <a:r>
              <a:rPr lang="en-US" sz="800" dirty="0"/>
              <a:t>Group method of data handling (GMDH)</a:t>
            </a:r>
          </a:p>
          <a:p>
            <a:r>
              <a:rPr lang="en-US" sz="800" dirty="0"/>
              <a:t>Learning Automata</a:t>
            </a:r>
          </a:p>
          <a:p>
            <a:r>
              <a:rPr lang="en-US" sz="800" dirty="0"/>
              <a:t>Learning Vector Quantization</a:t>
            </a:r>
          </a:p>
          <a:p>
            <a:r>
              <a:rPr lang="en-US" sz="800" dirty="0"/>
              <a:t>Logistic Model Tree</a:t>
            </a:r>
          </a:p>
          <a:p>
            <a:r>
              <a:rPr lang="en-US" sz="800" dirty="0"/>
              <a:t>Minimum message length (decision trees, decision graphs, etc.)</a:t>
            </a:r>
          </a:p>
          <a:p>
            <a:r>
              <a:rPr lang="en-US" sz="800" dirty="0"/>
              <a:t>Lazy learning</a:t>
            </a:r>
          </a:p>
          <a:p>
            <a:r>
              <a:rPr lang="en-US" sz="800" dirty="0"/>
              <a:t>Instance-based learning Nearest Neighbor Algorithm</a:t>
            </a:r>
          </a:p>
          <a:p>
            <a:r>
              <a:rPr lang="en-US" sz="800" dirty="0"/>
              <a:t>Analogical </a:t>
            </a:r>
            <a:r>
              <a:rPr lang="en-US" sz="800" dirty="0" smtClean="0"/>
              <a:t>modeling</a:t>
            </a:r>
          </a:p>
        </p:txBody>
      </p:sp>
      <p:sp>
        <p:nvSpPr>
          <p:cNvPr id="10" name="TextBox 9"/>
          <p:cNvSpPr txBox="1"/>
          <p:nvPr/>
        </p:nvSpPr>
        <p:spPr>
          <a:xfrm>
            <a:off x="6096000" y="1447800"/>
            <a:ext cx="2533650" cy="477053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800" dirty="0"/>
              <a:t>Unsupervised learning</a:t>
            </a:r>
          </a:p>
          <a:p>
            <a:r>
              <a:rPr lang="en-US" sz="800" dirty="0"/>
              <a:t>Artificial neural network</a:t>
            </a:r>
          </a:p>
          <a:p>
            <a:r>
              <a:rPr lang="en-US" sz="800" dirty="0"/>
              <a:t>Data clustering</a:t>
            </a:r>
          </a:p>
          <a:p>
            <a:r>
              <a:rPr lang="en-US" sz="800" dirty="0"/>
              <a:t>Expectation-maximization algorithm</a:t>
            </a:r>
          </a:p>
          <a:p>
            <a:r>
              <a:rPr lang="en-US" sz="800" dirty="0"/>
              <a:t>Self-organizing map</a:t>
            </a:r>
          </a:p>
          <a:p>
            <a:r>
              <a:rPr lang="en-US" sz="800" dirty="0"/>
              <a:t>Radial basis function network</a:t>
            </a:r>
          </a:p>
          <a:p>
            <a:r>
              <a:rPr lang="en-US" sz="800" dirty="0"/>
              <a:t>Vector Quantization</a:t>
            </a:r>
          </a:p>
          <a:p>
            <a:r>
              <a:rPr lang="en-US" sz="800" dirty="0"/>
              <a:t>Generative topographic map</a:t>
            </a:r>
          </a:p>
          <a:p>
            <a:r>
              <a:rPr lang="en-US" sz="800" dirty="0"/>
              <a:t>Information bottleneck method</a:t>
            </a:r>
          </a:p>
          <a:p>
            <a:r>
              <a:rPr lang="en-US" sz="800" dirty="0"/>
              <a:t>IBSEAD</a:t>
            </a:r>
          </a:p>
          <a:p>
            <a:endParaRPr lang="en-US" sz="800" dirty="0" smtClean="0"/>
          </a:p>
          <a:p>
            <a:r>
              <a:rPr lang="en-US" sz="800" dirty="0" smtClean="0"/>
              <a:t>Association </a:t>
            </a:r>
            <a:r>
              <a:rPr lang="en-US" sz="800" dirty="0"/>
              <a:t>rule </a:t>
            </a:r>
            <a:r>
              <a:rPr lang="en-US" sz="800" dirty="0" smtClean="0"/>
              <a:t>learning</a:t>
            </a:r>
            <a:endParaRPr lang="en-US" sz="800" dirty="0"/>
          </a:p>
          <a:p>
            <a:r>
              <a:rPr lang="en-US" sz="800" dirty="0"/>
              <a:t>Apriori algorithm</a:t>
            </a:r>
          </a:p>
          <a:p>
            <a:r>
              <a:rPr lang="en-US" sz="800" dirty="0"/>
              <a:t>Eclat algorithm</a:t>
            </a:r>
          </a:p>
          <a:p>
            <a:r>
              <a:rPr lang="en-US" sz="800" dirty="0"/>
              <a:t>FP-growth algorithm</a:t>
            </a:r>
          </a:p>
          <a:p>
            <a:endParaRPr lang="en-US" sz="800" dirty="0"/>
          </a:p>
          <a:p>
            <a:r>
              <a:rPr lang="en-US" sz="800" dirty="0"/>
              <a:t>Hierarchical </a:t>
            </a:r>
            <a:r>
              <a:rPr lang="en-US" sz="800" dirty="0" smtClean="0"/>
              <a:t>clustering</a:t>
            </a:r>
            <a:endParaRPr lang="en-US" sz="800" dirty="0"/>
          </a:p>
          <a:p>
            <a:r>
              <a:rPr lang="en-US" sz="800" dirty="0"/>
              <a:t>Single-linkage clustering</a:t>
            </a:r>
          </a:p>
          <a:p>
            <a:r>
              <a:rPr lang="en-US" sz="800" dirty="0"/>
              <a:t>Conceptual clustering</a:t>
            </a:r>
          </a:p>
          <a:p>
            <a:endParaRPr lang="en-US" sz="800" dirty="0"/>
          </a:p>
          <a:p>
            <a:r>
              <a:rPr lang="en-US" sz="800" dirty="0"/>
              <a:t>Partitional </a:t>
            </a:r>
            <a:r>
              <a:rPr lang="en-US" sz="800" dirty="0" smtClean="0"/>
              <a:t>clustering</a:t>
            </a:r>
            <a:endParaRPr lang="en-US" sz="800" dirty="0"/>
          </a:p>
          <a:p>
            <a:r>
              <a:rPr lang="en-US" sz="800" dirty="0"/>
              <a:t>K-means algorithm</a:t>
            </a:r>
          </a:p>
          <a:p>
            <a:r>
              <a:rPr lang="en-US" sz="800" dirty="0"/>
              <a:t>Fuzzy clustering</a:t>
            </a:r>
          </a:p>
          <a:p>
            <a:r>
              <a:rPr lang="en-US" sz="800" dirty="0"/>
              <a:t>DBSCAN</a:t>
            </a:r>
          </a:p>
          <a:p>
            <a:endParaRPr lang="en-US" sz="800" dirty="0"/>
          </a:p>
          <a:p>
            <a:r>
              <a:rPr lang="en-US" sz="800" dirty="0"/>
              <a:t>Reinforcement </a:t>
            </a:r>
            <a:r>
              <a:rPr lang="en-US" sz="800" dirty="0" smtClean="0"/>
              <a:t>learning</a:t>
            </a:r>
            <a:endParaRPr lang="en-US" sz="800" dirty="0"/>
          </a:p>
          <a:p>
            <a:r>
              <a:rPr lang="en-US" sz="800" dirty="0"/>
              <a:t>Temporal difference learning</a:t>
            </a:r>
          </a:p>
          <a:p>
            <a:r>
              <a:rPr lang="en-US" sz="800" dirty="0"/>
              <a:t>Q-learning</a:t>
            </a:r>
          </a:p>
          <a:p>
            <a:r>
              <a:rPr lang="en-US" sz="800" dirty="0"/>
              <a:t>Learning Automata</a:t>
            </a:r>
          </a:p>
          <a:p>
            <a:r>
              <a:rPr lang="en-US" sz="800" dirty="0"/>
              <a:t>Monte Carlo Method</a:t>
            </a:r>
          </a:p>
          <a:p>
            <a:r>
              <a:rPr lang="en-US" sz="800" dirty="0"/>
              <a:t>SARSA</a:t>
            </a:r>
          </a:p>
          <a:p>
            <a:endParaRPr lang="en-US" sz="800" dirty="0"/>
          </a:p>
          <a:p>
            <a:r>
              <a:rPr lang="en-US" sz="800" dirty="0"/>
              <a:t>Deep </a:t>
            </a:r>
            <a:r>
              <a:rPr lang="en-US" sz="800" dirty="0" smtClean="0"/>
              <a:t>learning</a:t>
            </a:r>
            <a:endParaRPr lang="en-US" sz="800" dirty="0"/>
          </a:p>
          <a:p>
            <a:r>
              <a:rPr lang="en-US" sz="800" dirty="0"/>
              <a:t>Deep belief networks</a:t>
            </a:r>
          </a:p>
          <a:p>
            <a:r>
              <a:rPr lang="en-US" sz="800" dirty="0"/>
              <a:t>Deep Boltzmann machines</a:t>
            </a:r>
          </a:p>
          <a:p>
            <a:r>
              <a:rPr lang="en-US" sz="800" dirty="0"/>
              <a:t>Deep Convolutional neural networks</a:t>
            </a:r>
          </a:p>
          <a:p>
            <a:r>
              <a:rPr lang="en-US" sz="800" dirty="0"/>
              <a:t>Deep Recurrent neural </a:t>
            </a:r>
            <a:r>
              <a:rPr lang="en-US" sz="800" dirty="0" smtClean="0"/>
              <a:t>networks</a:t>
            </a:r>
          </a:p>
        </p:txBody>
      </p:sp>
      <p:sp>
        <p:nvSpPr>
          <p:cNvPr id="8" name="TextBox 7"/>
          <p:cNvSpPr txBox="1"/>
          <p:nvPr/>
        </p:nvSpPr>
        <p:spPr>
          <a:xfrm>
            <a:off x="1828800" y="6400800"/>
            <a:ext cx="3281668" cy="261610"/>
          </a:xfrm>
          <a:prstGeom prst="rect">
            <a:avLst/>
          </a:prstGeom>
          <a:noFill/>
        </p:spPr>
        <p:txBody>
          <a:bodyPr wrap="none" rtlCol="0">
            <a:spAutoFit/>
          </a:bodyPr>
          <a:lstStyle/>
          <a:p>
            <a:r>
              <a:rPr lang="en-US" sz="1100" dirty="0" smtClean="0"/>
              <a:t>Ref</a:t>
            </a:r>
            <a:r>
              <a:rPr lang="en-US" sz="1100" dirty="0"/>
              <a:t>: http://en.wikipedia.org/wiki/Machine_learning</a:t>
            </a:r>
          </a:p>
        </p:txBody>
      </p:sp>
    </p:spTree>
    <p:extLst>
      <p:ext uri="{BB962C8B-B14F-4D97-AF65-F5344CB8AC3E}">
        <p14:creationId xmlns:p14="http://schemas.microsoft.com/office/powerpoint/2010/main" val="15135665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rPr>
              <a:t>REGISTER</a:t>
            </a:r>
            <a:r>
              <a:rPr lang="en-US" dirty="0" smtClean="0"/>
              <a:t> GENETIC PROGRAMMING</a:t>
            </a:r>
            <a:endParaRPr lang="en-US" dirty="0"/>
          </a:p>
        </p:txBody>
      </p:sp>
      <p:sp>
        <p:nvSpPr>
          <p:cNvPr id="57347" name="Content Placeholder 2"/>
          <p:cNvSpPr>
            <a:spLocks noGrp="1"/>
          </p:cNvSpPr>
          <p:nvPr>
            <p:ph idx="1"/>
          </p:nvPr>
        </p:nvSpPr>
        <p:spPr/>
        <p:txBody>
          <a:bodyPr/>
          <a:lstStyle/>
          <a:p>
            <a:r>
              <a:rPr lang="en-US" altLang="en-US" sz="1800" dirty="0" smtClean="0"/>
              <a:t>Based loosely on biological models of evolution and eucaryotic* sexual reproduction</a:t>
            </a:r>
          </a:p>
          <a:p>
            <a:r>
              <a:rPr lang="en-US" altLang="en-US" sz="1800" dirty="0" smtClean="0"/>
              <a:t>Simulates the path a biological species goes through as it evolves:</a:t>
            </a:r>
          </a:p>
          <a:p>
            <a:pPr>
              <a:buFontTx/>
              <a:buNone/>
            </a:pPr>
            <a:r>
              <a:rPr lang="en-US" altLang="en-US" sz="1800" dirty="0" smtClean="0"/>
              <a:t>	-Starts off simple</a:t>
            </a:r>
          </a:p>
          <a:p>
            <a:pPr>
              <a:buFontTx/>
              <a:buNone/>
            </a:pPr>
            <a:r>
              <a:rPr lang="en-US" altLang="en-US" sz="1800" dirty="0" smtClean="0"/>
              <a:t>	-Adapts to hostile environment</a:t>
            </a:r>
          </a:p>
          <a:p>
            <a:pPr>
              <a:buFontTx/>
              <a:buNone/>
            </a:pPr>
            <a:r>
              <a:rPr lang="en-US" altLang="en-US" sz="1800" dirty="0" smtClean="0"/>
              <a:t>	-Strong Parents give birth to strong children</a:t>
            </a:r>
          </a:p>
          <a:p>
            <a:pPr>
              <a:buFontTx/>
              <a:buNone/>
            </a:pPr>
            <a:r>
              <a:rPr lang="en-US" altLang="en-US" sz="1800" dirty="0" smtClean="0"/>
              <a:t>	-Random mutations may help</a:t>
            </a:r>
          </a:p>
          <a:p>
            <a:r>
              <a:rPr lang="en-US" altLang="en-US" sz="1800" dirty="0" smtClean="0"/>
              <a:t>Works at the </a:t>
            </a:r>
            <a:r>
              <a:rPr lang="en-US" altLang="en-US" sz="1800" i="1" dirty="0" smtClean="0"/>
              <a:t>FAST</a:t>
            </a:r>
            <a:r>
              <a:rPr lang="en-US" altLang="en-US" sz="1800" dirty="0" smtClean="0"/>
              <a:t> CPU Register Level, not high level code</a:t>
            </a:r>
          </a:p>
          <a:p>
            <a:r>
              <a:rPr lang="en-US" altLang="en-US" sz="1800" u="sng" dirty="0" smtClean="0"/>
              <a:t>Fast, Accurate, and Writes Code</a:t>
            </a:r>
          </a:p>
          <a:p>
            <a:r>
              <a:rPr lang="en-US" altLang="en-US" sz="1800" u="sng" dirty="0" smtClean="0"/>
              <a:t>Different from GA and Tree Based GP</a:t>
            </a:r>
          </a:p>
          <a:p>
            <a:pPr marL="0" indent="0">
              <a:buNone/>
            </a:pPr>
            <a:endParaRPr lang="en-US" altLang="en-US" sz="2000" dirty="0" smtClean="0"/>
          </a:p>
          <a:p>
            <a:pPr>
              <a:buFontTx/>
              <a:buNone/>
            </a:pPr>
            <a:r>
              <a:rPr lang="en-US" altLang="en-US" sz="1200" dirty="0" smtClean="0"/>
              <a:t>*Based on complex cells with membranes</a:t>
            </a:r>
          </a:p>
          <a:p>
            <a:pPr>
              <a:buFontTx/>
              <a:buNone/>
            </a:pPr>
            <a:endParaRPr lang="en-US" altLang="en-US" sz="2400" dirty="0" smtClean="0"/>
          </a:p>
          <a:p>
            <a:pPr>
              <a:buFontTx/>
              <a:buNone/>
            </a:pPr>
            <a:r>
              <a:rPr lang="en-US" altLang="en-US" sz="900" dirty="0" smtClean="0"/>
              <a:t>Reference: http</a:t>
            </a:r>
            <a:r>
              <a:rPr lang="en-US" altLang="en-US" sz="900" dirty="0"/>
              <a:t>://www.tradingsystemlab.com/files/Discipulus%20How%20It%20Works.pdf</a:t>
            </a:r>
            <a:endParaRPr lang="en-US" altLang="en-US" sz="900" dirty="0" smtClean="0"/>
          </a:p>
        </p:txBody>
      </p:sp>
      <p:sp>
        <p:nvSpPr>
          <p:cNvPr id="4" name="Date Placeholder 3"/>
          <p:cNvSpPr>
            <a:spLocks noGrp="1"/>
          </p:cNvSpPr>
          <p:nvPr>
            <p:ph type="dt" sz="half" idx="10"/>
          </p:nvPr>
        </p:nvSpPr>
        <p:spPr/>
        <p:txBody>
          <a:bodyPr/>
          <a:lstStyle/>
          <a:p>
            <a:pPr>
              <a:defRPr/>
            </a:pPr>
            <a:fld id="{4F5F4A3A-131E-44E4-9AF3-DAA68E7D7CDD}" type="datetime1">
              <a:rPr lang="en-US"/>
              <a:pPr>
                <a:defRPr/>
              </a:pPr>
              <a:t>10/12/2017</a:t>
            </a:fld>
            <a:endParaRPr lang="en-US" dirty="0"/>
          </a:p>
        </p:txBody>
      </p:sp>
    </p:spTree>
    <p:extLst>
      <p:ext uri="{BB962C8B-B14F-4D97-AF65-F5344CB8AC3E}">
        <p14:creationId xmlns:p14="http://schemas.microsoft.com/office/powerpoint/2010/main" val="3448688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TSL LAIMGP LEARNING</a:t>
            </a:r>
            <a:endParaRPr lang="en-US" dirty="0"/>
          </a:p>
        </p:txBody>
      </p:sp>
      <p:sp>
        <p:nvSpPr>
          <p:cNvPr id="44035" name="Content Placeholder 2"/>
          <p:cNvSpPr>
            <a:spLocks noGrp="1"/>
          </p:cNvSpPr>
          <p:nvPr>
            <p:ph idx="1"/>
          </p:nvPr>
        </p:nvSpPr>
        <p:spPr>
          <a:xfrm>
            <a:off x="457200" y="1371600"/>
            <a:ext cx="8229600" cy="4724400"/>
          </a:xfrm>
        </p:spPr>
        <p:txBody>
          <a:bodyPr/>
          <a:lstStyle/>
          <a:p>
            <a:r>
              <a:rPr lang="en-US" altLang="en-US" sz="1800" dirty="0" smtClean="0"/>
              <a:t>Supervised Learning. No supervisory Signal.</a:t>
            </a:r>
          </a:p>
          <a:p>
            <a:r>
              <a:rPr lang="en-US" altLang="en-US" sz="1800" dirty="0" smtClean="0"/>
              <a:t>Population is initialized </a:t>
            </a:r>
          </a:p>
          <a:p>
            <a:r>
              <a:rPr lang="en-US" altLang="en-US" sz="1800" dirty="0" smtClean="0"/>
              <a:t>Trading Strategies are initialized with random signals </a:t>
            </a:r>
          </a:p>
          <a:p>
            <a:r>
              <a:rPr lang="en-US" altLang="en-US" sz="1800" dirty="0" smtClean="0"/>
              <a:t>Tournament is run within population applied to the trading simulator</a:t>
            </a:r>
          </a:p>
          <a:p>
            <a:r>
              <a:rPr lang="en-US" altLang="en-US" sz="1800" u="sng" dirty="0" smtClean="0"/>
              <a:t>Mutation</a:t>
            </a:r>
            <a:r>
              <a:rPr lang="en-US" altLang="en-US" sz="1800" dirty="0" smtClean="0"/>
              <a:t> causes random changes in winners</a:t>
            </a:r>
          </a:p>
          <a:p>
            <a:r>
              <a:rPr lang="en-US" altLang="en-US" sz="1800" u="sng" dirty="0" smtClean="0"/>
              <a:t>Crossover</a:t>
            </a:r>
            <a:r>
              <a:rPr lang="en-US" altLang="en-US" sz="1800" dirty="0" smtClean="0"/>
              <a:t> exchanges DNA between winners</a:t>
            </a:r>
          </a:p>
          <a:p>
            <a:r>
              <a:rPr lang="en-US" altLang="en-US" sz="1800" u="sng" dirty="0" smtClean="0"/>
              <a:t>Reproduction</a:t>
            </a:r>
            <a:r>
              <a:rPr lang="en-US" altLang="en-US" sz="1800" dirty="0" smtClean="0"/>
              <a:t> is applied on remainder</a:t>
            </a:r>
          </a:p>
          <a:p>
            <a:r>
              <a:rPr lang="en-US" altLang="en-US" sz="1800" u="sng" dirty="0" smtClean="0"/>
              <a:t>Demes</a:t>
            </a:r>
            <a:r>
              <a:rPr lang="en-US" altLang="en-US" sz="1800" dirty="0" smtClean="0"/>
              <a:t> enhance genetic diversity</a:t>
            </a:r>
          </a:p>
          <a:p>
            <a:r>
              <a:rPr lang="en-US" altLang="en-US" sz="1800" u="sng" dirty="0" smtClean="0"/>
              <a:t>Parsimony Pressure</a:t>
            </a:r>
            <a:r>
              <a:rPr lang="en-US" altLang="en-US" sz="1800" dirty="0" smtClean="0"/>
              <a:t> favor simpler solutions</a:t>
            </a:r>
          </a:p>
          <a:p>
            <a:r>
              <a:rPr lang="en-US" altLang="en-US" sz="1800" dirty="0" smtClean="0"/>
              <a:t>If n GWI occur then run restarts</a:t>
            </a:r>
          </a:p>
          <a:p>
            <a:r>
              <a:rPr lang="en-US" altLang="en-US" sz="1800" dirty="0" smtClean="0"/>
              <a:t>New trading algorithms emerge and improve based on the error function</a:t>
            </a:r>
          </a:p>
          <a:p>
            <a:r>
              <a:rPr lang="en-US" altLang="en-US" sz="1800" b="1" dirty="0" smtClean="0"/>
              <a:t>Algorithms learn to trade better as they trade in simulation</a:t>
            </a:r>
          </a:p>
          <a:p>
            <a:r>
              <a:rPr lang="en-US" altLang="en-US" sz="1800" dirty="0" smtClean="0"/>
              <a:t>After x runs or user termination, all runs stop</a:t>
            </a:r>
          </a:p>
          <a:p>
            <a:r>
              <a:rPr lang="en-US" altLang="en-US" sz="1800" dirty="0" smtClean="0"/>
              <a:t>Finally, code is exported, translated and ported to a Trading OMS/EMS</a:t>
            </a:r>
          </a:p>
          <a:p>
            <a:endParaRPr lang="en-US" altLang="en-US" dirty="0" smtClean="0"/>
          </a:p>
        </p:txBody>
      </p:sp>
      <p:sp>
        <p:nvSpPr>
          <p:cNvPr id="4" name="Date Placeholder 3"/>
          <p:cNvSpPr>
            <a:spLocks noGrp="1"/>
          </p:cNvSpPr>
          <p:nvPr>
            <p:ph type="dt" sz="half" idx="10"/>
          </p:nvPr>
        </p:nvSpPr>
        <p:spPr/>
        <p:txBody>
          <a:bodyPr/>
          <a:lstStyle/>
          <a:p>
            <a:pPr>
              <a:defRPr/>
            </a:pPr>
            <a:fld id="{ECF6CB34-7106-4409-B38C-BFF1C1EEDE13}" type="datetime1">
              <a:rPr lang="en-US" smtClean="0"/>
              <a:pPr>
                <a:defRPr/>
              </a:pPr>
              <a:t>10/12/2017</a:t>
            </a:fld>
            <a:endParaRPr lang="en-US" dirty="0"/>
          </a:p>
        </p:txBody>
      </p:sp>
    </p:spTree>
    <p:extLst>
      <p:ext uri="{BB962C8B-B14F-4D97-AF65-F5344CB8AC3E}">
        <p14:creationId xmlns:p14="http://schemas.microsoft.com/office/powerpoint/2010/main" val="2824678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A TRADING SYSTEM SIMULATOR MAPS DATA TO EQUITY CURVES</a:t>
            </a:r>
            <a:endParaRPr lang="en-US" sz="3200" dirty="0"/>
          </a:p>
        </p:txBody>
      </p:sp>
      <p:sp>
        <p:nvSpPr>
          <p:cNvPr id="3" name="Date Placeholder 2"/>
          <p:cNvSpPr>
            <a:spLocks noGrp="1"/>
          </p:cNvSpPr>
          <p:nvPr>
            <p:ph type="dt" sz="half" idx="10"/>
          </p:nvPr>
        </p:nvSpPr>
        <p:spPr/>
        <p:txBody>
          <a:bodyPr/>
          <a:lstStyle/>
          <a:p>
            <a:pPr>
              <a:defRPr/>
            </a:pPr>
            <a:fld id="{3BFA0B66-C0AB-49B4-8D8F-ECAA273C68F7}" type="datetime1">
              <a:rPr lang="en-US" smtClean="0"/>
              <a:pPr>
                <a:defRPr/>
              </a:pPr>
              <a:t>10/12/2017</a:t>
            </a:fld>
            <a:endParaRPr lang="en-US" dirty="0"/>
          </a:p>
        </p:txBody>
      </p:sp>
      <p:sp>
        <p:nvSpPr>
          <p:cNvPr id="18438" name="Right Arrow 4"/>
          <p:cNvSpPr>
            <a:spLocks noChangeArrowheads="1"/>
          </p:cNvSpPr>
          <p:nvPr/>
        </p:nvSpPr>
        <p:spPr bwMode="auto">
          <a:xfrm>
            <a:off x="3200400" y="2590800"/>
            <a:ext cx="1981200" cy="1295400"/>
          </a:xfrm>
          <a:prstGeom prst="rightArrow">
            <a:avLst>
              <a:gd name="adj1" fmla="val 50000"/>
              <a:gd name="adj2" fmla="val 49980"/>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100" dirty="0" smtClean="0"/>
              <a:t>MACHINE</a:t>
            </a:r>
          </a:p>
          <a:p>
            <a:pPr>
              <a:spcBef>
                <a:spcPct val="0"/>
              </a:spcBef>
              <a:buClrTx/>
              <a:buFontTx/>
              <a:buNone/>
            </a:pPr>
            <a:r>
              <a:rPr lang="en-US" altLang="en-US" sz="1100" dirty="0" smtClean="0"/>
              <a:t>DESIGNED SYSTEM</a:t>
            </a:r>
          </a:p>
          <a:p>
            <a:pPr>
              <a:spcBef>
                <a:spcPct val="0"/>
              </a:spcBef>
              <a:buClrTx/>
              <a:buFontTx/>
              <a:buNone/>
            </a:pPr>
            <a:r>
              <a:rPr lang="en-US" altLang="en-US" sz="1100" dirty="0" smtClean="0"/>
              <a:t>MAPPING</a:t>
            </a:r>
            <a:endParaRPr lang="en-US" altLang="en-US" sz="1100" dirty="0"/>
          </a:p>
        </p:txBody>
      </p:sp>
      <p:sp>
        <p:nvSpPr>
          <p:cNvPr id="9" name="Rectangle 8"/>
          <p:cNvSpPr/>
          <p:nvPr/>
        </p:nvSpPr>
        <p:spPr bwMode="auto">
          <a:xfrm>
            <a:off x="1752600" y="2743200"/>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DATA</a:t>
            </a:r>
          </a:p>
        </p:txBody>
      </p:sp>
      <p:cxnSp>
        <p:nvCxnSpPr>
          <p:cNvPr id="6" name="Straight Arrow Connector 5"/>
          <p:cNvCxnSpPr/>
          <p:nvPr/>
        </p:nvCxnSpPr>
        <p:spPr bwMode="auto">
          <a:xfrm>
            <a:off x="5943600" y="3733800"/>
            <a:ext cx="1524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V="1">
            <a:off x="5943600" y="2438400"/>
            <a:ext cx="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Curved Connector 14"/>
          <p:cNvCxnSpPr/>
          <p:nvPr/>
        </p:nvCxnSpPr>
        <p:spPr bwMode="auto">
          <a:xfrm flipV="1">
            <a:off x="6019800" y="2895600"/>
            <a:ext cx="1295400" cy="762000"/>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6" name="Curved Connector 25"/>
          <p:cNvCxnSpPr/>
          <p:nvPr/>
        </p:nvCxnSpPr>
        <p:spPr bwMode="auto">
          <a:xfrm flipV="1">
            <a:off x="5943600" y="3048000"/>
            <a:ext cx="1371600" cy="685800"/>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0" name="Curved Connector 29"/>
          <p:cNvCxnSpPr/>
          <p:nvPr/>
        </p:nvCxnSpPr>
        <p:spPr bwMode="auto">
          <a:xfrm flipV="1">
            <a:off x="5943600" y="2514600"/>
            <a:ext cx="1295400" cy="1143000"/>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1" name="Curved Connector 30"/>
          <p:cNvCxnSpPr/>
          <p:nvPr/>
        </p:nvCxnSpPr>
        <p:spPr bwMode="auto">
          <a:xfrm flipV="1">
            <a:off x="6019800" y="3200400"/>
            <a:ext cx="1295400" cy="533400"/>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18442" name="Straight Arrow Connector 18441"/>
          <p:cNvCxnSpPr/>
          <p:nvPr/>
        </p:nvCxnSpPr>
        <p:spPr bwMode="auto">
          <a:xfrm>
            <a:off x="2667000" y="3200400"/>
            <a:ext cx="533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445" name="Straight Arrow Connector 18444"/>
          <p:cNvCxnSpPr/>
          <p:nvPr/>
        </p:nvCxnSpPr>
        <p:spPr bwMode="auto">
          <a:xfrm flipH="1">
            <a:off x="7239000" y="2057400"/>
            <a:ext cx="304800" cy="3810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8449" name="TextBox 18448"/>
          <p:cNvSpPr txBox="1"/>
          <p:nvPr/>
        </p:nvSpPr>
        <p:spPr>
          <a:xfrm>
            <a:off x="6629400" y="1524000"/>
            <a:ext cx="1099131" cy="600164"/>
          </a:xfrm>
          <a:prstGeom prst="rect">
            <a:avLst/>
          </a:prstGeom>
          <a:noFill/>
        </p:spPr>
        <p:txBody>
          <a:bodyPr wrap="square" rtlCol="0">
            <a:spAutoFit/>
          </a:bodyPr>
          <a:lstStyle/>
          <a:p>
            <a:r>
              <a:rPr lang="en-US" sz="1100" dirty="0" smtClean="0"/>
              <a:t>Theoretically</a:t>
            </a:r>
          </a:p>
          <a:p>
            <a:r>
              <a:rPr lang="en-US" sz="1100" dirty="0" smtClean="0"/>
              <a:t>Perfect</a:t>
            </a:r>
          </a:p>
          <a:p>
            <a:r>
              <a:rPr lang="en-US" sz="1100" dirty="0" smtClean="0"/>
              <a:t>Equity Curve</a:t>
            </a:r>
            <a:endParaRPr lang="en-US" sz="1100" dirty="0"/>
          </a:p>
        </p:txBody>
      </p:sp>
      <p:sp>
        <p:nvSpPr>
          <p:cNvPr id="18450" name="TextBox 18449"/>
          <p:cNvSpPr txBox="1"/>
          <p:nvPr/>
        </p:nvSpPr>
        <p:spPr>
          <a:xfrm>
            <a:off x="6324600" y="3733800"/>
            <a:ext cx="639662" cy="369332"/>
          </a:xfrm>
          <a:prstGeom prst="rect">
            <a:avLst/>
          </a:prstGeom>
          <a:noFill/>
        </p:spPr>
        <p:txBody>
          <a:bodyPr wrap="none" rtlCol="0">
            <a:spAutoFit/>
          </a:bodyPr>
          <a:lstStyle/>
          <a:p>
            <a:r>
              <a:rPr lang="en-US" sz="1400" dirty="0" smtClean="0"/>
              <a:t>Time</a:t>
            </a:r>
            <a:r>
              <a:rPr lang="en-US" dirty="0" smtClean="0"/>
              <a:t> </a:t>
            </a:r>
            <a:endParaRPr lang="en-US" dirty="0"/>
          </a:p>
        </p:txBody>
      </p:sp>
      <p:sp>
        <p:nvSpPr>
          <p:cNvPr id="18451" name="TextBox 18450"/>
          <p:cNvSpPr txBox="1"/>
          <p:nvPr/>
        </p:nvSpPr>
        <p:spPr>
          <a:xfrm>
            <a:off x="5290857" y="2514600"/>
            <a:ext cx="652743" cy="738664"/>
          </a:xfrm>
          <a:prstGeom prst="rect">
            <a:avLst/>
          </a:prstGeom>
          <a:noFill/>
        </p:spPr>
        <p:txBody>
          <a:bodyPr wrap="none" rtlCol="0">
            <a:spAutoFit/>
          </a:bodyPr>
          <a:lstStyle/>
          <a:p>
            <a:r>
              <a:rPr lang="en-US" sz="1400" dirty="0" smtClean="0"/>
              <a:t>Profit </a:t>
            </a:r>
          </a:p>
          <a:p>
            <a:r>
              <a:rPr lang="en-US" sz="1400" dirty="0" smtClean="0"/>
              <a:t>  or</a:t>
            </a:r>
          </a:p>
          <a:p>
            <a:r>
              <a:rPr lang="en-US" sz="1400" dirty="0" smtClean="0"/>
              <a:t>Loss</a:t>
            </a:r>
            <a:endParaRPr lang="en-US" sz="1400" dirty="0"/>
          </a:p>
        </p:txBody>
      </p:sp>
      <mc:AlternateContent xmlns:mc="http://schemas.openxmlformats.org/markup-compatibility/2006" xmlns:a14="http://schemas.microsoft.com/office/drawing/2010/main">
        <mc:Choice Requires="a14">
          <p:sp>
            <p:nvSpPr>
              <p:cNvPr id="18" name="Rectangle 17"/>
              <p:cNvSpPr/>
              <p:nvPr/>
            </p:nvSpPr>
            <p:spPr>
              <a:xfrm>
                <a:off x="1099131" y="4103132"/>
                <a:ext cx="6629400" cy="707886"/>
              </a:xfrm>
              <a:prstGeom prst="rect">
                <a:avLst/>
              </a:prstGeom>
            </p:spPr>
            <p:txBody>
              <a:bodyPr wrap="square">
                <a:spAutoFit/>
              </a:bodyPr>
              <a:lstStyle/>
              <a:p>
                <a:pPr marL="0" marR="0" fontAlgn="base">
                  <a:spcBef>
                    <a:spcPts val="0"/>
                  </a:spcBef>
                  <a:spcAft>
                    <a:spcPts val="0"/>
                  </a:spcAft>
                </a:pPr>
                <a:r>
                  <a:rPr lang="en-US" sz="1200" kern="1200" dirty="0">
                    <a:effectLst/>
                    <a:latin typeface="Arial"/>
                    <a:ea typeface="Times New Roman"/>
                    <a:cs typeface="Times New Roman"/>
                  </a:rPr>
                  <a:t>The resultant equity stream net profit np[n] is given by:</a:t>
                </a:r>
                <a:endParaRPr lang="en-US" sz="1200" dirty="0">
                  <a:effectLst/>
                  <a:latin typeface="Times New Roman"/>
                  <a:ea typeface="Times New Roman"/>
                </a:endParaRPr>
              </a:p>
              <a:p>
                <a:pPr marL="0" marR="0" fontAlgn="base">
                  <a:spcBef>
                    <a:spcPts val="0"/>
                  </a:spcBef>
                  <a:spcAft>
                    <a:spcPts val="0"/>
                  </a:spcAft>
                </a:pPr>
                <a14:m>
                  <m:oMath xmlns:m="http://schemas.openxmlformats.org/officeDocument/2006/math">
                    <m:r>
                      <a:rPr lang="en-US" sz="2800" i="1" kern="1200">
                        <a:effectLst/>
                        <a:latin typeface="Cambria Math"/>
                        <a:ea typeface="Times New Roman"/>
                        <a:cs typeface="Times New Roman"/>
                      </a:rPr>
                      <m:t>𝑛𝑝</m:t>
                    </m:r>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𝑛</m:t>
                    </m:r>
                    <m:r>
                      <a:rPr lang="en-US" sz="2800" i="1" kern="1200">
                        <a:effectLst/>
                        <a:latin typeface="Cambria Math"/>
                        <a:ea typeface="Times New Roman"/>
                        <a:cs typeface="Times New Roman"/>
                      </a:rPr>
                      <m:t>]=</m:t>
                    </m:r>
                    <m:nary>
                      <m:naryPr>
                        <m:chr m:val="∑"/>
                        <m:grow m:val="on"/>
                        <m:ctrlPr>
                          <a:rPr lang="en-US" sz="2800" i="1" kern="1200">
                            <a:effectLst/>
                            <a:latin typeface="Cambria Math"/>
                            <a:ea typeface="Times New Roman"/>
                            <a:cs typeface="Times New Roman"/>
                          </a:rPr>
                        </m:ctrlPr>
                      </m:naryPr>
                      <m:sub>
                        <m:r>
                          <a:rPr lang="en-US" sz="2800" i="1" kern="1200">
                            <a:effectLst/>
                            <a:latin typeface="Cambria Math"/>
                            <a:ea typeface="Times New Roman"/>
                            <a:cs typeface="Times New Roman"/>
                          </a:rPr>
                          <m:t>𝑡</m:t>
                        </m:r>
                        <m:r>
                          <a:rPr lang="en-US" sz="2800" i="1" kern="1200">
                            <a:effectLst/>
                            <a:latin typeface="Cambria Math"/>
                            <a:ea typeface="Times New Roman"/>
                            <a:cs typeface="Times New Roman"/>
                          </a:rPr>
                          <m:t>=1</m:t>
                        </m:r>
                      </m:sub>
                      <m:sup>
                        <m:r>
                          <a:rPr lang="en-US" sz="2800" i="1" kern="1200">
                            <a:effectLst/>
                            <a:latin typeface="Cambria Math"/>
                            <a:ea typeface="Times New Roman"/>
                            <a:cs typeface="Times New Roman"/>
                          </a:rPr>
                          <m:t>𝑛</m:t>
                        </m:r>
                      </m:sup>
                      <m:e>
                        <m:d>
                          <m:dPr>
                            <m:ctrlPr>
                              <a:rPr lang="en-US" sz="2800" i="1" kern="1200">
                                <a:effectLst/>
                                <a:latin typeface="Cambria Math"/>
                                <a:ea typeface="Times New Roman"/>
                                <a:cs typeface="Times New Roman"/>
                              </a:rPr>
                            </m:ctrlPr>
                          </m:dPr>
                          <m:e>
                            <m:r>
                              <a:rPr lang="en-US" sz="2800" i="1" kern="1200">
                                <a:effectLst/>
                                <a:latin typeface="Cambria Math"/>
                                <a:ea typeface="Times New Roman"/>
                                <a:cs typeface="Times New Roman"/>
                              </a:rPr>
                              <m:t> </m:t>
                            </m:r>
                            <m:r>
                              <a:rPr lang="en-US" sz="2800" i="1" kern="1200">
                                <a:effectLst/>
                                <a:latin typeface="Cambria Math"/>
                                <a:ea typeface="Times New Roman"/>
                                <a:cs typeface="Times New Roman"/>
                              </a:rPr>
                              <m:t>𝑡𝑝</m:t>
                            </m:r>
                            <m:d>
                              <m:dPr>
                                <m:begChr m:val="["/>
                                <m:endChr m:val="]"/>
                                <m:ctrlPr>
                                  <a:rPr lang="en-US" sz="2800" i="1" kern="1200">
                                    <a:effectLst/>
                                    <a:latin typeface="Cambria Math"/>
                                    <a:ea typeface="Times New Roman"/>
                                    <a:cs typeface="Times New Roman"/>
                                  </a:rPr>
                                </m:ctrlPr>
                              </m:dPr>
                              <m:e>
                                <m:r>
                                  <a:rPr lang="en-US" sz="2800" i="1" kern="1200">
                                    <a:effectLst/>
                                    <a:latin typeface="Cambria Math"/>
                                    <a:ea typeface="Times New Roman"/>
                                    <a:cs typeface="Times New Roman"/>
                                  </a:rPr>
                                  <m:t>𝑡</m:t>
                                </m:r>
                              </m:e>
                            </m:d>
                            <m:r>
                              <a:rPr lang="en-US" sz="2800" i="1" kern="1200">
                                <a:effectLst/>
                                <a:latin typeface="Cambria Math"/>
                                <a:ea typeface="Times New Roman"/>
                                <a:cs typeface="Times New Roman"/>
                              </a:rPr>
                              <m:t> </m:t>
                            </m:r>
                          </m:e>
                        </m:d>
                      </m:e>
                    </m:nary>
                  </m:oMath>
                </a14:m>
                <a:r>
                  <a:rPr lang="en-US" sz="1200" kern="1200" dirty="0">
                    <a:effectLst/>
                    <a:latin typeface="Arial"/>
                    <a:ea typeface="Times New Roman"/>
                    <a:cs typeface="Times New Roman"/>
                  </a:rPr>
                  <a:t>  +  </a:t>
                </a:r>
                <a:r>
                  <a:rPr lang="en-US" sz="2800" i="1" kern="1200" dirty="0">
                    <a:effectLst/>
                    <a:latin typeface="Cambria Math"/>
                    <a:ea typeface="Cambria Math"/>
                    <a:cs typeface="Times New Roman"/>
                  </a:rPr>
                  <a:t>opp</a:t>
                </a:r>
                <a:endParaRPr lang="en-US" sz="1200" dirty="0">
                  <a:effectLst/>
                  <a:latin typeface="Times New Roman"/>
                  <a:ea typeface="Times New Roman"/>
                </a:endParaRPr>
              </a:p>
            </p:txBody>
          </p:sp>
        </mc:Choice>
        <mc:Fallback xmlns="">
          <p:sp>
            <p:nvSpPr>
              <p:cNvPr id="18" name="Rectangle 17"/>
              <p:cNvSpPr>
                <a:spLocks noRot="1" noChangeAspect="1" noMove="1" noResize="1" noEditPoints="1" noAdjustHandles="1" noChangeArrowheads="1" noChangeShapeType="1" noTextEdit="1"/>
              </p:cNvSpPr>
              <p:nvPr/>
            </p:nvSpPr>
            <p:spPr>
              <a:xfrm>
                <a:off x="1099131" y="4103132"/>
                <a:ext cx="6629400" cy="707886"/>
              </a:xfrm>
              <a:prstGeom prst="rect">
                <a:avLst/>
              </a:prstGeom>
              <a:blipFill rotWithShape="1">
                <a:blip r:embed="rId2"/>
                <a:stretch>
                  <a:fillRect t="-862" b="-2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143000" y="4953000"/>
                <a:ext cx="6629400" cy="892552"/>
              </a:xfrm>
              <a:prstGeom prst="rect">
                <a:avLst/>
              </a:prstGeom>
            </p:spPr>
            <p:txBody>
              <a:bodyPr wrap="square">
                <a:spAutoFit/>
              </a:bodyPr>
              <a:lstStyle/>
              <a:p>
                <a:pPr marL="0" marR="0" fontAlgn="base">
                  <a:spcBef>
                    <a:spcPts val="0"/>
                  </a:spcBef>
                  <a:spcAft>
                    <a:spcPts val="0"/>
                  </a:spcAft>
                </a:pPr>
                <a:r>
                  <a:rPr lang="en-US" sz="1200" kern="1200" dirty="0">
                    <a:effectLst/>
                    <a:latin typeface="Arial"/>
                    <a:ea typeface="Times New Roman"/>
                    <a:cs typeface="Times New Roman"/>
                  </a:rPr>
                  <a:t>The resultant net profit at t is given by:</a:t>
                </a:r>
                <a:endParaRPr lang="en-US" sz="1200" dirty="0">
                  <a:effectLst/>
                  <a:latin typeface="Times New Roman"/>
                  <a:ea typeface="Times New Roman"/>
                </a:endParaRPr>
              </a:p>
              <a:p>
                <a:pPr marL="0" marR="0" fontAlgn="base">
                  <a:spcBef>
                    <a:spcPts val="0"/>
                  </a:spcBef>
                  <a:spcAft>
                    <a:spcPts val="0"/>
                  </a:spcAft>
                </a:pPr>
                <a14:m>
                  <m:oMath xmlns:m="http://schemas.openxmlformats.org/officeDocument/2006/math">
                    <m:r>
                      <a:rPr lang="en-US" sz="2800" i="1" kern="1200">
                        <a:effectLst/>
                        <a:latin typeface="Cambria Math"/>
                        <a:ea typeface="Times New Roman"/>
                        <a:cs typeface="Times New Roman"/>
                      </a:rPr>
                      <m:t>𝑛𝑝</m:t>
                    </m:r>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𝑡</m:t>
                    </m:r>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𝑛𝑝</m:t>
                    </m:r>
                    <m:d>
                      <m:dPr>
                        <m:begChr m:val="["/>
                        <m:endChr m:val="]"/>
                        <m:ctrlPr>
                          <a:rPr lang="en-US" sz="2800" i="1" kern="1200">
                            <a:effectLst/>
                            <a:latin typeface="Cambria Math"/>
                            <a:ea typeface="Times New Roman"/>
                            <a:cs typeface="Times New Roman"/>
                          </a:rPr>
                        </m:ctrlPr>
                      </m:dPr>
                      <m:e>
                        <m:r>
                          <a:rPr lang="en-US" sz="2800" i="1" kern="1200">
                            <a:effectLst/>
                            <a:latin typeface="Cambria Math"/>
                            <a:ea typeface="Times New Roman"/>
                            <a:cs typeface="Times New Roman"/>
                          </a:rPr>
                          <m:t>𝑡</m:t>
                        </m:r>
                        <m:r>
                          <a:rPr lang="en-US" sz="2800" i="1" kern="1200">
                            <a:effectLst/>
                            <a:latin typeface="Cambria Math"/>
                            <a:ea typeface="Times New Roman"/>
                            <a:cs typeface="Times New Roman"/>
                          </a:rPr>
                          <m:t>−1</m:t>
                        </m:r>
                      </m:e>
                    </m:d>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𝑡𝑝</m:t>
                    </m:r>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𝑡</m:t>
                    </m:r>
                    <m:r>
                      <a:rPr lang="en-US" sz="2800" i="1" kern="1200">
                        <a:effectLst/>
                        <a:latin typeface="Cambria Math"/>
                        <a:ea typeface="Times New Roman"/>
                        <a:cs typeface="Times New Roman"/>
                      </a:rPr>
                      <m:t>]</m:t>
                    </m:r>
                  </m:oMath>
                </a14:m>
                <a:r>
                  <a:rPr lang="en-US" sz="1200" kern="1200" dirty="0">
                    <a:effectLst/>
                    <a:latin typeface="Arial"/>
                    <a:ea typeface="Times New Roman"/>
                    <a:cs typeface="Times New Roman"/>
                  </a:rPr>
                  <a:t>  +  </a:t>
                </a:r>
                <a:r>
                  <a:rPr lang="en-US" sz="2800" i="1" kern="1200" dirty="0">
                    <a:effectLst/>
                    <a:latin typeface="Cambria Math"/>
                    <a:ea typeface="Cambria Math"/>
                    <a:cs typeface="Times New Roman"/>
                  </a:rPr>
                  <a:t>opp</a:t>
                </a:r>
                <a:endParaRPr lang="en-US" sz="1200" dirty="0">
                  <a:effectLst/>
                  <a:latin typeface="Times New Roman"/>
                  <a:ea typeface="Times New Roman"/>
                </a:endParaRPr>
              </a:p>
              <a:p>
                <a:pPr marL="0" marR="0" fontAlgn="base">
                  <a:spcBef>
                    <a:spcPts val="0"/>
                  </a:spcBef>
                  <a:spcAft>
                    <a:spcPts val="0"/>
                  </a:spcAft>
                </a:pPr>
                <a:r>
                  <a:rPr lang="en-US" sz="1200" dirty="0">
                    <a:effectLst/>
                    <a:latin typeface="Times New Roman"/>
                    <a:ea typeface="Times New Roman"/>
                  </a:rPr>
                  <a:t> </a:t>
                </a:r>
              </a:p>
            </p:txBody>
          </p:sp>
        </mc:Choice>
        <mc:Fallback xmlns="">
          <p:sp>
            <p:nvSpPr>
              <p:cNvPr id="19" name="Rectangle 18"/>
              <p:cNvSpPr>
                <a:spLocks noRot="1" noChangeAspect="1" noMove="1" noResize="1" noEditPoints="1" noAdjustHandles="1" noChangeArrowheads="1" noChangeShapeType="1" noTextEdit="1"/>
              </p:cNvSpPr>
              <p:nvPr/>
            </p:nvSpPr>
            <p:spPr>
              <a:xfrm>
                <a:off x="1143000" y="4953000"/>
                <a:ext cx="6629400" cy="892552"/>
              </a:xfrm>
              <a:prstGeom prst="rect">
                <a:avLst/>
              </a:prstGeom>
              <a:blipFill rotWithShape="1">
                <a:blip r:embed="rId3"/>
                <a:stretch>
                  <a:fillRect l="-92" t="-685"/>
                </a:stretch>
              </a:blipFill>
            </p:spPr>
            <p:txBody>
              <a:bodyPr/>
              <a:lstStyle/>
              <a:p>
                <a:r>
                  <a:rPr lang="en-US">
                    <a:noFill/>
                  </a:rPr>
                  <a:t> </a:t>
                </a:r>
              </a:p>
            </p:txBody>
          </p:sp>
        </mc:Fallback>
      </mc:AlternateContent>
    </p:spTree>
    <p:extLst>
      <p:ext uri="{BB962C8B-B14F-4D97-AF65-F5344CB8AC3E}">
        <p14:creationId xmlns:p14="http://schemas.microsoft.com/office/powerpoint/2010/main" val="4243516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2286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TSL INPUT PREPROCESSING</a:t>
            </a:r>
            <a:r>
              <a:rPr lang="en-US" altLang="en-US" sz="4800" dirty="0" smtClean="0">
                <a:effectLst/>
              </a:rPr>
              <a:t/>
            </a:r>
            <a:br>
              <a:rPr lang="en-US" altLang="en-US" sz="4800" dirty="0" smtClean="0">
                <a:effectLst/>
              </a:rPr>
            </a:br>
            <a:r>
              <a:rPr lang="en-US" altLang="en-US" sz="1600" dirty="0" smtClean="0">
                <a:effectLst/>
              </a:rPr>
              <a:t>10 Built In PP’s. Open Code-Fully customizable. </a:t>
            </a:r>
            <a:r>
              <a:rPr lang="en-US" altLang="en-US" sz="1600" u="sng" dirty="0" smtClean="0">
                <a:effectLst/>
              </a:rPr>
              <a:t>56 Inputs</a:t>
            </a:r>
          </a:p>
        </p:txBody>
      </p:sp>
      <p:sp>
        <p:nvSpPr>
          <p:cNvPr id="45059" name="Rectangle 3"/>
          <p:cNvSpPr>
            <a:spLocks noGrp="1" noChangeArrowheads="1"/>
          </p:cNvSpPr>
          <p:nvPr>
            <p:ph idx="1"/>
          </p:nvPr>
        </p:nvSpPr>
        <p:spPr>
          <a:xfrm>
            <a:off x="457200" y="1295400"/>
            <a:ext cx="4800600" cy="4267200"/>
          </a:xfrm>
        </p:spPr>
        <p:txBody>
          <a:bodyPr/>
          <a:lstStyle/>
          <a:p>
            <a:pPr marL="0" indent="0">
              <a:lnSpc>
                <a:spcPct val="80000"/>
              </a:lnSpc>
              <a:buNone/>
            </a:pPr>
            <a:r>
              <a:rPr lang="pt-BR" altLang="en-US" sz="1400" dirty="0" smtClean="0"/>
              <a:t>Classical and Non-Classical Patterns</a:t>
            </a:r>
          </a:p>
          <a:p>
            <a:pPr>
              <a:lnSpc>
                <a:spcPct val="80000"/>
              </a:lnSpc>
            </a:pPr>
            <a:r>
              <a:rPr lang="pt-BR" altLang="en-US" sz="1400" dirty="0" smtClean="0"/>
              <a:t>1, 2 and more bar patterns</a:t>
            </a:r>
          </a:p>
          <a:p>
            <a:pPr>
              <a:lnSpc>
                <a:spcPct val="80000"/>
              </a:lnSpc>
            </a:pPr>
            <a:r>
              <a:rPr lang="pt-BR" altLang="en-US" sz="1400" dirty="0" smtClean="0"/>
              <a:t>Momemtum Patterns</a:t>
            </a:r>
          </a:p>
          <a:p>
            <a:pPr>
              <a:lnSpc>
                <a:spcPct val="80000"/>
              </a:lnSpc>
            </a:pPr>
            <a:r>
              <a:rPr lang="pt-BR" altLang="en-US" sz="1400" dirty="0" smtClean="0"/>
              <a:t>Countertrend Patterns</a:t>
            </a:r>
          </a:p>
          <a:p>
            <a:pPr>
              <a:lnSpc>
                <a:spcPct val="80000"/>
              </a:lnSpc>
            </a:pPr>
            <a:r>
              <a:rPr lang="pt-BR" altLang="en-US" sz="1400" dirty="0" smtClean="0"/>
              <a:t>Trend Patterns</a:t>
            </a:r>
          </a:p>
          <a:p>
            <a:pPr>
              <a:lnSpc>
                <a:spcPct val="80000"/>
              </a:lnSpc>
            </a:pPr>
            <a:r>
              <a:rPr lang="pt-BR" altLang="en-US" sz="1400" dirty="0" smtClean="0"/>
              <a:t>Gaps and variations</a:t>
            </a:r>
          </a:p>
          <a:p>
            <a:pPr>
              <a:lnSpc>
                <a:spcPct val="80000"/>
              </a:lnSpc>
            </a:pPr>
            <a:r>
              <a:rPr lang="pt-BR" altLang="en-US" sz="1400" dirty="0" smtClean="0"/>
              <a:t>Adaptive boolean patterns</a:t>
            </a:r>
          </a:p>
          <a:p>
            <a:pPr>
              <a:lnSpc>
                <a:spcPct val="80000"/>
              </a:lnSpc>
            </a:pPr>
            <a:r>
              <a:rPr lang="pt-BR" altLang="en-US" sz="1400" dirty="0" smtClean="0"/>
              <a:t>Adaptive numeric pattern relationships</a:t>
            </a:r>
          </a:p>
          <a:p>
            <a:pPr>
              <a:lnSpc>
                <a:spcPct val="80000"/>
              </a:lnSpc>
            </a:pPr>
            <a:r>
              <a:rPr lang="pt-BR" altLang="en-US" sz="1400" dirty="0" smtClean="0"/>
              <a:t>Support and Resistance, adaptations and variations</a:t>
            </a:r>
          </a:p>
          <a:p>
            <a:pPr>
              <a:lnSpc>
                <a:spcPct val="80000"/>
              </a:lnSpc>
            </a:pPr>
            <a:r>
              <a:rPr lang="pt-BR" altLang="en-US" sz="1400" dirty="0" smtClean="0"/>
              <a:t>Detrended pattern effects and variations</a:t>
            </a:r>
          </a:p>
          <a:p>
            <a:pPr marL="0" indent="0">
              <a:lnSpc>
                <a:spcPct val="80000"/>
              </a:lnSpc>
              <a:buNone/>
            </a:pPr>
            <a:endParaRPr lang="pt-BR" altLang="en-US" sz="1400" dirty="0"/>
          </a:p>
          <a:p>
            <a:pPr marL="0" indent="0">
              <a:lnSpc>
                <a:spcPct val="80000"/>
              </a:lnSpc>
              <a:buNone/>
            </a:pPr>
            <a:r>
              <a:rPr lang="pt-BR" altLang="en-US" sz="1400" dirty="0" smtClean="0"/>
              <a:t>Classical and Non-Classical Indicators</a:t>
            </a:r>
          </a:p>
          <a:p>
            <a:pPr>
              <a:lnSpc>
                <a:spcPct val="80000"/>
              </a:lnSpc>
            </a:pPr>
            <a:r>
              <a:rPr lang="pt-BR" altLang="en-US" sz="1400" dirty="0" smtClean="0"/>
              <a:t>Normalized variables</a:t>
            </a:r>
          </a:p>
          <a:p>
            <a:pPr>
              <a:lnSpc>
                <a:spcPct val="80000"/>
              </a:lnSpc>
            </a:pPr>
            <a:r>
              <a:rPr lang="pt-BR" altLang="en-US" sz="1400" dirty="0" smtClean="0"/>
              <a:t>Transforms</a:t>
            </a:r>
          </a:p>
          <a:p>
            <a:pPr>
              <a:lnSpc>
                <a:spcPct val="80000"/>
              </a:lnSpc>
            </a:pPr>
            <a:r>
              <a:rPr lang="pt-BR" altLang="en-US" sz="1400" dirty="0" smtClean="0"/>
              <a:t>Standard Deviation and variations</a:t>
            </a:r>
          </a:p>
          <a:p>
            <a:pPr>
              <a:lnSpc>
                <a:spcPct val="80000"/>
              </a:lnSpc>
            </a:pPr>
            <a:r>
              <a:rPr lang="pt-BR" altLang="en-US" sz="1400" dirty="0" smtClean="0"/>
              <a:t>Averages and variations</a:t>
            </a:r>
          </a:p>
          <a:p>
            <a:pPr>
              <a:lnSpc>
                <a:spcPct val="80000"/>
              </a:lnSpc>
            </a:pPr>
            <a:r>
              <a:rPr lang="pt-BR" altLang="en-US" sz="1400" dirty="0" smtClean="0"/>
              <a:t>Volatility, Volatility Ratios and variations</a:t>
            </a:r>
          </a:p>
          <a:p>
            <a:pPr>
              <a:lnSpc>
                <a:spcPct val="80000"/>
              </a:lnSpc>
            </a:pPr>
            <a:r>
              <a:rPr lang="pt-BR" altLang="en-US" sz="1400" dirty="0" smtClean="0"/>
              <a:t>Adaptive Channels</a:t>
            </a:r>
          </a:p>
          <a:p>
            <a:pPr>
              <a:lnSpc>
                <a:spcPct val="80000"/>
              </a:lnSpc>
            </a:pPr>
            <a:r>
              <a:rPr lang="pt-BR" altLang="en-US" sz="1400" dirty="0" smtClean="0"/>
              <a:t>Regressions and variations</a:t>
            </a:r>
          </a:p>
          <a:p>
            <a:pPr>
              <a:lnSpc>
                <a:spcPct val="80000"/>
              </a:lnSpc>
            </a:pPr>
            <a:r>
              <a:rPr lang="pt-BR" altLang="en-US" sz="1400" dirty="0" smtClean="0"/>
              <a:t>Oscillators and variations</a:t>
            </a:r>
          </a:p>
          <a:p>
            <a:pPr>
              <a:lnSpc>
                <a:spcPct val="80000"/>
              </a:lnSpc>
            </a:pPr>
            <a:r>
              <a:rPr lang="pt-BR" altLang="en-US" sz="1400" dirty="0"/>
              <a:t>Detrended prices, oscillators and variations</a:t>
            </a:r>
          </a:p>
          <a:p>
            <a:pPr>
              <a:lnSpc>
                <a:spcPct val="80000"/>
              </a:lnSpc>
            </a:pPr>
            <a:endParaRPr lang="pt-BR" altLang="en-US" sz="1400" dirty="0" smtClean="0"/>
          </a:p>
          <a:p>
            <a:pPr marL="0" indent="0">
              <a:lnSpc>
                <a:spcPct val="80000"/>
              </a:lnSpc>
              <a:buNone/>
            </a:pPr>
            <a:endParaRPr lang="pt-BR" altLang="en-US" sz="1400" dirty="0"/>
          </a:p>
          <a:p>
            <a:pPr marL="0" indent="0">
              <a:lnSpc>
                <a:spcPct val="80000"/>
              </a:lnSpc>
              <a:buNone/>
            </a:pPr>
            <a:endParaRPr lang="pt-BR" altLang="en-US" sz="1400" dirty="0"/>
          </a:p>
          <a:p>
            <a:pPr>
              <a:lnSpc>
                <a:spcPct val="80000"/>
              </a:lnSpc>
              <a:buAutoNum type="alphaLcPeriod"/>
            </a:pPr>
            <a:endParaRPr lang="pt-BR" altLang="en-US" sz="1400" dirty="0" smtClean="0"/>
          </a:p>
          <a:p>
            <a:pPr>
              <a:lnSpc>
                <a:spcPct val="80000"/>
              </a:lnSpc>
              <a:buAutoNum type="alphaLcPeriod"/>
            </a:pPr>
            <a:endParaRPr lang="pt-BR" altLang="en-US" sz="1400" dirty="0" smtClean="0"/>
          </a:p>
          <a:p>
            <a:pPr marL="0" indent="0">
              <a:lnSpc>
                <a:spcPct val="80000"/>
              </a:lnSpc>
              <a:buNone/>
            </a:pPr>
            <a:r>
              <a:rPr lang="pt-BR" altLang="en-US" sz="1400" dirty="0"/>
              <a:t>	</a:t>
            </a:r>
            <a:endParaRPr lang="pt-BR" altLang="en-US" sz="1400" dirty="0" smtClean="0"/>
          </a:p>
        </p:txBody>
      </p:sp>
      <p:sp>
        <p:nvSpPr>
          <p:cNvPr id="3" name="TextBox 2"/>
          <p:cNvSpPr txBox="1"/>
          <p:nvPr/>
        </p:nvSpPr>
        <p:spPr>
          <a:xfrm>
            <a:off x="5791200" y="1905000"/>
            <a:ext cx="2667000" cy="1988237"/>
          </a:xfrm>
          <a:prstGeom prst="rect">
            <a:avLst/>
          </a:prstGeom>
          <a:noFill/>
        </p:spPr>
        <p:txBody>
          <a:bodyPr wrap="square" rtlCol="0">
            <a:spAutoFit/>
          </a:bodyPr>
          <a:lstStyle/>
          <a:p>
            <a:pPr>
              <a:lnSpc>
                <a:spcPct val="80000"/>
              </a:lnSpc>
            </a:pPr>
            <a:r>
              <a:rPr lang="pt-BR" altLang="en-US" sz="1400" dirty="0" smtClean="0"/>
              <a:t>Other DNA:</a:t>
            </a:r>
          </a:p>
          <a:p>
            <a:pPr marL="342900" indent="-342900">
              <a:lnSpc>
                <a:spcPct val="80000"/>
              </a:lnSpc>
              <a:buFont typeface="Arial" panose="020B0604020202020204" pitchFamily="34" charset="0"/>
              <a:buChar char="•"/>
            </a:pPr>
            <a:r>
              <a:rPr lang="pt-BR" altLang="en-US" sz="1400" dirty="0" smtClean="0"/>
              <a:t>Intermarket data</a:t>
            </a:r>
          </a:p>
          <a:p>
            <a:pPr marL="342900" indent="-342900">
              <a:lnSpc>
                <a:spcPct val="80000"/>
              </a:lnSpc>
              <a:buFont typeface="Arial" panose="020B0604020202020204" pitchFamily="34" charset="0"/>
              <a:buChar char="•"/>
            </a:pPr>
            <a:r>
              <a:rPr lang="pt-BR" altLang="en-US" sz="1400" dirty="0" smtClean="0"/>
              <a:t>Fundamental data</a:t>
            </a:r>
          </a:p>
          <a:p>
            <a:pPr marL="342900" indent="-342900">
              <a:lnSpc>
                <a:spcPct val="80000"/>
              </a:lnSpc>
              <a:buFont typeface="Arial" panose="020B0604020202020204" pitchFamily="34" charset="0"/>
              <a:buChar char="•"/>
            </a:pPr>
            <a:r>
              <a:rPr lang="pt-BR" altLang="en-US" sz="1400" dirty="0" smtClean="0"/>
              <a:t>COT</a:t>
            </a:r>
          </a:p>
          <a:p>
            <a:pPr marL="342900" indent="-342900">
              <a:lnSpc>
                <a:spcPct val="80000"/>
              </a:lnSpc>
              <a:buFont typeface="Arial" panose="020B0604020202020204" pitchFamily="34" charset="0"/>
              <a:buChar char="•"/>
            </a:pPr>
            <a:r>
              <a:rPr lang="pt-BR" altLang="en-US" sz="1400" dirty="0" smtClean="0"/>
              <a:t>Cycles:MESA, MEM, etc.</a:t>
            </a:r>
          </a:p>
          <a:p>
            <a:pPr marL="342900" indent="-342900">
              <a:lnSpc>
                <a:spcPct val="80000"/>
              </a:lnSpc>
              <a:buFont typeface="Arial" panose="020B0604020202020204" pitchFamily="34" charset="0"/>
              <a:buChar char="•"/>
            </a:pPr>
            <a:r>
              <a:rPr lang="pt-BR" altLang="en-US" sz="1400" dirty="0" smtClean="0"/>
              <a:t>Machine </a:t>
            </a:r>
            <a:r>
              <a:rPr lang="pt-BR" altLang="en-US" sz="1400" dirty="0"/>
              <a:t>readable </a:t>
            </a:r>
            <a:r>
              <a:rPr lang="pt-BR" altLang="en-US" sz="1400" dirty="0" smtClean="0"/>
              <a:t>news</a:t>
            </a:r>
          </a:p>
          <a:p>
            <a:pPr marL="342900" indent="-342900">
              <a:lnSpc>
                <a:spcPct val="80000"/>
              </a:lnSpc>
              <a:buFont typeface="Arial" panose="020B0604020202020204" pitchFamily="34" charset="0"/>
              <a:buChar char="•"/>
            </a:pPr>
            <a:r>
              <a:rPr lang="pt-BR" altLang="en-US" sz="1400" dirty="0" smtClean="0"/>
              <a:t>Social Media</a:t>
            </a:r>
          </a:p>
          <a:p>
            <a:pPr marL="342900" indent="-342900">
              <a:lnSpc>
                <a:spcPct val="80000"/>
              </a:lnSpc>
              <a:buFont typeface="Arial" panose="020B0604020202020204" pitchFamily="34" charset="0"/>
              <a:buChar char="•"/>
            </a:pPr>
            <a:r>
              <a:rPr lang="pt-BR" altLang="en-US" sz="1400" dirty="0" smtClean="0"/>
              <a:t>Exogeneous Data</a:t>
            </a:r>
          </a:p>
          <a:p>
            <a:pPr marL="342900" indent="-342900">
              <a:lnSpc>
                <a:spcPct val="80000"/>
              </a:lnSpc>
              <a:buFont typeface="Arial" panose="020B0604020202020204" pitchFamily="34" charset="0"/>
              <a:buChar char="•"/>
            </a:pPr>
            <a:r>
              <a:rPr lang="pt-BR" altLang="en-US" sz="1400" dirty="0" smtClean="0"/>
              <a:t>Order Book Bid/Ask &amp; Size</a:t>
            </a:r>
          </a:p>
          <a:p>
            <a:pPr marL="342900" indent="-342900">
              <a:lnSpc>
                <a:spcPct val="80000"/>
              </a:lnSpc>
              <a:buFont typeface="Arial" panose="020B0604020202020204" pitchFamily="34" charset="0"/>
              <a:buChar char="•"/>
            </a:pPr>
            <a:r>
              <a:rPr lang="pt-BR" altLang="en-US" sz="1400" dirty="0" smtClean="0"/>
              <a:t>Order Book Movement</a:t>
            </a:r>
          </a:p>
          <a:p>
            <a:pPr marL="342900" indent="-342900">
              <a:lnSpc>
                <a:spcPct val="80000"/>
              </a:lnSpc>
              <a:buFont typeface="Arial" panose="020B0604020202020204" pitchFamily="34" charset="0"/>
              <a:buChar char="•"/>
            </a:pPr>
            <a:r>
              <a:rPr lang="pt-BR" altLang="en-US" sz="1400" dirty="0" smtClean="0"/>
              <a:t>Order Book Stats</a:t>
            </a:r>
            <a:endParaRPr lang="pt-BR" altLang="en-US" sz="1400" dirty="0"/>
          </a:p>
        </p:txBody>
      </p:sp>
    </p:spTree>
    <p:extLst>
      <p:ext uri="{BB962C8B-B14F-4D97-AF65-F5344CB8AC3E}">
        <p14:creationId xmlns:p14="http://schemas.microsoft.com/office/powerpoint/2010/main" val="1646883372"/>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defRPr/>
            </a:pPr>
            <a:r>
              <a:rPr lang="en-US" sz="4000" dirty="0" smtClean="0"/>
              <a:t>LAIMGP REPRODUCTIVE CROSSOVER</a:t>
            </a:r>
            <a:r>
              <a:rPr lang="en-US" dirty="0" smtClean="0"/>
              <a:t/>
            </a:r>
            <a:br>
              <a:rPr lang="en-US" dirty="0" smtClean="0"/>
            </a:br>
            <a:r>
              <a:rPr lang="en-US" sz="1400" dirty="0" smtClean="0"/>
              <a:t>Homologous and Non-Homologous crossover</a:t>
            </a:r>
            <a:endParaRPr lang="en-US" sz="1400" dirty="0"/>
          </a:p>
        </p:txBody>
      </p:sp>
      <p:pic>
        <p:nvPicPr>
          <p:cNvPr id="389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857375"/>
            <a:ext cx="6138861" cy="3781425"/>
          </a:xfrm>
          <a:noFill/>
        </p:spPr>
      </p:pic>
      <p:sp>
        <p:nvSpPr>
          <p:cNvPr id="4" name="Date Placeholder 3"/>
          <p:cNvSpPr>
            <a:spLocks noGrp="1"/>
          </p:cNvSpPr>
          <p:nvPr>
            <p:ph type="dt" sz="half" idx="10"/>
          </p:nvPr>
        </p:nvSpPr>
        <p:spPr/>
        <p:txBody>
          <a:bodyPr/>
          <a:lstStyle/>
          <a:p>
            <a:pPr>
              <a:defRPr/>
            </a:pPr>
            <a:fld id="{E82B0CAE-B25C-4F85-BD4C-A1AB652F775A}" type="datetime1">
              <a:rPr lang="en-US"/>
              <a:pPr>
                <a:defRPr/>
              </a:pPr>
              <a:t>10/12/2017</a:t>
            </a:fld>
            <a:endParaRPr lang="en-US" dirty="0"/>
          </a:p>
        </p:txBody>
      </p:sp>
      <p:sp>
        <p:nvSpPr>
          <p:cNvPr id="5" name="TextBox 4"/>
          <p:cNvSpPr txBox="1"/>
          <p:nvPr/>
        </p:nvSpPr>
        <p:spPr>
          <a:xfrm>
            <a:off x="2735263" y="5715000"/>
            <a:ext cx="3589337" cy="254000"/>
          </a:xfrm>
          <a:prstGeom prst="rect">
            <a:avLst/>
          </a:prstGeom>
          <a:noFill/>
        </p:spPr>
        <p:txBody>
          <a:bodyPr wrap="none">
            <a:spAutoFit/>
          </a:bodyPr>
          <a:lstStyle/>
          <a:p>
            <a:pPr>
              <a:defRPr/>
            </a:pPr>
            <a:r>
              <a:rPr lang="it-IT" sz="1050" dirty="0"/>
              <a:t>Reference: Frank D. Francone Licensiate Thesis (2009) </a:t>
            </a:r>
            <a:endParaRPr lang="en-US" sz="1050" dirty="0"/>
          </a:p>
        </p:txBody>
      </p:sp>
      <p:sp>
        <p:nvSpPr>
          <p:cNvPr id="38918" name="TextBox 2"/>
          <p:cNvSpPr txBox="1">
            <a:spLocks noChangeArrowheads="1"/>
          </p:cNvSpPr>
          <p:nvPr/>
        </p:nvSpPr>
        <p:spPr bwMode="auto">
          <a:xfrm>
            <a:off x="1905000" y="2743200"/>
            <a:ext cx="1159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en-US" altLang="en-US" sz="1800" dirty="0">
                <a:solidFill>
                  <a:schemeClr val="bg2"/>
                </a:solidFill>
              </a:rPr>
              <a:t>Trading</a:t>
            </a:r>
          </a:p>
          <a:p>
            <a:pPr eaLnBrk="1" hangingPunct="1">
              <a:spcBef>
                <a:spcPct val="0"/>
              </a:spcBef>
              <a:buClrTx/>
              <a:buFontTx/>
              <a:buNone/>
            </a:pPr>
            <a:r>
              <a:rPr lang="en-US" altLang="en-US" sz="1800" dirty="0" smtClean="0">
                <a:solidFill>
                  <a:schemeClr val="bg2"/>
                </a:solidFill>
              </a:rPr>
              <a:t>Algorithm</a:t>
            </a:r>
            <a:endParaRPr lang="en-US" altLang="en-US" sz="1800" dirty="0">
              <a:solidFill>
                <a:schemeClr val="bg2"/>
              </a:solidFill>
            </a:endParaRPr>
          </a:p>
        </p:txBody>
      </p:sp>
      <p:sp>
        <p:nvSpPr>
          <p:cNvPr id="3" name="TextBox 2"/>
          <p:cNvSpPr txBox="1"/>
          <p:nvPr/>
        </p:nvSpPr>
        <p:spPr>
          <a:xfrm>
            <a:off x="6019800" y="3352800"/>
            <a:ext cx="1752600" cy="646331"/>
          </a:xfrm>
          <a:prstGeom prst="rect">
            <a:avLst/>
          </a:prstGeom>
          <a:noFill/>
        </p:spPr>
        <p:txBody>
          <a:bodyPr wrap="square" rtlCol="0">
            <a:spAutoFit/>
          </a:bodyPr>
          <a:lstStyle/>
          <a:p>
            <a:r>
              <a:rPr lang="en-US" sz="1200" dirty="0" smtClean="0">
                <a:solidFill>
                  <a:schemeClr val="bg2"/>
                </a:solidFill>
              </a:rPr>
              <a:t>Trading System can vary its size during evolution</a:t>
            </a:r>
            <a:endParaRPr lang="en-US" sz="1200" dirty="0">
              <a:solidFill>
                <a:schemeClr val="bg2"/>
              </a:solidFill>
            </a:endParaRPr>
          </a:p>
        </p:txBody>
      </p:sp>
    </p:spTree>
    <p:extLst>
      <p:ext uri="{BB962C8B-B14F-4D97-AF65-F5344CB8AC3E}">
        <p14:creationId xmlns:p14="http://schemas.microsoft.com/office/powerpoint/2010/main" val="33091609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SETS: DNA</a:t>
            </a:r>
            <a:br>
              <a:rPr lang="en-US" dirty="0" smtClean="0"/>
            </a:br>
            <a:r>
              <a:rPr lang="en-US" sz="1800" dirty="0" smtClean="0"/>
              <a:t>More Function Sets allow deeper and wider ranges of solutions to be explored</a:t>
            </a:r>
            <a:endParaRPr lang="en-US" sz="18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76400"/>
            <a:ext cx="2895600" cy="259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76400" y="4648200"/>
            <a:ext cx="5665141" cy="646331"/>
          </a:xfrm>
          <a:prstGeom prst="rect">
            <a:avLst/>
          </a:prstGeom>
          <a:noFill/>
        </p:spPr>
        <p:txBody>
          <a:bodyPr wrap="none" rtlCol="0">
            <a:spAutoFit/>
          </a:bodyPr>
          <a:lstStyle/>
          <a:p>
            <a:r>
              <a:rPr lang="en-US" dirty="0" smtClean="0"/>
              <a:t>TSL’s GP is 60-200 times faster than other Algorithms</a:t>
            </a:r>
          </a:p>
          <a:p>
            <a:r>
              <a:rPr lang="en-US" dirty="0" smtClean="0"/>
              <a:t>TSL uses 34 Function Sets including +,-,*,/</a:t>
            </a:r>
            <a:endParaRPr lang="en-US" dirty="0"/>
          </a:p>
        </p:txBody>
      </p:sp>
      <p:sp>
        <p:nvSpPr>
          <p:cNvPr id="3" name="TextBox 2"/>
          <p:cNvSpPr txBox="1"/>
          <p:nvPr/>
        </p:nvSpPr>
        <p:spPr>
          <a:xfrm>
            <a:off x="838200" y="5865168"/>
            <a:ext cx="4179349" cy="230832"/>
          </a:xfrm>
          <a:prstGeom prst="rect">
            <a:avLst/>
          </a:prstGeom>
          <a:noFill/>
        </p:spPr>
        <p:txBody>
          <a:bodyPr wrap="none" rtlCol="0">
            <a:spAutoFit/>
          </a:bodyPr>
          <a:lstStyle/>
          <a:p>
            <a:r>
              <a:rPr lang="en-US" sz="900" dirty="0"/>
              <a:t>http://www.tradingsystemlab.com/files/Discipulus%20How%20It%20Works.pdf</a:t>
            </a:r>
          </a:p>
        </p:txBody>
      </p:sp>
    </p:spTree>
    <p:extLst>
      <p:ext uri="{BB962C8B-B14F-4D97-AF65-F5344CB8AC3E}">
        <p14:creationId xmlns:p14="http://schemas.microsoft.com/office/powerpoint/2010/main" val="32528745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MACHINE EVOLVED </a:t>
            </a:r>
            <a:r>
              <a:rPr lang="en-US" sz="2800" u="sng" dirty="0" smtClean="0"/>
              <a:t>AND</a:t>
            </a:r>
            <a:r>
              <a:rPr lang="en-US" sz="2800" dirty="0" smtClean="0"/>
              <a:t> WRITTEN CORE LOGIC OF YOUR TRADING SYSTEM</a:t>
            </a:r>
            <a:r>
              <a:rPr lang="en-US" sz="3600" dirty="0" smtClean="0"/>
              <a:t/>
            </a:r>
            <a:br>
              <a:rPr lang="en-US" sz="3600" dirty="0" smtClean="0"/>
            </a:br>
            <a:endParaRPr lang="en-US" sz="2000" dirty="0"/>
          </a:p>
        </p:txBody>
      </p:sp>
      <p:pic>
        <p:nvPicPr>
          <p:cNvPr id="3584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371725"/>
            <a:ext cx="2895600" cy="2800350"/>
          </a:xfrm>
          <a:noFill/>
        </p:spPr>
      </p:pic>
      <p:sp>
        <p:nvSpPr>
          <p:cNvPr id="4" name="Date Placeholder 3"/>
          <p:cNvSpPr>
            <a:spLocks noGrp="1"/>
          </p:cNvSpPr>
          <p:nvPr>
            <p:ph type="dt" sz="half" idx="10"/>
          </p:nvPr>
        </p:nvSpPr>
        <p:spPr/>
        <p:txBody>
          <a:bodyPr/>
          <a:lstStyle/>
          <a:p>
            <a:pPr>
              <a:defRPr/>
            </a:pPr>
            <a:fld id="{B080958C-7DCE-4E19-8261-DAB4561CF5DC}" type="datetime1">
              <a:rPr lang="en-US"/>
              <a:pPr>
                <a:defRPr/>
              </a:pPr>
              <a:t>10/12/2017</a:t>
            </a:fld>
            <a:endParaRPr lang="en-US" dirty="0"/>
          </a:p>
        </p:txBody>
      </p:sp>
      <p:sp>
        <p:nvSpPr>
          <p:cNvPr id="35845" name="Rectangle 4"/>
          <p:cNvSpPr>
            <a:spLocks noChangeArrowheads="1"/>
          </p:cNvSpPr>
          <p:nvPr/>
        </p:nvSpPr>
        <p:spPr bwMode="auto">
          <a:xfrm>
            <a:off x="1828800" y="2590800"/>
            <a:ext cx="23622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lnSpc>
                <a:spcPct val="80000"/>
              </a:lnSpc>
              <a:spcBef>
                <a:spcPct val="0"/>
              </a:spcBef>
              <a:buClrTx/>
              <a:buFontTx/>
              <a:buNone/>
            </a:pPr>
            <a:r>
              <a:rPr lang="en-US" altLang="en-US" sz="1800" dirty="0"/>
              <a:t> </a:t>
            </a:r>
            <a:r>
              <a:rPr lang="en-US" altLang="en-US" sz="800" dirty="0">
                <a:solidFill>
                  <a:schemeClr val="bg2"/>
                </a:solidFill>
              </a:rPr>
              <a:t>long double f[8];</a:t>
            </a:r>
          </a:p>
          <a:p>
            <a:pPr eaLnBrk="1" hangingPunct="1">
              <a:lnSpc>
                <a:spcPct val="80000"/>
              </a:lnSpc>
              <a:spcBef>
                <a:spcPct val="0"/>
              </a:spcBef>
              <a:buClrTx/>
              <a:buFontTx/>
              <a:buNone/>
            </a:pPr>
            <a:r>
              <a:rPr lang="en-US" altLang="en-US" sz="800" dirty="0">
                <a:solidFill>
                  <a:schemeClr val="bg2"/>
                </a:solidFill>
              </a:rPr>
              <a:t>  long double tmp = 0;</a:t>
            </a:r>
          </a:p>
          <a:p>
            <a:pPr eaLnBrk="1" hangingPunct="1">
              <a:lnSpc>
                <a:spcPct val="80000"/>
              </a:lnSpc>
              <a:spcBef>
                <a:spcPct val="0"/>
              </a:spcBef>
              <a:buClrTx/>
              <a:buFontTx/>
              <a:buNone/>
            </a:pPr>
            <a:r>
              <a:rPr lang="en-US" altLang="en-US" sz="800" dirty="0">
                <a:solidFill>
                  <a:schemeClr val="bg2"/>
                </a:solidFill>
              </a:rPr>
              <a:t>  int cflag = 0;</a:t>
            </a:r>
          </a:p>
          <a:p>
            <a:pPr eaLnBrk="1" hangingPunct="1">
              <a:lnSpc>
                <a:spcPct val="80000"/>
              </a:lnSpc>
              <a:spcBef>
                <a:spcPct val="0"/>
              </a:spcBef>
              <a:buClrTx/>
              <a:buFontTx/>
              <a:buNone/>
            </a:pPr>
            <a:endParaRPr lang="en-US" altLang="en-US" sz="800" dirty="0">
              <a:solidFill>
                <a:schemeClr val="bg2"/>
              </a:solidFill>
            </a:endParaRPr>
          </a:p>
          <a:p>
            <a:pPr eaLnBrk="1" hangingPunct="1">
              <a:lnSpc>
                <a:spcPct val="80000"/>
              </a:lnSpc>
              <a:spcBef>
                <a:spcPct val="0"/>
              </a:spcBef>
              <a:buClrTx/>
              <a:buFontTx/>
              <a:buNone/>
            </a:pPr>
            <a:r>
              <a:rPr lang="en-US" altLang="en-US" sz="800" dirty="0">
                <a:solidFill>
                  <a:schemeClr val="bg2"/>
                </a:solidFill>
              </a:rPr>
              <a:t>  f[0]=f[1]=f[2]=f[3]=f[4]=f[5]=f[6]=f[7]=0;                          </a:t>
            </a:r>
          </a:p>
          <a:p>
            <a:pPr eaLnBrk="1" hangingPunct="1">
              <a:lnSpc>
                <a:spcPct val="80000"/>
              </a:lnSpc>
              <a:spcBef>
                <a:spcPct val="0"/>
              </a:spcBef>
              <a:buClrTx/>
              <a:buFontTx/>
              <a:buNone/>
            </a:pPr>
            <a:endParaRPr lang="en-US" altLang="en-US" sz="800" dirty="0">
              <a:solidFill>
                <a:schemeClr val="bg2"/>
              </a:solidFill>
            </a:endParaRPr>
          </a:p>
          <a:p>
            <a:pPr eaLnBrk="1" hangingPunct="1">
              <a:lnSpc>
                <a:spcPct val="80000"/>
              </a:lnSpc>
              <a:spcBef>
                <a:spcPct val="0"/>
              </a:spcBef>
              <a:buClrTx/>
              <a:buFontTx/>
              <a:buNone/>
            </a:pPr>
            <a:r>
              <a:rPr lang="en-US" altLang="en-US" sz="800" dirty="0">
                <a:solidFill>
                  <a:schemeClr val="bg2"/>
                </a:solidFill>
              </a:rPr>
              <a:t>  L0:	f[0]-=v[25];</a:t>
            </a:r>
          </a:p>
          <a:p>
            <a:pPr eaLnBrk="1" hangingPunct="1">
              <a:lnSpc>
                <a:spcPct val="80000"/>
              </a:lnSpc>
              <a:spcBef>
                <a:spcPct val="0"/>
              </a:spcBef>
              <a:buClrTx/>
              <a:buFontTx/>
              <a:buNone/>
            </a:pPr>
            <a:r>
              <a:rPr lang="en-US" altLang="en-US" sz="800" dirty="0">
                <a:solidFill>
                  <a:schemeClr val="bg2"/>
                </a:solidFill>
              </a:rPr>
              <a:t>  L1:	f[0]+=v[43];</a:t>
            </a:r>
          </a:p>
          <a:p>
            <a:pPr eaLnBrk="1" hangingPunct="1">
              <a:lnSpc>
                <a:spcPct val="80000"/>
              </a:lnSpc>
              <a:spcBef>
                <a:spcPct val="0"/>
              </a:spcBef>
              <a:buClrTx/>
              <a:buFontTx/>
              <a:buNone/>
            </a:pPr>
            <a:r>
              <a:rPr lang="en-US" altLang="en-US" sz="800" dirty="0">
                <a:solidFill>
                  <a:schemeClr val="bg2"/>
                </a:solidFill>
              </a:rPr>
              <a:t>  L2:	f[0]=fabs(f[0]);</a:t>
            </a:r>
          </a:p>
          <a:p>
            <a:pPr eaLnBrk="1" hangingPunct="1">
              <a:lnSpc>
                <a:spcPct val="80000"/>
              </a:lnSpc>
              <a:spcBef>
                <a:spcPct val="0"/>
              </a:spcBef>
              <a:buClrTx/>
              <a:buFontTx/>
              <a:buNone/>
            </a:pPr>
            <a:r>
              <a:rPr lang="en-US" altLang="en-US" sz="800" dirty="0">
                <a:solidFill>
                  <a:schemeClr val="bg2"/>
                </a:solidFill>
              </a:rPr>
              <a:t>  L3:	f[0]-=v[13];</a:t>
            </a:r>
          </a:p>
          <a:p>
            <a:pPr eaLnBrk="1" hangingPunct="1">
              <a:lnSpc>
                <a:spcPct val="80000"/>
              </a:lnSpc>
              <a:spcBef>
                <a:spcPct val="0"/>
              </a:spcBef>
              <a:buClrTx/>
              <a:buFontTx/>
              <a:buNone/>
            </a:pPr>
            <a:r>
              <a:rPr lang="en-US" altLang="en-US" sz="800" dirty="0">
                <a:solidFill>
                  <a:schemeClr val="bg2"/>
                </a:solidFill>
              </a:rPr>
              <a:t>  L4:	f[0]-=v[49];</a:t>
            </a:r>
          </a:p>
          <a:p>
            <a:pPr eaLnBrk="1" hangingPunct="1">
              <a:lnSpc>
                <a:spcPct val="80000"/>
              </a:lnSpc>
              <a:spcBef>
                <a:spcPct val="0"/>
              </a:spcBef>
              <a:buClrTx/>
              <a:buFontTx/>
              <a:buNone/>
            </a:pPr>
            <a:r>
              <a:rPr lang="en-US" altLang="en-US" sz="800" dirty="0">
                <a:solidFill>
                  <a:schemeClr val="bg2"/>
                </a:solidFill>
              </a:rPr>
              <a:t>  L5:	f[0]-=v[41];</a:t>
            </a:r>
          </a:p>
          <a:p>
            <a:pPr eaLnBrk="1" hangingPunct="1">
              <a:lnSpc>
                <a:spcPct val="80000"/>
              </a:lnSpc>
              <a:spcBef>
                <a:spcPct val="0"/>
              </a:spcBef>
              <a:buClrTx/>
              <a:buFontTx/>
              <a:buNone/>
            </a:pPr>
            <a:r>
              <a:rPr lang="en-US" altLang="en-US" sz="800" dirty="0">
                <a:solidFill>
                  <a:schemeClr val="bg2"/>
                </a:solidFill>
              </a:rPr>
              <a:t>  L6:	f[0]*=f[0];</a:t>
            </a:r>
          </a:p>
          <a:p>
            <a:pPr eaLnBrk="1" hangingPunct="1">
              <a:lnSpc>
                <a:spcPct val="80000"/>
              </a:lnSpc>
              <a:spcBef>
                <a:spcPct val="0"/>
              </a:spcBef>
              <a:buClrTx/>
              <a:buFontTx/>
              <a:buNone/>
            </a:pPr>
            <a:r>
              <a:rPr lang="en-US" altLang="en-US" sz="800" dirty="0">
                <a:solidFill>
                  <a:schemeClr val="bg2"/>
                </a:solidFill>
              </a:rPr>
              <a:t>  L7:	f[1]-=f[0];</a:t>
            </a:r>
          </a:p>
          <a:p>
            <a:pPr eaLnBrk="1" hangingPunct="1">
              <a:lnSpc>
                <a:spcPct val="80000"/>
              </a:lnSpc>
              <a:spcBef>
                <a:spcPct val="0"/>
              </a:spcBef>
              <a:buClrTx/>
              <a:buFontTx/>
              <a:buNone/>
            </a:pPr>
            <a:r>
              <a:rPr lang="en-US" altLang="en-US" sz="800" dirty="0">
                <a:solidFill>
                  <a:schemeClr val="bg2"/>
                </a:solidFill>
              </a:rPr>
              <a:t>  L8:	f[0]+=v[22];</a:t>
            </a:r>
          </a:p>
          <a:p>
            <a:pPr eaLnBrk="1" hangingPunct="1">
              <a:lnSpc>
                <a:spcPct val="80000"/>
              </a:lnSpc>
              <a:spcBef>
                <a:spcPct val="0"/>
              </a:spcBef>
              <a:buClrTx/>
              <a:buFontTx/>
              <a:buNone/>
            </a:pPr>
            <a:r>
              <a:rPr lang="en-US" altLang="en-US" sz="800" dirty="0">
                <a:solidFill>
                  <a:schemeClr val="bg2"/>
                </a:solidFill>
              </a:rPr>
              <a:t>  L9:	tmp=f[1]; f[1]=f[0]; f[0]=tmp;</a:t>
            </a:r>
          </a:p>
          <a:p>
            <a:pPr eaLnBrk="1" hangingPunct="1">
              <a:lnSpc>
                <a:spcPct val="80000"/>
              </a:lnSpc>
              <a:spcBef>
                <a:spcPct val="0"/>
              </a:spcBef>
              <a:buClrTx/>
              <a:buFontTx/>
              <a:buNone/>
            </a:pPr>
            <a:r>
              <a:rPr lang="en-US" altLang="en-US" sz="800" dirty="0">
                <a:solidFill>
                  <a:schemeClr val="bg2"/>
                </a:solidFill>
              </a:rPr>
              <a:t>  L10:	cflag=(f[0] &lt; f[2]);</a:t>
            </a:r>
          </a:p>
          <a:p>
            <a:pPr eaLnBrk="1" hangingPunct="1">
              <a:lnSpc>
                <a:spcPct val="80000"/>
              </a:lnSpc>
              <a:spcBef>
                <a:spcPct val="0"/>
              </a:spcBef>
              <a:buClrTx/>
              <a:buFontTx/>
              <a:buNone/>
            </a:pPr>
            <a:r>
              <a:rPr lang="en-US" altLang="en-US" sz="800" dirty="0">
                <a:solidFill>
                  <a:schemeClr val="bg2"/>
                </a:solidFill>
              </a:rPr>
              <a:t>  L11:	f[0]-=v[39];</a:t>
            </a:r>
          </a:p>
          <a:p>
            <a:pPr eaLnBrk="1" hangingPunct="1">
              <a:lnSpc>
                <a:spcPct val="80000"/>
              </a:lnSpc>
              <a:spcBef>
                <a:spcPct val="0"/>
              </a:spcBef>
              <a:buClrTx/>
              <a:buFontTx/>
              <a:buNone/>
            </a:pPr>
            <a:r>
              <a:rPr lang="en-US" altLang="en-US" sz="800" dirty="0">
                <a:solidFill>
                  <a:schemeClr val="bg2"/>
                </a:solidFill>
              </a:rPr>
              <a:t>  </a:t>
            </a:r>
          </a:p>
          <a:p>
            <a:pPr eaLnBrk="1" hangingPunct="1">
              <a:lnSpc>
                <a:spcPct val="80000"/>
              </a:lnSpc>
              <a:spcBef>
                <a:spcPct val="0"/>
              </a:spcBef>
              <a:buClrTx/>
              <a:buFontTx/>
              <a:buNone/>
            </a:pPr>
            <a:r>
              <a:rPr lang="en-US" altLang="en-US" sz="800" dirty="0">
                <a:solidFill>
                  <a:schemeClr val="bg2"/>
                </a:solidFill>
              </a:rPr>
              <a:t>  if (!_finite(f[0])) f[0]=0;</a:t>
            </a:r>
          </a:p>
          <a:p>
            <a:pPr eaLnBrk="1" hangingPunct="1">
              <a:lnSpc>
                <a:spcPct val="80000"/>
              </a:lnSpc>
              <a:spcBef>
                <a:spcPct val="0"/>
              </a:spcBef>
              <a:buClrTx/>
              <a:buFontTx/>
              <a:buNone/>
            </a:pPr>
            <a:endParaRPr lang="en-US" altLang="en-US" sz="800" dirty="0">
              <a:solidFill>
                <a:schemeClr val="bg2"/>
              </a:solidFill>
            </a:endParaRPr>
          </a:p>
          <a:p>
            <a:pPr eaLnBrk="1" hangingPunct="1">
              <a:lnSpc>
                <a:spcPct val="80000"/>
              </a:lnSpc>
              <a:spcBef>
                <a:spcPct val="0"/>
              </a:spcBef>
              <a:buClrTx/>
              <a:buFontTx/>
              <a:buNone/>
            </a:pPr>
            <a:r>
              <a:rPr lang="en-US" altLang="en-US" sz="800" dirty="0">
                <a:solidFill>
                  <a:schemeClr val="bg2"/>
                </a:solidFill>
              </a:rPr>
              <a:t>  return f[0];</a:t>
            </a:r>
          </a:p>
        </p:txBody>
      </p:sp>
      <p:sp>
        <p:nvSpPr>
          <p:cNvPr id="35846" name="Right Arrow 2"/>
          <p:cNvSpPr>
            <a:spLocks noChangeArrowheads="1"/>
          </p:cNvSpPr>
          <p:nvPr/>
        </p:nvSpPr>
        <p:spPr bwMode="auto">
          <a:xfrm>
            <a:off x="4495800" y="3457575"/>
            <a:ext cx="977900" cy="484188"/>
          </a:xfrm>
          <a:prstGeom prst="rightArrow">
            <a:avLst>
              <a:gd name="adj1" fmla="val 50000"/>
              <a:gd name="adj2" fmla="val 50024"/>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dirty="0"/>
          </a:p>
        </p:txBody>
      </p:sp>
      <p:sp>
        <p:nvSpPr>
          <p:cNvPr id="35847" name="TextBox 4"/>
          <p:cNvSpPr txBox="1">
            <a:spLocks noChangeArrowheads="1"/>
          </p:cNvSpPr>
          <p:nvPr/>
        </p:nvSpPr>
        <p:spPr bwMode="auto">
          <a:xfrm>
            <a:off x="5546725" y="3514725"/>
            <a:ext cx="2377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en-US" altLang="en-US" sz="1800" dirty="0" smtClean="0"/>
              <a:t>C#, EL, PL, BLOX or </a:t>
            </a:r>
            <a:endParaRPr lang="en-US" altLang="en-US" sz="1800" dirty="0"/>
          </a:p>
          <a:p>
            <a:pPr eaLnBrk="1" hangingPunct="1">
              <a:spcBef>
                <a:spcPct val="0"/>
              </a:spcBef>
              <a:buClrTx/>
              <a:buFontTx/>
              <a:buNone/>
            </a:pPr>
            <a:r>
              <a:rPr lang="en-US" altLang="en-US" sz="1800" dirty="0"/>
              <a:t>many other platforms</a:t>
            </a:r>
          </a:p>
        </p:txBody>
      </p:sp>
      <p:sp>
        <p:nvSpPr>
          <p:cNvPr id="3" name="TextBox 2"/>
          <p:cNvSpPr txBox="1"/>
          <p:nvPr/>
        </p:nvSpPr>
        <p:spPr>
          <a:xfrm>
            <a:off x="685800" y="1901309"/>
            <a:ext cx="7686720" cy="369332"/>
          </a:xfrm>
          <a:prstGeom prst="rect">
            <a:avLst/>
          </a:prstGeom>
          <a:noFill/>
        </p:spPr>
        <p:txBody>
          <a:bodyPr wrap="none" rtlCol="0">
            <a:spAutoFit/>
          </a:bodyPr>
          <a:lstStyle/>
          <a:p>
            <a:r>
              <a:rPr lang="en-US" dirty="0" smtClean="0"/>
              <a:t>Machine Code  -&gt;  Core Logic C Code  -&gt;  C#, EasyLanguage and others</a:t>
            </a:r>
            <a:endParaRPr lang="en-US" dirty="0"/>
          </a:p>
        </p:txBody>
      </p:sp>
      <p:sp>
        <p:nvSpPr>
          <p:cNvPr id="5" name="TextBox 4"/>
          <p:cNvSpPr txBox="1"/>
          <p:nvPr/>
        </p:nvSpPr>
        <p:spPr>
          <a:xfrm>
            <a:off x="4648200" y="4495800"/>
            <a:ext cx="4017446" cy="523220"/>
          </a:xfrm>
          <a:prstGeom prst="rect">
            <a:avLst/>
          </a:prstGeom>
          <a:noFill/>
        </p:spPr>
        <p:txBody>
          <a:bodyPr wrap="none" rtlCol="0">
            <a:spAutoFit/>
          </a:bodyPr>
          <a:lstStyle/>
          <a:p>
            <a:r>
              <a:rPr lang="en-US" sz="1400" b="1" dirty="0" smtClean="0"/>
              <a:t>&gt;&gt;Note only 7 inputs are used here out of the</a:t>
            </a:r>
          </a:p>
          <a:p>
            <a:r>
              <a:rPr lang="en-US" sz="1400" b="1" dirty="0" smtClean="0"/>
              <a:t>Initial 56 fact Terminal Set available</a:t>
            </a:r>
          </a:p>
        </p:txBody>
      </p:sp>
      <p:sp>
        <p:nvSpPr>
          <p:cNvPr id="6" name="TextBox 5"/>
          <p:cNvSpPr txBox="1"/>
          <p:nvPr/>
        </p:nvSpPr>
        <p:spPr>
          <a:xfrm>
            <a:off x="670659" y="1567934"/>
            <a:ext cx="1920141" cy="369332"/>
          </a:xfrm>
          <a:prstGeom prst="rect">
            <a:avLst/>
          </a:prstGeom>
          <a:noFill/>
        </p:spPr>
        <p:txBody>
          <a:bodyPr wrap="none" rtlCol="0">
            <a:spAutoFit/>
          </a:bodyPr>
          <a:lstStyle/>
          <a:p>
            <a:r>
              <a:rPr lang="en-US" dirty="0" smtClean="0"/>
              <a:t>Translation Path:</a:t>
            </a:r>
            <a:endParaRPr lang="en-US" dirty="0"/>
          </a:p>
        </p:txBody>
      </p:sp>
    </p:spTree>
    <p:extLst>
      <p:ext uri="{BB962C8B-B14F-4D97-AF65-F5344CB8AC3E}">
        <p14:creationId xmlns:p14="http://schemas.microsoft.com/office/powerpoint/2010/main" val="31735682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TSL MAIN COMPONENTS</a:t>
            </a:r>
            <a:br>
              <a:rPr lang="en-US" dirty="0" smtClean="0"/>
            </a:br>
            <a:r>
              <a:rPr lang="en-US" sz="1400" dirty="0" smtClean="0"/>
              <a:t>9 Languages, &gt; 1 million lines of code, 2 companies, 10+ years in development</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
        <p:nvSpPr>
          <p:cNvPr id="6" name="Rectangle 5"/>
          <p:cNvSpPr/>
          <p:nvPr/>
        </p:nvSpPr>
        <p:spPr bwMode="auto">
          <a:xfrm>
            <a:off x="914401" y="2057400"/>
            <a:ext cx="1523999" cy="138112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LEARNING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MACHINE</a:t>
            </a:r>
          </a:p>
        </p:txBody>
      </p:sp>
      <p:sp>
        <p:nvSpPr>
          <p:cNvPr id="7" name="Rectangle 6"/>
          <p:cNvSpPr/>
          <p:nvPr/>
        </p:nvSpPr>
        <p:spPr bwMode="auto">
          <a:xfrm>
            <a:off x="2438399" y="2057400"/>
            <a:ext cx="1524001" cy="13811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TRADING SIM</a:t>
            </a:r>
          </a:p>
        </p:txBody>
      </p:sp>
      <p:sp>
        <p:nvSpPr>
          <p:cNvPr id="8" name="Rectangle 7"/>
          <p:cNvSpPr/>
          <p:nvPr/>
        </p:nvSpPr>
        <p:spPr bwMode="auto">
          <a:xfrm>
            <a:off x="914400" y="3429000"/>
            <a:ext cx="4648200" cy="571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FITNESS EVALUATOR</a:t>
            </a:r>
          </a:p>
        </p:txBody>
      </p:sp>
      <p:cxnSp>
        <p:nvCxnSpPr>
          <p:cNvPr id="10" name="Straight Arrow Connector 9"/>
          <p:cNvCxnSpPr/>
          <p:nvPr/>
        </p:nvCxnSpPr>
        <p:spPr bwMode="auto">
          <a:xfrm>
            <a:off x="5562600" y="2743200"/>
            <a:ext cx="838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Rectangle 12"/>
          <p:cNvSpPr/>
          <p:nvPr/>
        </p:nvSpPr>
        <p:spPr bwMode="auto">
          <a:xfrm>
            <a:off x="6400800" y="1524000"/>
            <a:ext cx="1905000" cy="18859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CODE GENERATOR</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Machine Code to C to C#, EL, etc.</a:t>
            </a:r>
            <a:endParaRPr kumimoji="0" lang="en-US" sz="1800" b="0" i="0" u="none" strike="noStrike" cap="none" normalizeH="0" baseline="0" dirty="0" smtClean="0">
              <a:ln>
                <a:noFill/>
              </a:ln>
              <a:solidFill>
                <a:schemeClr val="tx1"/>
              </a:solidFill>
              <a:effectLst/>
              <a:latin typeface="Arial" charset="0"/>
            </a:endParaRPr>
          </a:p>
        </p:txBody>
      </p:sp>
      <p:sp>
        <p:nvSpPr>
          <p:cNvPr id="2" name="Flowchart: Process 1"/>
          <p:cNvSpPr/>
          <p:nvPr/>
        </p:nvSpPr>
        <p:spPr bwMode="auto">
          <a:xfrm>
            <a:off x="1790700" y="4570476"/>
            <a:ext cx="1485900" cy="992124"/>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EXCHANGE</a:t>
            </a:r>
            <a:endParaRPr kumimoji="0" lang="en-US" sz="1800" b="0" i="0" u="none" strike="noStrike" cap="none" normalizeH="0" baseline="0" dirty="0" smtClean="0">
              <a:ln>
                <a:noFill/>
              </a:ln>
              <a:solidFill>
                <a:schemeClr val="tx1"/>
              </a:solidFill>
              <a:effectLst/>
              <a:latin typeface="Arial" charset="0"/>
            </a:endParaRPr>
          </a:p>
        </p:txBody>
      </p:sp>
      <p:cxnSp>
        <p:nvCxnSpPr>
          <p:cNvPr id="9" name="Straight Arrow Connector 8"/>
          <p:cNvCxnSpPr/>
          <p:nvPr/>
        </p:nvCxnSpPr>
        <p:spPr bwMode="auto">
          <a:xfrm flipH="1">
            <a:off x="5562600" y="3438526"/>
            <a:ext cx="1790700" cy="11319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Rectangle 15"/>
          <p:cNvSpPr/>
          <p:nvPr/>
        </p:nvSpPr>
        <p:spPr bwMode="auto">
          <a:xfrm>
            <a:off x="4648200" y="4570476"/>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OMS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EMS</a:t>
            </a:r>
            <a:endParaRPr kumimoji="0" lang="en-US" sz="1800" b="0" i="0" u="none" strike="noStrike" cap="none" normalizeH="0" baseline="0" dirty="0" smtClean="0">
              <a:ln>
                <a:noFill/>
              </a:ln>
              <a:solidFill>
                <a:schemeClr val="tx1"/>
              </a:solidFill>
              <a:effectLst/>
              <a:latin typeface="Arial" charset="0"/>
            </a:endParaRPr>
          </a:p>
        </p:txBody>
      </p:sp>
      <p:cxnSp>
        <p:nvCxnSpPr>
          <p:cNvPr id="19" name="Straight Arrow Connector 18"/>
          <p:cNvCxnSpPr/>
          <p:nvPr/>
        </p:nvCxnSpPr>
        <p:spPr bwMode="auto">
          <a:xfrm>
            <a:off x="3276600" y="4724400"/>
            <a:ext cx="1371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H="1">
            <a:off x="3276600" y="5257800"/>
            <a:ext cx="1371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3590924" y="4736068"/>
            <a:ext cx="765979" cy="369332"/>
          </a:xfrm>
          <a:prstGeom prst="rect">
            <a:avLst/>
          </a:prstGeom>
          <a:noFill/>
        </p:spPr>
        <p:txBody>
          <a:bodyPr wrap="none" rtlCol="0">
            <a:spAutoFit/>
          </a:bodyPr>
          <a:lstStyle/>
          <a:p>
            <a:r>
              <a:rPr lang="en-US" dirty="0" smtClean="0"/>
              <a:t>DATA</a:t>
            </a:r>
            <a:endParaRPr lang="en-US" dirty="0"/>
          </a:p>
        </p:txBody>
      </p:sp>
      <p:sp>
        <p:nvSpPr>
          <p:cNvPr id="29" name="TextBox 28"/>
          <p:cNvSpPr txBox="1"/>
          <p:nvPr/>
        </p:nvSpPr>
        <p:spPr>
          <a:xfrm>
            <a:off x="3429000" y="5300210"/>
            <a:ext cx="1172116" cy="369332"/>
          </a:xfrm>
          <a:prstGeom prst="rect">
            <a:avLst/>
          </a:prstGeom>
          <a:noFill/>
        </p:spPr>
        <p:txBody>
          <a:bodyPr wrap="none" rtlCol="0">
            <a:spAutoFit/>
          </a:bodyPr>
          <a:lstStyle/>
          <a:p>
            <a:r>
              <a:rPr lang="en-US" dirty="0" smtClean="0"/>
              <a:t>ORDERS</a:t>
            </a:r>
            <a:endParaRPr lang="en-US" dirty="0"/>
          </a:p>
        </p:txBody>
      </p:sp>
      <p:sp>
        <p:nvSpPr>
          <p:cNvPr id="30" name="TextBox 29"/>
          <p:cNvSpPr txBox="1"/>
          <p:nvPr/>
        </p:nvSpPr>
        <p:spPr>
          <a:xfrm>
            <a:off x="6248400" y="4038600"/>
            <a:ext cx="2800831" cy="646331"/>
          </a:xfrm>
          <a:prstGeom prst="rect">
            <a:avLst/>
          </a:prstGeom>
          <a:noFill/>
        </p:spPr>
        <p:txBody>
          <a:bodyPr wrap="none" rtlCol="0">
            <a:spAutoFit/>
          </a:bodyPr>
          <a:lstStyle/>
          <a:p>
            <a:r>
              <a:rPr lang="en-US" dirty="0" smtClean="0"/>
              <a:t>MACHINE DESIGNED</a:t>
            </a:r>
          </a:p>
          <a:p>
            <a:r>
              <a:rPr lang="en-US" dirty="0" smtClean="0"/>
              <a:t>TRADING ALGORITHMS</a:t>
            </a:r>
            <a:endParaRPr lang="en-US" dirty="0"/>
          </a:p>
        </p:txBody>
      </p:sp>
      <p:sp>
        <p:nvSpPr>
          <p:cNvPr id="35" name="Rectangle 34"/>
          <p:cNvSpPr/>
          <p:nvPr/>
        </p:nvSpPr>
        <p:spPr bwMode="auto">
          <a:xfrm>
            <a:off x="914400" y="1485900"/>
            <a:ext cx="4648200" cy="5715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EXCHANGE DATA     EXOGENOUS DATA</a:t>
            </a:r>
            <a:endParaRPr kumimoji="0" lang="en-US" sz="1800" b="0" i="0" u="none" strike="noStrike" cap="none" normalizeH="0" baseline="0" dirty="0" smtClean="0">
              <a:ln>
                <a:noFill/>
              </a:ln>
              <a:solidFill>
                <a:schemeClr val="tx1"/>
              </a:solidFill>
              <a:effectLst/>
              <a:latin typeface="Arial" charset="0"/>
            </a:endParaRPr>
          </a:p>
        </p:txBody>
      </p:sp>
      <p:cxnSp>
        <p:nvCxnSpPr>
          <p:cNvPr id="18" name="Straight Arrow Connector 17"/>
          <p:cNvCxnSpPr/>
          <p:nvPr/>
        </p:nvCxnSpPr>
        <p:spPr bwMode="auto">
          <a:xfrm flipH="1" flipV="1">
            <a:off x="4015058" y="4038600"/>
            <a:ext cx="937942" cy="531876"/>
          </a:xfrm>
          <a:prstGeom prst="straightConnector1">
            <a:avLst/>
          </a:prstGeom>
          <a:solidFill>
            <a:schemeClr val="accent1"/>
          </a:solidFill>
          <a:ln w="9525" cap="flat" cmpd="sng" algn="ctr">
            <a:solidFill>
              <a:schemeClr val="tx1"/>
            </a:solidFill>
            <a:prstDash val="dash"/>
            <a:round/>
            <a:headEnd type="none" w="med" len="med"/>
            <a:tailEnd type="arrow"/>
          </a:ln>
          <a:effectLst/>
        </p:spPr>
      </p:cxnSp>
      <p:sp>
        <p:nvSpPr>
          <p:cNvPr id="21" name="TextBox 20"/>
          <p:cNvSpPr txBox="1"/>
          <p:nvPr/>
        </p:nvSpPr>
        <p:spPr>
          <a:xfrm>
            <a:off x="1905000" y="4038600"/>
            <a:ext cx="2343590" cy="369332"/>
          </a:xfrm>
          <a:prstGeom prst="rect">
            <a:avLst/>
          </a:prstGeom>
          <a:noFill/>
        </p:spPr>
        <p:txBody>
          <a:bodyPr wrap="none" rtlCol="0">
            <a:spAutoFit/>
          </a:bodyPr>
          <a:lstStyle/>
          <a:p>
            <a:r>
              <a:rPr lang="en-US" dirty="0" smtClean="0"/>
              <a:t>RT PERFORMANCE</a:t>
            </a:r>
            <a:endParaRPr lang="en-US" dirty="0"/>
          </a:p>
        </p:txBody>
      </p:sp>
      <p:sp>
        <p:nvSpPr>
          <p:cNvPr id="22" name="Rectangle 21"/>
          <p:cNvSpPr/>
          <p:nvPr/>
        </p:nvSpPr>
        <p:spPr bwMode="auto">
          <a:xfrm>
            <a:off x="3962400" y="2057401"/>
            <a:ext cx="1600201" cy="13811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OPTIONS SIM</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t>CRR BTREE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rPr>
              <a:t>BJERK-STENS</a:t>
            </a:r>
          </a:p>
        </p:txBody>
      </p:sp>
    </p:spTree>
    <p:extLst>
      <p:ext uri="{BB962C8B-B14F-4D97-AF65-F5344CB8AC3E}">
        <p14:creationId xmlns:p14="http://schemas.microsoft.com/office/powerpoint/2010/main" val="2982057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TSL CLIENTS AND TRADERS</a:t>
            </a:r>
            <a:br>
              <a:rPr lang="en-US" dirty="0" smtClean="0"/>
            </a:br>
            <a:r>
              <a:rPr lang="en-US" sz="1400" b="1" dirty="0" smtClean="0"/>
              <a:t>TSL’s JOB IS TO PROVIDE TSL TO CLIENT TRADERS</a:t>
            </a:r>
            <a:r>
              <a:rPr lang="en-US" dirty="0" smtClean="0"/>
              <a:t/>
            </a:r>
            <a:br>
              <a:rPr lang="en-US" dirty="0" smtClean="0"/>
            </a:br>
            <a:endParaRPr lang="en-US" sz="1600" dirty="0"/>
          </a:p>
        </p:txBody>
      </p:sp>
      <p:sp>
        <p:nvSpPr>
          <p:cNvPr id="9219" name="Content Placeholder 3"/>
          <p:cNvSpPr>
            <a:spLocks noGrp="1"/>
          </p:cNvSpPr>
          <p:nvPr>
            <p:ph idx="1"/>
          </p:nvPr>
        </p:nvSpPr>
        <p:spPr/>
        <p:txBody>
          <a:bodyPr/>
          <a:lstStyle/>
          <a:p>
            <a:pPr>
              <a:defRPr/>
            </a:pPr>
            <a:r>
              <a:rPr lang="en-US" sz="2800" dirty="0" smtClean="0"/>
              <a:t>Major Wall Street Investment Bank Trader &gt;$100M</a:t>
            </a:r>
          </a:p>
          <a:p>
            <a:pPr>
              <a:defRPr/>
            </a:pPr>
            <a:r>
              <a:rPr lang="en-US" sz="2800" dirty="0"/>
              <a:t>Large International Traders and Funds </a:t>
            </a:r>
            <a:endParaRPr lang="en-US" sz="2800" dirty="0" smtClean="0"/>
          </a:p>
          <a:p>
            <a:pPr>
              <a:defRPr/>
            </a:pPr>
            <a:r>
              <a:rPr lang="en-US" sz="2800" dirty="0" smtClean="0"/>
              <a:t>Small and Mid size CTA’s: $10M-$100M</a:t>
            </a:r>
          </a:p>
          <a:p>
            <a:pPr>
              <a:defRPr/>
            </a:pPr>
            <a:r>
              <a:rPr lang="en-US" sz="2800" dirty="0" smtClean="0"/>
              <a:t>Proprietary Trading Firms: $5M-$50M</a:t>
            </a:r>
          </a:p>
          <a:p>
            <a:pPr>
              <a:defRPr/>
            </a:pPr>
            <a:r>
              <a:rPr lang="en-US" sz="2800" dirty="0" smtClean="0"/>
              <a:t>Individual Traders &lt; $5M</a:t>
            </a:r>
          </a:p>
          <a:p>
            <a:pPr>
              <a:defRPr/>
            </a:pPr>
            <a:r>
              <a:rPr lang="en-US" sz="2800" dirty="0" smtClean="0"/>
              <a:t>Strategy </a:t>
            </a:r>
            <a:r>
              <a:rPr lang="en-US" sz="2800" dirty="0"/>
              <a:t>D</a:t>
            </a:r>
            <a:r>
              <a:rPr lang="en-US" sz="2800" dirty="0" smtClean="0"/>
              <a:t>evelopment Engineers</a:t>
            </a:r>
          </a:p>
          <a:p>
            <a:pPr>
              <a:defRPr/>
            </a:pPr>
            <a:r>
              <a:rPr lang="en-US" sz="2800" dirty="0" smtClean="0"/>
              <a:t>Beginner to PhD</a:t>
            </a:r>
          </a:p>
          <a:p>
            <a:pPr>
              <a:defRPr/>
            </a:pPr>
            <a:endParaRPr lang="en-US" sz="2800" dirty="0"/>
          </a:p>
          <a:p>
            <a:pPr marL="0" indent="0">
              <a:buFontTx/>
              <a:buNone/>
              <a:defRPr/>
            </a:pPr>
            <a:endParaRPr lang="en-US" sz="2800" dirty="0" smtClean="0"/>
          </a:p>
        </p:txBody>
      </p:sp>
      <p:sp>
        <p:nvSpPr>
          <p:cNvPr id="3" name="Date Placeholder 2"/>
          <p:cNvSpPr>
            <a:spLocks noGrp="1"/>
          </p:cNvSpPr>
          <p:nvPr>
            <p:ph type="dt" sz="half" idx="10"/>
          </p:nvPr>
        </p:nvSpPr>
        <p:spPr/>
        <p:txBody>
          <a:bodyPr/>
          <a:lstStyle/>
          <a:p>
            <a:pPr>
              <a:defRPr/>
            </a:pPr>
            <a:fld id="{8EE3FA40-AAA0-4571-AECE-A5364EDBB15B}" type="datetime1">
              <a:rPr lang="en-US" smtClean="0"/>
              <a:pPr>
                <a:defRPr/>
              </a:pPr>
              <a:t>10/12/2017</a:t>
            </a:fld>
            <a:endParaRPr lang="en-US" dirty="0"/>
          </a:p>
        </p:txBody>
      </p:sp>
    </p:spTree>
    <p:extLst>
      <p:ext uri="{BB962C8B-B14F-4D97-AF65-F5344CB8AC3E}">
        <p14:creationId xmlns:p14="http://schemas.microsoft.com/office/powerpoint/2010/main" val="17260763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WHAT IS TSL?</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pPr marL="342900" indent="-342900" algn="l">
              <a:buFont typeface="Arial" panose="020B0604020202020204" pitchFamily="34" charset="0"/>
              <a:buChar char="•"/>
            </a:pPr>
            <a:r>
              <a:rPr lang="en-US" altLang="en-US" sz="2000" dirty="0" smtClean="0"/>
              <a:t>Automatically writes Trading Systems</a:t>
            </a:r>
          </a:p>
          <a:p>
            <a:pPr marL="342900" indent="-342900" algn="l">
              <a:buFont typeface="Arial" panose="020B0604020202020204" pitchFamily="34" charset="0"/>
              <a:buChar char="•"/>
            </a:pPr>
            <a:r>
              <a:rPr lang="en-US" altLang="en-US" sz="2000" dirty="0"/>
              <a:t>N</a:t>
            </a:r>
            <a:r>
              <a:rPr lang="en-US" altLang="en-US" sz="2000" dirty="0" smtClean="0"/>
              <a:t>o programming required</a:t>
            </a:r>
          </a:p>
          <a:p>
            <a:pPr marL="342900" indent="-342900" algn="l">
              <a:buFont typeface="Arial" panose="020B0604020202020204" pitchFamily="34" charset="0"/>
              <a:buChar char="•"/>
            </a:pPr>
            <a:r>
              <a:rPr lang="en-US" altLang="en-US" sz="2000" dirty="0" smtClean="0"/>
              <a:t>Any market, any time series, any bar type</a:t>
            </a:r>
          </a:p>
          <a:p>
            <a:pPr marL="342900" indent="-342900" algn="l">
              <a:buFont typeface="Arial" panose="020B0604020202020204" pitchFamily="34" charset="0"/>
              <a:buChar char="•"/>
            </a:pPr>
            <a:r>
              <a:rPr lang="en-US" altLang="en-US" sz="2000" dirty="0" smtClean="0"/>
              <a:t>Exports multiple languages</a:t>
            </a:r>
          </a:p>
          <a:p>
            <a:pPr marL="342900" indent="-342900" algn="l">
              <a:buFont typeface="Arial" panose="020B0604020202020204" pitchFamily="34" charset="0"/>
              <a:buChar char="•"/>
            </a:pPr>
            <a:r>
              <a:rPr lang="en-US" altLang="en-US" sz="2000" dirty="0" smtClean="0"/>
              <a:t>Devises its own patterns and indicators-or use your own</a:t>
            </a:r>
          </a:p>
          <a:p>
            <a:pPr marL="342900" indent="-342900" algn="l">
              <a:buFont typeface="Arial" panose="020B0604020202020204" pitchFamily="34" charset="0"/>
              <a:buChar char="•"/>
            </a:pPr>
            <a:r>
              <a:rPr lang="en-US" altLang="en-US" sz="2000" u="sng" dirty="0" smtClean="0"/>
              <a:t>Overnight, Swing, Day-Trade, Pairs, Portfolios, Options</a:t>
            </a:r>
          </a:p>
          <a:p>
            <a:pPr marL="342900" indent="-342900" algn="l">
              <a:buFont typeface="Arial" panose="020B0604020202020204" pitchFamily="34" charset="0"/>
              <a:buChar char="•"/>
            </a:pPr>
            <a:r>
              <a:rPr lang="en-US" altLang="en-US" sz="2000" dirty="0" smtClean="0"/>
              <a:t>Anti-curve fit and pre-tested OOS “during” design</a:t>
            </a:r>
          </a:p>
          <a:p>
            <a:pPr marL="342900" indent="-342900" algn="l">
              <a:buFont typeface="Arial" panose="020B0604020202020204" pitchFamily="34" charset="0"/>
              <a:buChar char="•"/>
            </a:pPr>
            <a:r>
              <a:rPr lang="en-US" altLang="en-US" sz="2000" dirty="0" smtClean="0"/>
              <a:t>Patented and Trademarked: World Class Machine Learning</a:t>
            </a:r>
          </a:p>
          <a:p>
            <a:pPr marL="342900" indent="-342900" algn="l">
              <a:buFont typeface="Arial" panose="020B0604020202020204" pitchFamily="34" charset="0"/>
              <a:buChar char="•"/>
            </a:pPr>
            <a:r>
              <a:rPr lang="en-US" altLang="en-US" sz="2000" dirty="0" smtClean="0"/>
              <a:t>Beginner to PhD</a:t>
            </a:r>
          </a:p>
          <a:p>
            <a:pPr marL="342900" indent="-342900" algn="l">
              <a:buFont typeface="Arial" panose="020B0604020202020204" pitchFamily="34" charset="0"/>
              <a:buChar char="•"/>
            </a:pPr>
            <a:r>
              <a:rPr lang="en-US" altLang="en-US" sz="2000" dirty="0" smtClean="0"/>
              <a:t>#1 rated by Futures Truth on Sequestered Data</a:t>
            </a:r>
          </a:p>
          <a:p>
            <a:pPr marL="342900" indent="-342900" algn="l">
              <a:buFont typeface="Arial" panose="020B0604020202020204" pitchFamily="34" charset="0"/>
              <a:buChar char="•"/>
            </a:pPr>
            <a:r>
              <a:rPr lang="en-US" altLang="en-US" sz="2000" dirty="0" smtClean="0"/>
              <a:t>TradeStation, MultiCharts and other platforms compatible</a:t>
            </a:r>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39786325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OPTIONS ML DESIGN COMPLEXITY</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1371600" y="1752600"/>
            <a:ext cx="6934200" cy="3276600"/>
          </a:xfrm>
        </p:spPr>
        <p:txBody>
          <a:bodyPr/>
          <a:lstStyle/>
          <a:p>
            <a:pPr algn="l"/>
            <a:r>
              <a:rPr lang="en-US" altLang="en-US" sz="2000" dirty="0" smtClean="0"/>
              <a:t>In addition to determining when to get in and out of positions an ML based options strategy must:</a:t>
            </a:r>
          </a:p>
          <a:p>
            <a:pPr marL="457200" indent="-457200" algn="l">
              <a:buAutoNum type="arabicPeriod"/>
            </a:pPr>
            <a:r>
              <a:rPr lang="en-US" altLang="en-US" sz="2000" dirty="0" smtClean="0"/>
              <a:t>Determine Strikes</a:t>
            </a:r>
          </a:p>
          <a:p>
            <a:pPr marL="457200" indent="-457200" algn="l">
              <a:buAutoNum type="arabicPeriod"/>
            </a:pPr>
            <a:r>
              <a:rPr lang="en-US" altLang="en-US" sz="2000" dirty="0" smtClean="0"/>
              <a:t>Determine Days to Expiration</a:t>
            </a:r>
          </a:p>
          <a:p>
            <a:pPr marL="457200" indent="-457200" algn="l">
              <a:buAutoNum type="arabicPeriod"/>
            </a:pPr>
            <a:r>
              <a:rPr lang="en-US" altLang="en-US" sz="2000" dirty="0" smtClean="0"/>
              <a:t>Determine options combinations</a:t>
            </a:r>
          </a:p>
          <a:p>
            <a:pPr marL="457200" indent="-457200" algn="l">
              <a:buAutoNum type="arabicPeriod"/>
            </a:pPr>
            <a:r>
              <a:rPr lang="en-US" altLang="en-US" sz="2000" dirty="0" smtClean="0"/>
              <a:t>Take care of rollovers</a:t>
            </a:r>
          </a:p>
          <a:p>
            <a:pPr marL="457200" indent="-457200" algn="l">
              <a:buAutoNum type="arabicPeriod"/>
            </a:pPr>
            <a:r>
              <a:rPr lang="en-US" altLang="en-US" sz="2000" dirty="0" smtClean="0"/>
              <a:t>Bid/Ask interpolation/extrapolation of data</a:t>
            </a:r>
          </a:p>
          <a:p>
            <a:pPr marL="457200" indent="-457200" algn="l">
              <a:buAutoNum type="arabicPeriod"/>
            </a:pPr>
            <a:r>
              <a:rPr lang="en-US" altLang="en-US" sz="2000" dirty="0" smtClean="0"/>
              <a:t>Blend in Greeks into FF</a:t>
            </a:r>
          </a:p>
          <a:p>
            <a:pPr marL="457200" indent="-457200" algn="l">
              <a:buAutoNum type="arabicPeriod"/>
            </a:pPr>
            <a:r>
              <a:rPr lang="en-US" altLang="en-US" sz="2000" dirty="0" smtClean="0"/>
              <a:t>Rolling adjustments (maintaining delta neutral)</a:t>
            </a:r>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9318358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SPEAKING OF GREEKS</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1981200" y="1752600"/>
            <a:ext cx="6324600" cy="3276600"/>
          </a:xfrm>
        </p:spPr>
        <p:txBody>
          <a:bodyPr/>
          <a:lstStyle/>
          <a:p>
            <a:pPr algn="l"/>
            <a:r>
              <a:rPr lang="en-US" altLang="en-US" sz="2000" b="1" dirty="0" smtClean="0"/>
              <a:t>First		Second	Third</a:t>
            </a:r>
          </a:p>
          <a:p>
            <a:pPr algn="l"/>
            <a:endParaRPr lang="en-US" altLang="en-US" sz="2000" dirty="0" smtClean="0"/>
          </a:p>
          <a:p>
            <a:pPr algn="l"/>
            <a:r>
              <a:rPr lang="en-US" altLang="en-US" sz="2000" dirty="0" smtClean="0"/>
              <a:t>Delta		Gamma		Color</a:t>
            </a:r>
          </a:p>
          <a:p>
            <a:pPr algn="l"/>
            <a:r>
              <a:rPr lang="en-US" altLang="en-US" sz="2000" dirty="0" smtClean="0"/>
              <a:t>Vega		Vanna		Speed</a:t>
            </a:r>
          </a:p>
          <a:p>
            <a:pPr algn="l"/>
            <a:r>
              <a:rPr lang="en-US" altLang="en-US" sz="2000" dirty="0" smtClean="0"/>
              <a:t>Theta		</a:t>
            </a:r>
            <a:r>
              <a:rPr lang="en-US" altLang="en-US" sz="2000" dirty="0" err="1" smtClean="0"/>
              <a:t>Vomma</a:t>
            </a:r>
            <a:r>
              <a:rPr lang="en-US" altLang="en-US" sz="2000" dirty="0" smtClean="0"/>
              <a:t>		</a:t>
            </a:r>
            <a:r>
              <a:rPr lang="en-US" altLang="en-US" sz="2000" dirty="0" err="1" smtClean="0"/>
              <a:t>Ultima</a:t>
            </a:r>
            <a:endParaRPr lang="en-US" altLang="en-US" sz="2000" dirty="0" smtClean="0"/>
          </a:p>
          <a:p>
            <a:pPr algn="l"/>
            <a:r>
              <a:rPr lang="en-US" altLang="en-US" sz="2000" dirty="0" smtClean="0"/>
              <a:t>Rho		Charm		</a:t>
            </a:r>
            <a:r>
              <a:rPr lang="en-US" altLang="en-US" sz="2000" dirty="0" err="1" smtClean="0"/>
              <a:t>Zomma</a:t>
            </a:r>
            <a:endParaRPr lang="en-US" altLang="en-US" sz="2000" dirty="0" smtClean="0"/>
          </a:p>
          <a:p>
            <a:pPr algn="l"/>
            <a:r>
              <a:rPr lang="en-US" altLang="en-US" sz="2000" dirty="0" err="1" smtClean="0"/>
              <a:t>Lamda</a:t>
            </a:r>
            <a:r>
              <a:rPr lang="en-US" altLang="en-US" sz="2000" dirty="0" smtClean="0"/>
              <a:t>		</a:t>
            </a:r>
            <a:r>
              <a:rPr lang="en-US" altLang="en-US" sz="2000" dirty="0" err="1" smtClean="0"/>
              <a:t>Veta</a:t>
            </a:r>
            <a:endParaRPr lang="en-US" altLang="en-US" sz="2000" dirty="0" smtClean="0"/>
          </a:p>
          <a:p>
            <a:pPr algn="l"/>
            <a:endParaRPr lang="en-US" altLang="en-US" sz="2000" dirty="0" smtClean="0"/>
          </a:p>
          <a:p>
            <a:pPr algn="l"/>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28223514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SPEAKING OF GREEKS</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990600" y="1752600"/>
            <a:ext cx="7315200" cy="3276600"/>
          </a:xfrm>
        </p:spPr>
        <p:txBody>
          <a:bodyPr/>
          <a:lstStyle/>
          <a:p>
            <a:pPr algn="l"/>
            <a:r>
              <a:rPr lang="en-US" altLang="en-US" sz="2000" b="1" dirty="0" smtClean="0"/>
              <a:t>A options based Fitness Function may be created that blends in a </a:t>
            </a:r>
            <a:r>
              <a:rPr lang="en-US" altLang="en-US" sz="2000" b="1" dirty="0" err="1" smtClean="0"/>
              <a:t>greek</a:t>
            </a:r>
            <a:r>
              <a:rPr lang="en-US" altLang="en-US" sz="2000" b="1" dirty="0" smtClean="0"/>
              <a:t> ratio with a Profit metric. </a:t>
            </a:r>
          </a:p>
          <a:p>
            <a:pPr algn="l"/>
            <a:endParaRPr lang="en-US" altLang="en-US" sz="2000" b="1" dirty="0"/>
          </a:p>
          <a:p>
            <a:pPr algn="l"/>
            <a:r>
              <a:rPr lang="en-US" altLang="en-US" sz="2000" b="1" dirty="0" smtClean="0"/>
              <a:t>Example:   FF = 1/(Sharpe*(Theta/Delta))</a:t>
            </a:r>
          </a:p>
          <a:p>
            <a:pPr algn="l"/>
            <a:endParaRPr lang="en-US" altLang="en-US" sz="2000" b="1" dirty="0"/>
          </a:p>
          <a:p>
            <a:pPr algn="l"/>
            <a:r>
              <a:rPr lang="en-US" altLang="en-US" sz="2000" b="1" dirty="0" smtClean="0"/>
              <a:t>For a combination involving a Short Options Strategy</a:t>
            </a:r>
            <a:endParaRPr lang="en-US" altLang="en-US" sz="2000" dirty="0" smtClean="0"/>
          </a:p>
          <a:p>
            <a:pPr algn="l"/>
            <a:endParaRPr lang="en-US" altLang="en-US" sz="2000" dirty="0" smtClean="0"/>
          </a:p>
          <a:p>
            <a:pPr algn="l"/>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17574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WHAT OPTIONS ALGORITHMS ARE IN TSL?</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pPr marL="342900" indent="-342900" algn="l">
              <a:buFont typeface="Arial" panose="020B0604020202020204" pitchFamily="34" charset="0"/>
              <a:buChar char="•"/>
            </a:pPr>
            <a:r>
              <a:rPr lang="en-US" altLang="en-US" sz="2000" dirty="0" smtClean="0"/>
              <a:t>Cox-Ross-Rubenstein Binomial-Tree Model</a:t>
            </a:r>
          </a:p>
          <a:p>
            <a:pPr marL="342900" indent="-342900" algn="l">
              <a:buFont typeface="Arial" panose="020B0604020202020204" pitchFamily="34" charset="0"/>
              <a:buChar char="•"/>
            </a:pPr>
            <a:r>
              <a:rPr lang="en-US" altLang="en-US" sz="2000" dirty="0" err="1" smtClean="0"/>
              <a:t>Bjerksund-Stensland</a:t>
            </a:r>
            <a:r>
              <a:rPr lang="en-US" altLang="en-US" sz="2000" dirty="0" smtClean="0"/>
              <a:t> Options American Model</a:t>
            </a:r>
          </a:p>
          <a:p>
            <a:pPr marL="342900" indent="-342900" algn="l">
              <a:buFont typeface="Arial" panose="020B0604020202020204" pitchFamily="34" charset="0"/>
              <a:buChar char="•"/>
            </a:pPr>
            <a:endParaRPr lang="en-US" altLang="en-US" sz="2000" dirty="0"/>
          </a:p>
          <a:p>
            <a:pPr marL="342900" indent="-342900" algn="l">
              <a:buFont typeface="Arial" panose="020B0604020202020204" pitchFamily="34" charset="0"/>
              <a:buChar char="•"/>
            </a:pPr>
            <a:endParaRPr lang="en-US" altLang="en-US" sz="20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867025"/>
            <a:ext cx="8932863"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8726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HOW DO I DESIGN A ML BASED OPTIONS STRATEGY IN TSL?</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1371600" y="1752600"/>
            <a:ext cx="6934200" cy="3276600"/>
          </a:xfrm>
        </p:spPr>
        <p:txBody>
          <a:bodyPr/>
          <a:lstStyle/>
          <a:p>
            <a:pPr marL="342900" indent="-342900" algn="l">
              <a:buFont typeface="Arial" panose="020B0604020202020204" pitchFamily="34" charset="0"/>
              <a:buChar char="•"/>
            </a:pPr>
            <a:r>
              <a:rPr lang="en-US" altLang="en-US" sz="2000" dirty="0" smtClean="0"/>
              <a:t>Select Underlying and Preprocess Data</a:t>
            </a:r>
          </a:p>
          <a:p>
            <a:pPr marL="342900" indent="-342900" algn="l">
              <a:buFont typeface="Arial" panose="020B0604020202020204" pitchFamily="34" charset="0"/>
              <a:buChar char="•"/>
            </a:pPr>
            <a:r>
              <a:rPr lang="en-US" altLang="en-US" sz="2000" dirty="0" smtClean="0"/>
              <a:t>Configure options criteria and Evolve System</a:t>
            </a:r>
          </a:p>
          <a:p>
            <a:pPr marL="342900" indent="-342900" algn="l">
              <a:buFont typeface="Arial" panose="020B0604020202020204" pitchFamily="34" charset="0"/>
              <a:buChar char="•"/>
            </a:pPr>
            <a:r>
              <a:rPr lang="en-US" altLang="en-US" sz="2000" dirty="0" smtClean="0"/>
              <a:t>Implement</a:t>
            </a:r>
          </a:p>
          <a:p>
            <a:pPr marL="342900" indent="-342900" algn="l">
              <a:buFont typeface="Arial" panose="020B0604020202020204" pitchFamily="34" charset="0"/>
              <a:buChar char="•"/>
            </a:pPr>
            <a:endParaRPr lang="en-US" altLang="en-US" sz="2000" dirty="0"/>
          </a:p>
          <a:p>
            <a:pPr algn="l"/>
            <a:r>
              <a:rPr lang="en-US" altLang="en-US" sz="2000" dirty="0" smtClean="0"/>
              <a:t>                                        Or</a:t>
            </a:r>
          </a:p>
          <a:p>
            <a:pPr marL="342900" indent="-342900" algn="l">
              <a:buFont typeface="Arial" panose="020B0604020202020204" pitchFamily="34" charset="0"/>
              <a:buChar char="•"/>
            </a:pPr>
            <a:endParaRPr lang="en-US" altLang="en-US" sz="2000" dirty="0"/>
          </a:p>
          <a:p>
            <a:pPr marL="342900" indent="-342900" algn="l">
              <a:buFont typeface="Arial" panose="020B0604020202020204" pitchFamily="34" charset="0"/>
              <a:buChar char="•"/>
            </a:pPr>
            <a:r>
              <a:rPr lang="en-US" altLang="en-US" sz="2000" dirty="0" smtClean="0"/>
              <a:t>Evolve directional Strategy on underlying</a:t>
            </a:r>
          </a:p>
          <a:p>
            <a:pPr marL="342900" indent="-342900" algn="l">
              <a:buFont typeface="Arial" panose="020B0604020202020204" pitchFamily="34" charset="0"/>
              <a:buChar char="•"/>
            </a:pPr>
            <a:r>
              <a:rPr lang="en-US" altLang="en-US" sz="2000" dirty="0" err="1" smtClean="0"/>
              <a:t>Backtest</a:t>
            </a:r>
            <a:r>
              <a:rPr lang="en-US" altLang="en-US" sz="2000" dirty="0" smtClean="0"/>
              <a:t> evolved Strategy in Options Package</a:t>
            </a:r>
          </a:p>
          <a:p>
            <a:pPr marL="342900" indent="-342900" algn="l">
              <a:buFont typeface="Arial" panose="020B0604020202020204" pitchFamily="34" charset="0"/>
              <a:buChar char="•"/>
            </a:pPr>
            <a:r>
              <a:rPr lang="en-US" altLang="en-US" sz="2000" dirty="0" smtClean="0"/>
              <a:t>Implement</a:t>
            </a:r>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31179674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WHAT ARE TT, FF AND PP?</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1371600" y="1752600"/>
            <a:ext cx="6934200" cy="3276600"/>
          </a:xfrm>
        </p:spPr>
        <p:txBody>
          <a:bodyPr/>
          <a:lstStyle/>
          <a:p>
            <a:pPr marL="342900" indent="-342900" algn="l">
              <a:buFont typeface="Arial" panose="020B0604020202020204" pitchFamily="34" charset="0"/>
              <a:buChar char="•"/>
            </a:pPr>
            <a:r>
              <a:rPr lang="en-US" altLang="en-US" sz="2000" dirty="0" smtClean="0"/>
              <a:t>TT = TradeTypes (Limit, Market, Stop, etc.)</a:t>
            </a:r>
          </a:p>
          <a:p>
            <a:pPr marL="342900" indent="-342900" algn="l">
              <a:buFont typeface="Arial" panose="020B0604020202020204" pitchFamily="34" charset="0"/>
              <a:buChar char="•"/>
            </a:pPr>
            <a:r>
              <a:rPr lang="en-US" altLang="en-US" sz="2000" dirty="0" smtClean="0"/>
              <a:t>FF =  Fitness Function(Net Profit, Sharpe, etc.)</a:t>
            </a:r>
          </a:p>
          <a:p>
            <a:pPr marL="342900" indent="-342900" algn="l">
              <a:buFont typeface="Arial" panose="020B0604020202020204" pitchFamily="34" charset="0"/>
              <a:buChar char="•"/>
            </a:pPr>
            <a:r>
              <a:rPr lang="en-US" altLang="en-US" sz="2000" dirty="0" smtClean="0"/>
              <a:t>PP = Preprocessor Type </a:t>
            </a:r>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42426789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TRAINING</a:t>
            </a:r>
            <a:br>
              <a:rPr lang="en-US" dirty="0" smtClean="0"/>
            </a:br>
            <a:r>
              <a:rPr lang="en-US" sz="2000" dirty="0" smtClean="0"/>
              <a:t>NON-ROBUSTNESS</a:t>
            </a:r>
            <a:endParaRPr lang="en-US" sz="20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614" y="1600200"/>
            <a:ext cx="772277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7498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FAILURE OF BACKTESTS</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
        <p:nvSpPr>
          <p:cNvPr id="5" name="TextBox 4"/>
          <p:cNvSpPr txBox="1"/>
          <p:nvPr/>
        </p:nvSpPr>
        <p:spPr>
          <a:xfrm>
            <a:off x="990600" y="1371600"/>
            <a:ext cx="6934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Are not proof of Robustness</a:t>
            </a:r>
          </a:p>
          <a:p>
            <a:pPr marL="285750" indent="-285750">
              <a:buFont typeface="Arial" panose="020B0604020202020204" pitchFamily="34" charset="0"/>
              <a:buChar char="•"/>
            </a:pPr>
            <a:r>
              <a:rPr lang="en-US" dirty="0" smtClean="0"/>
              <a:t>High Potential for Over-Fitting</a:t>
            </a:r>
          </a:p>
          <a:p>
            <a:pPr marL="285750" indent="-285750">
              <a:buFont typeface="Arial" panose="020B0604020202020204" pitchFamily="34" charset="0"/>
              <a:buChar char="•"/>
            </a:pPr>
            <a:r>
              <a:rPr lang="en-US" dirty="0" smtClean="0"/>
              <a:t>False sense of returns</a:t>
            </a:r>
          </a:p>
          <a:p>
            <a:pPr marL="285750" indent="-285750">
              <a:buFont typeface="Arial" panose="020B0604020202020204" pitchFamily="34" charset="0"/>
              <a:buChar char="•"/>
            </a:pPr>
            <a:r>
              <a:rPr lang="en-US" dirty="0" smtClean="0"/>
              <a:t>Reinforces bad design approaches</a:t>
            </a:r>
          </a:p>
          <a:p>
            <a:pPr marL="285750" indent="-285750">
              <a:buFont typeface="Arial" panose="020B0604020202020204" pitchFamily="34" charset="0"/>
              <a:buChar char="•"/>
            </a:pPr>
            <a:r>
              <a:rPr lang="en-US" dirty="0" smtClean="0"/>
              <a:t>Like trying to find a needle in a haystack</a:t>
            </a:r>
          </a:p>
        </p:txBody>
      </p:sp>
      <p:sp>
        <p:nvSpPr>
          <p:cNvPr id="6" name="TextBox 5"/>
          <p:cNvSpPr txBox="1"/>
          <p:nvPr/>
        </p:nvSpPr>
        <p:spPr>
          <a:xfrm>
            <a:off x="990600" y="3178076"/>
            <a:ext cx="5638800" cy="2308324"/>
          </a:xfrm>
          <a:prstGeom prst="rect">
            <a:avLst/>
          </a:prstGeom>
          <a:noFill/>
        </p:spPr>
        <p:txBody>
          <a:bodyPr wrap="square" rtlCol="0">
            <a:spAutoFit/>
          </a:bodyPr>
          <a:lstStyle/>
          <a:p>
            <a:r>
              <a:rPr lang="en-US" dirty="0" smtClean="0"/>
              <a:t>WHAT CAN I DO ABOUT THIS ISSUE?</a:t>
            </a:r>
          </a:p>
          <a:p>
            <a:pPr marL="285750" indent="-285750">
              <a:buFont typeface="Arial" panose="020B0604020202020204" pitchFamily="34" charset="0"/>
              <a:buChar char="•"/>
            </a:pPr>
            <a:r>
              <a:rPr lang="en-US" dirty="0"/>
              <a:t>Sequestered Data (Tests conducted in the Future</a:t>
            </a:r>
            <a:r>
              <a:rPr lang="en-US" dirty="0" smtClean="0"/>
              <a:t>)</a:t>
            </a:r>
          </a:p>
          <a:p>
            <a:pPr marL="285750" indent="-285750">
              <a:buFont typeface="Arial" panose="020B0604020202020204" pitchFamily="34" charset="0"/>
              <a:buChar char="•"/>
            </a:pPr>
            <a:r>
              <a:rPr lang="en-US" dirty="0" smtClean="0"/>
              <a:t>Out Of Sample Testing </a:t>
            </a:r>
          </a:p>
          <a:p>
            <a:pPr marL="285750" indent="-285750">
              <a:buFont typeface="Arial" panose="020B0604020202020204" pitchFamily="34" charset="0"/>
              <a:buChar char="•"/>
            </a:pPr>
            <a:r>
              <a:rPr lang="en-US" dirty="0" smtClean="0"/>
              <a:t>Walk Forward Testing</a:t>
            </a:r>
          </a:p>
          <a:p>
            <a:pPr marL="285750" indent="-285750">
              <a:buFont typeface="Arial" panose="020B0604020202020204" pitchFamily="34" charset="0"/>
              <a:buChar char="•"/>
            </a:pPr>
            <a:r>
              <a:rPr lang="en-US" dirty="0" smtClean="0"/>
              <a:t>Walk Backwards Testing</a:t>
            </a:r>
          </a:p>
          <a:p>
            <a:pPr marL="285750" indent="-285750">
              <a:buFont typeface="Arial" panose="020B0604020202020204" pitchFamily="34" charset="0"/>
              <a:buChar char="•"/>
            </a:pPr>
            <a:r>
              <a:rPr lang="en-US" dirty="0" smtClean="0"/>
              <a:t>Differential Market Testing</a:t>
            </a:r>
          </a:p>
          <a:p>
            <a:pPr marL="285750" indent="-285750">
              <a:buFont typeface="Arial" panose="020B0604020202020204" pitchFamily="34" charset="0"/>
              <a:buChar char="•"/>
            </a:pPr>
            <a:r>
              <a:rPr lang="en-US" dirty="0" smtClean="0"/>
              <a:t>Stress and Parametric Testing</a:t>
            </a:r>
          </a:p>
          <a:p>
            <a:pPr marL="285750" indent="-285750">
              <a:buFont typeface="Arial" panose="020B0604020202020204" pitchFamily="34" charset="0"/>
              <a:buChar char="•"/>
            </a:pPr>
            <a:r>
              <a:rPr lang="en-US" dirty="0" smtClean="0"/>
              <a:t>Distribution and Matched Pairs Testing(Null)</a:t>
            </a:r>
            <a:endParaRPr lang="en-US" dirty="0"/>
          </a:p>
        </p:txBody>
      </p:sp>
      <p:sp>
        <p:nvSpPr>
          <p:cNvPr id="7" name="TextBox 6"/>
          <p:cNvSpPr txBox="1"/>
          <p:nvPr/>
        </p:nvSpPr>
        <p:spPr>
          <a:xfrm>
            <a:off x="838200" y="5562600"/>
            <a:ext cx="6085320" cy="400110"/>
          </a:xfrm>
          <a:prstGeom prst="rect">
            <a:avLst/>
          </a:prstGeom>
          <a:noFill/>
        </p:spPr>
        <p:txBody>
          <a:bodyPr wrap="none" rtlCol="0">
            <a:spAutoFit/>
          </a:bodyPr>
          <a:lstStyle/>
          <a:p>
            <a:r>
              <a:rPr lang="en-US" sz="1000" dirty="0" smtClean="0"/>
              <a:t>Reference:”</a:t>
            </a:r>
            <a:r>
              <a:rPr lang="en-US" sz="1000" dirty="0"/>
              <a:t> Pseudo-Mathematics and Financial Charlatanism: </a:t>
            </a:r>
            <a:endParaRPr lang="en-US" sz="1000" dirty="0" smtClean="0"/>
          </a:p>
          <a:p>
            <a:r>
              <a:rPr lang="en-US" sz="1000" dirty="0" smtClean="0"/>
              <a:t>The </a:t>
            </a:r>
            <a:r>
              <a:rPr lang="en-US" sz="1000" dirty="0"/>
              <a:t>Effects of Backtest Overfitting on Out-of-Sample </a:t>
            </a:r>
            <a:r>
              <a:rPr lang="en-US" sz="1000" dirty="0" smtClean="0"/>
              <a:t>Performance, Marcos Lopez de Prado and 3 others.</a:t>
            </a:r>
            <a:endParaRPr lang="en-US" sz="1000" dirty="0"/>
          </a:p>
        </p:txBody>
      </p:sp>
    </p:spTree>
    <p:extLst>
      <p:ext uri="{BB962C8B-B14F-4D97-AF65-F5344CB8AC3E}">
        <p14:creationId xmlns:p14="http://schemas.microsoft.com/office/powerpoint/2010/main" val="33001335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228600"/>
            <a:ext cx="8229600"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altLang="en-US" kern="0" dirty="0" smtClean="0">
                <a:effectLst/>
              </a:rPr>
              <a:t>ROBUSTNESS</a:t>
            </a:r>
            <a:br>
              <a:rPr lang="en-US" altLang="en-US" kern="0" dirty="0" smtClean="0">
                <a:effectLst/>
              </a:rPr>
            </a:br>
            <a:r>
              <a:rPr lang="en-US" altLang="en-US" sz="1800" kern="0" dirty="0" smtClean="0">
                <a:effectLst/>
              </a:rPr>
              <a:t>(Over Fit Avoidance)</a:t>
            </a:r>
          </a:p>
        </p:txBody>
      </p:sp>
      <p:sp>
        <p:nvSpPr>
          <p:cNvPr id="8" name="Rectangle 3"/>
          <p:cNvSpPr txBox="1">
            <a:spLocks noChangeArrowheads="1"/>
          </p:cNvSpPr>
          <p:nvPr/>
        </p:nvSpPr>
        <p:spPr bwMode="auto">
          <a:xfrm>
            <a:off x="1371600" y="1600200"/>
            <a:ext cx="6400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buFont typeface="Arial" panose="020B0604020202020204" pitchFamily="34" charset="0"/>
              <a:buChar char="•"/>
            </a:pPr>
            <a:r>
              <a:rPr lang="en-US" altLang="en-US" sz="2000" kern="0" dirty="0" smtClean="0"/>
              <a:t>Forward and Back OOS Testing (Walk either)</a:t>
            </a:r>
          </a:p>
          <a:p>
            <a:pPr>
              <a:buFont typeface="Arial" panose="020B0604020202020204" pitchFamily="34" charset="0"/>
              <a:buChar char="•"/>
            </a:pPr>
            <a:r>
              <a:rPr lang="en-US" altLang="en-US" sz="2000" kern="0" dirty="0" smtClean="0"/>
              <a:t>Run Path Logs (Path intelligence)</a:t>
            </a:r>
          </a:p>
          <a:p>
            <a:pPr>
              <a:buFont typeface="Arial" panose="020B0604020202020204" pitchFamily="34" charset="0"/>
              <a:buChar char="•"/>
            </a:pPr>
            <a:r>
              <a:rPr lang="en-US" altLang="en-US" sz="2000" kern="0" dirty="0" smtClean="0"/>
              <a:t>Unbiased Terminal Set (Directionless inputs)</a:t>
            </a:r>
          </a:p>
          <a:p>
            <a:pPr>
              <a:buFont typeface="Arial" panose="020B0604020202020204" pitchFamily="34" charset="0"/>
              <a:buChar char="•"/>
            </a:pPr>
            <a:r>
              <a:rPr lang="en-US" altLang="en-US" sz="2000" kern="0" dirty="0" smtClean="0"/>
              <a:t>Multi-Run, Randomized Criteria (Global optimum)</a:t>
            </a:r>
          </a:p>
          <a:p>
            <a:pPr>
              <a:buFont typeface="Arial" panose="020B0604020202020204" pitchFamily="34" charset="0"/>
              <a:buChar char="•"/>
            </a:pPr>
            <a:r>
              <a:rPr lang="en-US" altLang="en-US" sz="2000" kern="0" dirty="0" smtClean="0"/>
              <a:t>Zero Point Origin (No predefined initial point)</a:t>
            </a:r>
          </a:p>
          <a:p>
            <a:pPr>
              <a:buFont typeface="Arial" panose="020B0604020202020204" pitchFamily="34" charset="0"/>
              <a:buChar char="•"/>
            </a:pPr>
            <a:r>
              <a:rPr lang="en-US" altLang="en-US" sz="2000" kern="0" dirty="0" smtClean="0"/>
              <a:t>Parsimony Pressure (Occam’s razor)</a:t>
            </a:r>
          </a:p>
          <a:p>
            <a:pPr>
              <a:buFont typeface="Arial" panose="020B0604020202020204" pitchFamily="34" charset="0"/>
              <a:buChar char="•"/>
            </a:pPr>
            <a:r>
              <a:rPr lang="en-US" altLang="en-US" sz="2000" kern="0" dirty="0" smtClean="0"/>
              <a:t>Stat Tests-Distribution is exported (Reject Null)</a:t>
            </a:r>
          </a:p>
          <a:p>
            <a:pPr>
              <a:buFont typeface="Arial" panose="020B0604020202020204" pitchFamily="34" charset="0"/>
              <a:buChar char="•"/>
            </a:pPr>
            <a:r>
              <a:rPr lang="en-US" altLang="en-US" sz="2000" kern="0" dirty="0" smtClean="0"/>
              <a:t>TTPR, including subsystems (Degrees of Freedom) </a:t>
            </a:r>
          </a:p>
          <a:p>
            <a:pPr>
              <a:buFont typeface="Arial" panose="020B0604020202020204" pitchFamily="34" charset="0"/>
              <a:buChar char="•"/>
            </a:pPr>
            <a:r>
              <a:rPr lang="en-US" altLang="en-US" sz="2000" kern="0" dirty="0" smtClean="0"/>
              <a:t>Data duration and choice (More is better)</a:t>
            </a:r>
          </a:p>
          <a:p>
            <a:pPr>
              <a:buFont typeface="Arial" panose="020B0604020202020204" pitchFamily="34" charset="0"/>
              <a:buChar char="•"/>
            </a:pPr>
            <a:r>
              <a:rPr lang="en-US" altLang="en-US" sz="2000" kern="0" dirty="0" smtClean="0"/>
              <a:t>Post Design/Post OOS tests (Second Blind)</a:t>
            </a:r>
          </a:p>
          <a:p>
            <a:pPr>
              <a:buFont typeface="Arial" panose="020B0604020202020204" pitchFamily="34" charset="0"/>
              <a:buChar char="•"/>
            </a:pPr>
            <a:r>
              <a:rPr lang="en-US" altLang="en-US" sz="2000" kern="0" dirty="0" smtClean="0"/>
              <a:t>Sequestered Data Testing (Extreme testing)</a:t>
            </a:r>
          </a:p>
          <a:p>
            <a:endParaRPr lang="en-US" altLang="en-US" sz="2000" kern="0" dirty="0" smtClean="0"/>
          </a:p>
        </p:txBody>
      </p:sp>
    </p:spTree>
    <p:extLst>
      <p:ext uri="{BB962C8B-B14F-4D97-AF65-F5344CB8AC3E}">
        <p14:creationId xmlns:p14="http://schemas.microsoft.com/office/powerpoint/2010/main" val="843840922"/>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WHAT IS MY JOB?</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pPr marL="342900" indent="-342900" algn="l">
              <a:buFont typeface="Arial" panose="020B0604020202020204" pitchFamily="34" charset="0"/>
              <a:buChar char="•"/>
            </a:pPr>
            <a:r>
              <a:rPr lang="en-US" altLang="en-US" sz="2400" dirty="0" smtClean="0"/>
              <a:t>Conceive, develop and improve advanced Machine Learning Platforms and Algorithms for trading and investing</a:t>
            </a:r>
          </a:p>
          <a:p>
            <a:pPr algn="l"/>
            <a:endParaRPr lang="en-US" altLang="en-US" sz="2400" dirty="0" smtClean="0"/>
          </a:p>
          <a:p>
            <a:pPr marL="342900" indent="-342900" algn="l">
              <a:buFont typeface="Arial" panose="020B0604020202020204" pitchFamily="34" charset="0"/>
              <a:buChar char="•"/>
            </a:pPr>
            <a:r>
              <a:rPr lang="en-US" altLang="en-US" sz="2400" dirty="0" smtClean="0"/>
              <a:t>Support and train existing TSL clients</a:t>
            </a:r>
          </a:p>
          <a:p>
            <a:pPr algn="l"/>
            <a:endParaRPr lang="en-US" altLang="en-US" sz="2400" dirty="0" smtClean="0"/>
          </a:p>
          <a:p>
            <a:pPr marL="342900" indent="-342900" algn="l">
              <a:buFont typeface="Arial" panose="020B0604020202020204" pitchFamily="34" charset="0"/>
              <a:buChar char="•"/>
            </a:pPr>
            <a:r>
              <a:rPr lang="en-US" altLang="en-US" sz="2400" dirty="0" smtClean="0"/>
              <a:t>Communicate to others my views on the future of Machine Learning as applied to financial markets</a:t>
            </a:r>
          </a:p>
          <a:p>
            <a:pPr marL="342900" indent="-342900" algn="l">
              <a:buFont typeface="Arial" panose="020B0604020202020204" pitchFamily="34" charset="0"/>
              <a:buChar char="•"/>
            </a:pPr>
            <a:endParaRPr lang="en-US" altLang="en-US" sz="2400" dirty="0"/>
          </a:p>
          <a:p>
            <a:pPr marL="342900" indent="-342900" algn="l">
              <a:buFont typeface="Arial" panose="020B0604020202020204" pitchFamily="34" charset="0"/>
              <a:buChar char="•"/>
            </a:pPr>
            <a:r>
              <a:rPr lang="en-US" altLang="en-US" sz="2400" dirty="0" smtClean="0"/>
              <a:t>Manage the TSL Company</a:t>
            </a:r>
          </a:p>
          <a:p>
            <a:pPr marL="342900" indent="-342900">
              <a:buFont typeface="Arial" panose="020B0604020202020204" pitchFamily="34" charset="0"/>
              <a:buChar char="•"/>
            </a:pPr>
            <a:endParaRPr lang="en-US" altLang="en-US" sz="2000" dirty="0"/>
          </a:p>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spTree>
    <p:extLst>
      <p:ext uri="{BB962C8B-B14F-4D97-AF65-F5344CB8AC3E}">
        <p14:creationId xmlns:p14="http://schemas.microsoft.com/office/powerpoint/2010/main" val="392356178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br>
              <a:rPr lang="en-US" dirty="0" smtClean="0"/>
            </a:br>
            <a:r>
              <a:rPr lang="en-US" sz="1600" dirty="0" smtClean="0"/>
              <a:t>No Stops or Targets. You should add a large protective stop.</a:t>
            </a:r>
            <a:endParaRPr lang="en-US" sz="20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404621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0493"/>
            <a:ext cx="4044698" cy="449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2203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endParaRPr lang="en-US" dirty="0" smtClean="0"/>
          </a:p>
          <a:p>
            <a:pPr marL="0" indent="0">
              <a:buNone/>
            </a:pPr>
            <a:endParaRPr lang="en-US" dirty="0"/>
          </a:p>
          <a:p>
            <a:pPr marL="0" indent="0" algn="ctr">
              <a:buNone/>
            </a:pPr>
            <a:r>
              <a:rPr lang="en-US" dirty="0" smtClean="0"/>
              <a:t>ROBO-ADVISING </a:t>
            </a:r>
          </a:p>
          <a:p>
            <a:pPr marL="0" indent="0" algn="ctr">
              <a:buNone/>
            </a:pPr>
            <a:endParaRPr lang="en-US" dirty="0"/>
          </a:p>
          <a:p>
            <a:pPr marL="0" indent="0" algn="ctr">
              <a:buNone/>
            </a:pPr>
            <a:r>
              <a:rPr lang="en-US" dirty="0" smtClean="0"/>
              <a:t>VS</a:t>
            </a:r>
          </a:p>
          <a:p>
            <a:pPr marL="0" indent="0" algn="ctr">
              <a:buNone/>
            </a:pPr>
            <a:endParaRPr lang="en-US" dirty="0"/>
          </a:p>
          <a:p>
            <a:pPr marL="0" indent="0" algn="ctr">
              <a:buNone/>
            </a:pPr>
            <a:r>
              <a:rPr lang="en-US" dirty="0" smtClean="0"/>
              <a:t>ROBO-ACTIVITY </a:t>
            </a:r>
            <a:endParaRPr lang="en-US" dirty="0"/>
          </a:p>
        </p:txBody>
      </p:sp>
      <p:sp>
        <p:nvSpPr>
          <p:cNvPr id="3" name="Date Placeholder 2"/>
          <p:cNvSpPr>
            <a:spLocks noGrp="1"/>
          </p:cNvSpPr>
          <p:nvPr>
            <p:ph type="dt" sz="half" idx="10"/>
          </p:nvPr>
        </p:nvSpPr>
        <p:spPr>
          <a:xfrm>
            <a:off x="457200" y="6096000"/>
            <a:ext cx="2133600" cy="549275"/>
          </a:xfrm>
        </p:spPr>
        <p:txBody>
          <a:bodyPr/>
          <a:lstStyle/>
          <a:p>
            <a:fld id="{57A603C7-6FDB-44D1-833A-9A3F27A3CF26}" type="datetime1">
              <a:rPr lang="en-US" smtClean="0"/>
              <a:pPr/>
              <a:t>10/12/2017</a:t>
            </a:fld>
            <a:endParaRPr lang="en-US" dirty="0"/>
          </a:p>
        </p:txBody>
      </p:sp>
    </p:spTree>
    <p:extLst>
      <p:ext uri="{BB962C8B-B14F-4D97-AF65-F5344CB8AC3E}">
        <p14:creationId xmlns:p14="http://schemas.microsoft.com/office/powerpoint/2010/main" val="29857255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WHICH ROBOT DO YOU PREFER?</a:t>
            </a:r>
            <a:endParaRPr lang="en-US" sz="36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6" name="TextBox 5"/>
          <p:cNvSpPr txBox="1"/>
          <p:nvPr/>
        </p:nvSpPr>
        <p:spPr>
          <a:xfrm>
            <a:off x="685800" y="1953768"/>
            <a:ext cx="7670690" cy="2954655"/>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t>Robo-Advising rebalances portfolios </a:t>
            </a:r>
          </a:p>
          <a:p>
            <a:r>
              <a:rPr lang="en-US" sz="2800" dirty="0" smtClean="0"/>
              <a:t>   and may be based on ML/AI mining of </a:t>
            </a:r>
          </a:p>
          <a:p>
            <a:r>
              <a:rPr lang="en-US" sz="2800" dirty="0" smtClean="0"/>
              <a:t>   underlying's performance</a:t>
            </a:r>
          </a:p>
          <a:p>
            <a:endParaRPr lang="en-US" sz="2800" dirty="0"/>
          </a:p>
          <a:p>
            <a:pPr marL="285750" indent="-285750">
              <a:buFont typeface="Arial" panose="020B0604020202020204" pitchFamily="34" charset="0"/>
              <a:buChar char="•"/>
            </a:pPr>
            <a:r>
              <a:rPr lang="en-US" sz="2800" dirty="0" smtClean="0"/>
              <a:t>Evolved Robo</a:t>
            </a:r>
            <a:r>
              <a:rPr lang="en-US" sz="2800" dirty="0"/>
              <a:t>-</a:t>
            </a:r>
            <a:r>
              <a:rPr lang="en-US" sz="2800" dirty="0" smtClean="0"/>
              <a:t>Advisors have both a portfolio </a:t>
            </a:r>
          </a:p>
          <a:p>
            <a:r>
              <a:rPr lang="en-US" sz="2800" dirty="0" smtClean="0"/>
              <a:t>   balancing element and a trading element</a:t>
            </a:r>
          </a:p>
          <a:p>
            <a:endParaRPr lang="en-US" dirty="0"/>
          </a:p>
        </p:txBody>
      </p:sp>
    </p:spTree>
    <p:extLst>
      <p:ext uri="{BB962C8B-B14F-4D97-AF65-F5344CB8AC3E}">
        <p14:creationId xmlns:p14="http://schemas.microsoft.com/office/powerpoint/2010/main" val="27341830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THE EVOLVED ADVISOR™</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10/12/2017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9956580"/>
              </p:ext>
            </p:extLst>
          </p:nvPr>
        </p:nvGraphicFramePr>
        <p:xfrm>
          <a:off x="3657600" y="1371600"/>
          <a:ext cx="4572000" cy="42386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81000" y="1066800"/>
            <a:ext cx="3276600" cy="5078313"/>
          </a:xfrm>
          <a:prstGeom prst="rect">
            <a:avLst/>
          </a:prstGeom>
          <a:noFill/>
        </p:spPr>
        <p:txBody>
          <a:bodyPr wrap="square" rtlCol="0">
            <a:spAutoFit/>
          </a:bodyPr>
          <a:lstStyle/>
          <a:p>
            <a:r>
              <a:rPr lang="en-US" dirty="0" smtClean="0"/>
              <a:t>TSL can already do portfolio allocations with money management targeting a wealth metric objective.</a:t>
            </a:r>
          </a:p>
          <a:p>
            <a:endParaRPr lang="en-US" dirty="0" smtClean="0"/>
          </a:p>
          <a:p>
            <a:r>
              <a:rPr lang="en-US" dirty="0" smtClean="0"/>
              <a:t>Here, higher level GP outputs,</a:t>
            </a:r>
          </a:p>
          <a:p>
            <a:r>
              <a:rPr lang="en-US" dirty="0"/>
              <a:t>t</a:t>
            </a:r>
            <a:r>
              <a:rPr lang="en-US" dirty="0" smtClean="0"/>
              <a:t>hrough simulations, decide</a:t>
            </a:r>
          </a:p>
          <a:p>
            <a:r>
              <a:rPr lang="en-US" dirty="0"/>
              <a:t>w</a:t>
            </a:r>
            <a:r>
              <a:rPr lang="en-US" dirty="0" smtClean="0"/>
              <a:t>hat current allocations should be so as to optimize Sharpe Ratio or any of over 40 objectives. Rebalancing</a:t>
            </a:r>
          </a:p>
          <a:p>
            <a:r>
              <a:rPr lang="en-US" dirty="0"/>
              <a:t>i</a:t>
            </a:r>
            <a:r>
              <a:rPr lang="en-US" dirty="0" smtClean="0"/>
              <a:t>s user or GP controlled.</a:t>
            </a:r>
          </a:p>
          <a:p>
            <a:endParaRPr lang="en-US" dirty="0"/>
          </a:p>
          <a:p>
            <a:r>
              <a:rPr lang="en-US" dirty="0" smtClean="0"/>
              <a:t>Since you can rebalance yourself down to zero in a downward market, this “Advisor” trades in and </a:t>
            </a:r>
            <a:r>
              <a:rPr lang="en-US" u="sng" dirty="0" smtClean="0"/>
              <a:t>out</a:t>
            </a:r>
            <a:r>
              <a:rPr lang="en-US" dirty="0" smtClean="0"/>
              <a:t> of positions.</a:t>
            </a:r>
            <a:endParaRPr lang="en-US" dirty="0"/>
          </a:p>
        </p:txBody>
      </p:sp>
    </p:spTree>
    <p:extLst>
      <p:ext uri="{BB962C8B-B14F-4D97-AF65-F5344CB8AC3E}">
        <p14:creationId xmlns:p14="http://schemas.microsoft.com/office/powerpoint/2010/main" val="9879607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WE DID IT!</a:t>
            </a:r>
            <a:endParaRPr lang="en-US" sz="2800" dirty="0"/>
          </a:p>
        </p:txBody>
      </p:sp>
      <p:sp>
        <p:nvSpPr>
          <p:cNvPr id="24579" name="Content Placeholder 2"/>
          <p:cNvSpPr>
            <a:spLocks noGrp="1"/>
          </p:cNvSpPr>
          <p:nvPr>
            <p:ph idx="1"/>
          </p:nvPr>
        </p:nvSpPr>
        <p:spPr>
          <a:xfrm>
            <a:off x="914400" y="1447800"/>
            <a:ext cx="7315200" cy="4495800"/>
          </a:xfrm>
        </p:spPr>
        <p:txBody>
          <a:bodyPr/>
          <a:lstStyle/>
          <a:p>
            <a:pPr marL="457200" indent="-457200" algn="just">
              <a:buFont typeface="+mj-lt"/>
              <a:buAutoNum type="arabicPeriod"/>
            </a:pPr>
            <a:r>
              <a:rPr lang="en-US" altLang="en-US" sz="2000" dirty="0" smtClean="0"/>
              <a:t>Submitted TSL systems to Futures Truth in 2008 and 2010</a:t>
            </a:r>
          </a:p>
          <a:p>
            <a:pPr marL="457200" indent="-457200" algn="just">
              <a:buFont typeface="+mj-lt"/>
              <a:buAutoNum type="arabicPeriod"/>
            </a:pPr>
            <a:r>
              <a:rPr lang="en-US" altLang="en-US" sz="2000" dirty="0" smtClean="0"/>
              <a:t>SP/ES, NG Systems machine designed in 2007 or earlier</a:t>
            </a:r>
          </a:p>
          <a:p>
            <a:pPr marL="457200" indent="-457200" algn="just">
              <a:buFont typeface="+mj-lt"/>
              <a:buAutoNum type="arabicPeriod"/>
            </a:pPr>
            <a:r>
              <a:rPr lang="en-US" altLang="en-US" sz="2000" dirty="0" smtClean="0"/>
              <a:t>No changes allowed after submission</a:t>
            </a:r>
          </a:p>
          <a:p>
            <a:pPr marL="457200" indent="-457200" algn="just">
              <a:buFont typeface="+mj-lt"/>
              <a:buAutoNum type="arabicPeriod"/>
            </a:pPr>
            <a:r>
              <a:rPr lang="en-US" altLang="en-US" sz="2000" dirty="0" smtClean="0"/>
              <a:t>FT holds the code and does their own testing</a:t>
            </a:r>
          </a:p>
          <a:p>
            <a:pPr marL="457200" indent="-457200" algn="just">
              <a:buFont typeface="+mj-lt"/>
              <a:buAutoNum type="arabicPeriod"/>
            </a:pPr>
            <a:r>
              <a:rPr lang="en-US" altLang="en-US" sz="2000" dirty="0"/>
              <a:t>D</a:t>
            </a:r>
            <a:r>
              <a:rPr lang="en-US" altLang="en-US" sz="2000" dirty="0" smtClean="0"/>
              <a:t>esigns are frozen and are held for 18+ months</a:t>
            </a:r>
          </a:p>
          <a:p>
            <a:pPr marL="457200" indent="-457200" algn="just">
              <a:buFont typeface="+mj-lt"/>
              <a:buAutoNum type="arabicPeriod"/>
            </a:pPr>
            <a:r>
              <a:rPr lang="en-US" altLang="en-US" sz="2000" dirty="0" smtClean="0"/>
              <a:t>Then Tested only on data that did not exist at the time of the design: e.g.: through the 2008-2010 financial collapse</a:t>
            </a:r>
          </a:p>
          <a:p>
            <a:pPr marL="457200" indent="-457200" algn="just">
              <a:buFont typeface="+mj-lt"/>
              <a:buAutoNum type="arabicPeriod"/>
            </a:pPr>
            <a:r>
              <a:rPr lang="en-US" altLang="en-US" sz="2000" dirty="0" smtClean="0"/>
              <a:t>Competition included over 700 market-models submitted</a:t>
            </a:r>
          </a:p>
          <a:p>
            <a:pPr marL="0" indent="0" algn="just">
              <a:buNone/>
            </a:pPr>
            <a:r>
              <a:rPr lang="en-US" altLang="en-US" sz="2000" dirty="0" smtClean="0"/>
              <a:t>       by 80+ worldwide developers/quants</a:t>
            </a:r>
          </a:p>
          <a:p>
            <a:pPr marL="457200" indent="-457200" algn="just">
              <a:buFont typeface="+mj-lt"/>
              <a:buAutoNum type="arabicPeriod"/>
            </a:pPr>
            <a:endParaRPr lang="en-US" altLang="en-US" sz="2000" dirty="0"/>
          </a:p>
          <a:p>
            <a:pPr marL="0" indent="0" algn="just">
              <a:buFontTx/>
              <a:buNone/>
            </a:pPr>
            <a:endParaRPr lang="en-US" altLang="en-US" sz="2000" dirty="0" smtClean="0"/>
          </a:p>
          <a:p>
            <a:pPr marL="0" indent="0">
              <a:buFontTx/>
              <a:buNone/>
            </a:pPr>
            <a:endParaRPr lang="en-US" altLang="en-US" dirty="0" smtClean="0"/>
          </a:p>
          <a:p>
            <a:pPr marL="0" indent="0">
              <a:buFontTx/>
              <a:buNone/>
            </a:pPr>
            <a:endParaRPr lang="en-US" altLang="en-US" dirty="0" smtClean="0"/>
          </a:p>
        </p:txBody>
      </p:sp>
      <p:sp>
        <p:nvSpPr>
          <p:cNvPr id="4" name="Date Placeholder 3"/>
          <p:cNvSpPr>
            <a:spLocks noGrp="1"/>
          </p:cNvSpPr>
          <p:nvPr>
            <p:ph type="dt" sz="half" idx="10"/>
          </p:nvPr>
        </p:nvSpPr>
        <p:spPr/>
        <p:txBody>
          <a:bodyPr/>
          <a:lstStyle/>
          <a:p>
            <a:pPr>
              <a:defRPr/>
            </a:pPr>
            <a:fld id="{F9EC76B8-F03B-4115-A4C6-F940BC778AE0}" type="datetime1">
              <a:rPr lang="en-US" smtClean="0"/>
              <a:pPr>
                <a:defRPr/>
              </a:pPr>
              <a:t>10/12/2017</a:t>
            </a:fld>
            <a:endParaRPr lang="en-US" dirty="0"/>
          </a:p>
        </p:txBody>
      </p:sp>
    </p:spTree>
    <p:extLst>
      <p:ext uri="{BB962C8B-B14F-4D97-AF65-F5344CB8AC3E}">
        <p14:creationId xmlns:p14="http://schemas.microsoft.com/office/powerpoint/2010/main" val="21680269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HOW IS THE SEQUESTERED DATA COMPETITION PERFORMED?</a:t>
            </a:r>
            <a:endParaRPr lang="en-US" sz="3600" dirty="0"/>
          </a:p>
        </p:txBody>
      </p:sp>
      <p:sp>
        <p:nvSpPr>
          <p:cNvPr id="24579" name="Content Placeholder 2"/>
          <p:cNvSpPr>
            <a:spLocks noGrp="1"/>
          </p:cNvSpPr>
          <p:nvPr>
            <p:ph idx="1"/>
          </p:nvPr>
        </p:nvSpPr>
        <p:spPr>
          <a:xfrm>
            <a:off x="1219200" y="1419225"/>
            <a:ext cx="6477000" cy="4495800"/>
          </a:xfrm>
        </p:spPr>
        <p:txBody>
          <a:bodyPr/>
          <a:lstStyle/>
          <a:p>
            <a:pPr marL="0" indent="0">
              <a:buNone/>
            </a:pPr>
            <a:endParaRPr lang="en-US" altLang="en-US" dirty="0" smtClean="0"/>
          </a:p>
          <a:p>
            <a:pPr marL="0" indent="0">
              <a:buFontTx/>
              <a:buNone/>
            </a:pPr>
            <a:endParaRPr lang="en-US" altLang="en-US" dirty="0" smtClean="0"/>
          </a:p>
        </p:txBody>
      </p:sp>
      <p:sp>
        <p:nvSpPr>
          <p:cNvPr id="4" name="Date Placeholder 3"/>
          <p:cNvSpPr>
            <a:spLocks noGrp="1"/>
          </p:cNvSpPr>
          <p:nvPr>
            <p:ph type="dt" sz="half" idx="10"/>
          </p:nvPr>
        </p:nvSpPr>
        <p:spPr/>
        <p:txBody>
          <a:bodyPr/>
          <a:lstStyle/>
          <a:p>
            <a:pPr>
              <a:defRPr/>
            </a:pPr>
            <a:fld id="{F9EC76B8-F03B-4115-A4C6-F940BC778AE0}" type="datetime1">
              <a:rPr lang="en-US" smtClean="0"/>
              <a:pPr>
                <a:defRPr/>
              </a:pPr>
              <a:t>10/12/2017</a:t>
            </a:fld>
            <a:endParaRPr lang="en-US" dirty="0"/>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59790"/>
            <a:ext cx="5410200" cy="438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072527" y="4353580"/>
            <a:ext cx="1042273" cy="523220"/>
          </a:xfrm>
          <a:prstGeom prst="rect">
            <a:avLst/>
          </a:prstGeom>
          <a:noFill/>
        </p:spPr>
        <p:txBody>
          <a:bodyPr wrap="none" rtlCol="0">
            <a:spAutoFit/>
          </a:bodyPr>
          <a:lstStyle/>
          <a:p>
            <a:r>
              <a:rPr lang="en-US" sz="1400" dirty="0" smtClean="0">
                <a:solidFill>
                  <a:schemeClr val="bg2"/>
                </a:solidFill>
              </a:rPr>
              <a:t>TRAINING</a:t>
            </a:r>
          </a:p>
          <a:p>
            <a:r>
              <a:rPr lang="en-US" sz="1400" dirty="0" smtClean="0">
                <a:solidFill>
                  <a:schemeClr val="bg2"/>
                </a:solidFill>
              </a:rPr>
              <a:t>    DATA</a:t>
            </a:r>
            <a:endParaRPr lang="en-US" sz="1400" dirty="0">
              <a:solidFill>
                <a:schemeClr val="bg2"/>
              </a:solidFill>
            </a:endParaRPr>
          </a:p>
        </p:txBody>
      </p:sp>
      <p:sp>
        <p:nvSpPr>
          <p:cNvPr id="13" name="TextBox 12"/>
          <p:cNvSpPr txBox="1"/>
          <p:nvPr/>
        </p:nvSpPr>
        <p:spPr>
          <a:xfrm flipH="1">
            <a:off x="4572000" y="3793608"/>
            <a:ext cx="914400" cy="523220"/>
          </a:xfrm>
          <a:prstGeom prst="rect">
            <a:avLst/>
          </a:prstGeom>
          <a:noFill/>
        </p:spPr>
        <p:txBody>
          <a:bodyPr wrap="square" rtlCol="0">
            <a:spAutoFit/>
          </a:bodyPr>
          <a:lstStyle/>
          <a:p>
            <a:r>
              <a:rPr lang="en-US" sz="1400" dirty="0" smtClean="0">
                <a:solidFill>
                  <a:schemeClr val="bg2"/>
                </a:solidFill>
              </a:rPr>
              <a:t>OOS</a:t>
            </a:r>
          </a:p>
          <a:p>
            <a:r>
              <a:rPr lang="en-US" sz="1400" dirty="0" smtClean="0">
                <a:solidFill>
                  <a:schemeClr val="bg2"/>
                </a:solidFill>
              </a:rPr>
              <a:t>DATA</a:t>
            </a:r>
            <a:endParaRPr lang="en-US" sz="1400" dirty="0">
              <a:solidFill>
                <a:schemeClr val="bg2"/>
              </a:solidFill>
            </a:endParaRPr>
          </a:p>
        </p:txBody>
      </p:sp>
      <p:sp>
        <p:nvSpPr>
          <p:cNvPr id="14" name="TextBox 13"/>
          <p:cNvSpPr txBox="1"/>
          <p:nvPr/>
        </p:nvSpPr>
        <p:spPr>
          <a:xfrm>
            <a:off x="3165331" y="2561272"/>
            <a:ext cx="1787669" cy="1477328"/>
          </a:xfrm>
          <a:prstGeom prst="rect">
            <a:avLst/>
          </a:prstGeom>
          <a:noFill/>
        </p:spPr>
        <p:txBody>
          <a:bodyPr wrap="none" rtlCol="0">
            <a:spAutoFit/>
          </a:bodyPr>
          <a:lstStyle/>
          <a:p>
            <a:r>
              <a:rPr lang="en-US" dirty="0" smtClean="0">
                <a:solidFill>
                  <a:schemeClr val="bg2"/>
                </a:solidFill>
              </a:rPr>
              <a:t>COMPETITION</a:t>
            </a:r>
          </a:p>
          <a:p>
            <a:r>
              <a:rPr lang="en-US" dirty="0" smtClean="0">
                <a:solidFill>
                  <a:schemeClr val="bg2"/>
                </a:solidFill>
              </a:rPr>
              <a:t>PHASE</a:t>
            </a:r>
          </a:p>
          <a:p>
            <a:r>
              <a:rPr lang="en-US" dirty="0" smtClean="0">
                <a:solidFill>
                  <a:schemeClr val="bg2"/>
                </a:solidFill>
              </a:rPr>
              <a:t>BEGINS:</a:t>
            </a:r>
          </a:p>
          <a:p>
            <a:r>
              <a:rPr lang="en-US" u="sng" dirty="0" smtClean="0">
                <a:solidFill>
                  <a:schemeClr val="bg2"/>
                </a:solidFill>
              </a:rPr>
              <a:t>DESIGN </a:t>
            </a:r>
          </a:p>
          <a:p>
            <a:r>
              <a:rPr lang="en-US" u="sng" dirty="0" smtClean="0">
                <a:solidFill>
                  <a:schemeClr val="bg2"/>
                </a:solidFill>
              </a:rPr>
              <a:t>FROZEN</a:t>
            </a:r>
            <a:endParaRPr lang="en-US" u="sng" dirty="0">
              <a:solidFill>
                <a:schemeClr val="bg2"/>
              </a:solidFill>
            </a:endParaRPr>
          </a:p>
        </p:txBody>
      </p:sp>
      <p:cxnSp>
        <p:nvCxnSpPr>
          <p:cNvPr id="15" name="Straight Arrow Connector 14"/>
          <p:cNvCxnSpPr/>
          <p:nvPr/>
        </p:nvCxnSpPr>
        <p:spPr bwMode="auto">
          <a:xfrm>
            <a:off x="4152900" y="3124200"/>
            <a:ext cx="876300" cy="189131"/>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4" name="TextBox 23"/>
          <p:cNvSpPr txBox="1"/>
          <p:nvPr/>
        </p:nvSpPr>
        <p:spPr>
          <a:xfrm>
            <a:off x="5486400" y="3667125"/>
            <a:ext cx="1411477" cy="923330"/>
          </a:xfrm>
          <a:prstGeom prst="rect">
            <a:avLst/>
          </a:prstGeom>
          <a:noFill/>
        </p:spPr>
        <p:txBody>
          <a:bodyPr wrap="none" rtlCol="0">
            <a:spAutoFit/>
          </a:bodyPr>
          <a:lstStyle/>
          <a:p>
            <a:r>
              <a:rPr lang="en-US" dirty="0" smtClean="0">
                <a:solidFill>
                  <a:schemeClr val="bg2"/>
                </a:solidFill>
              </a:rPr>
              <a:t>OVERFIT</a:t>
            </a:r>
          </a:p>
          <a:p>
            <a:r>
              <a:rPr lang="en-US" dirty="0" smtClean="0">
                <a:solidFill>
                  <a:schemeClr val="bg2"/>
                </a:solidFill>
              </a:rPr>
              <a:t>STRATEGY</a:t>
            </a:r>
          </a:p>
          <a:p>
            <a:r>
              <a:rPr lang="en-US" dirty="0" smtClean="0">
                <a:solidFill>
                  <a:schemeClr val="bg2"/>
                </a:solidFill>
              </a:rPr>
              <a:t>WILL FAIL</a:t>
            </a:r>
            <a:endParaRPr lang="en-US" dirty="0">
              <a:solidFill>
                <a:schemeClr val="bg2"/>
              </a:solidFill>
            </a:endParaRPr>
          </a:p>
        </p:txBody>
      </p:sp>
      <p:cxnSp>
        <p:nvCxnSpPr>
          <p:cNvPr id="30" name="Straight Arrow Connector 29"/>
          <p:cNvCxnSpPr/>
          <p:nvPr/>
        </p:nvCxnSpPr>
        <p:spPr bwMode="auto">
          <a:xfrm flipH="1">
            <a:off x="5191126" y="3124200"/>
            <a:ext cx="2047874" cy="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
        <p:nvSpPr>
          <p:cNvPr id="79875" name="TextBox 79874"/>
          <p:cNvSpPr txBox="1"/>
          <p:nvPr/>
        </p:nvSpPr>
        <p:spPr>
          <a:xfrm>
            <a:off x="7239000" y="2939534"/>
            <a:ext cx="1445652" cy="1200329"/>
          </a:xfrm>
          <a:prstGeom prst="rect">
            <a:avLst/>
          </a:prstGeom>
          <a:noFill/>
        </p:spPr>
        <p:txBody>
          <a:bodyPr wrap="none" rtlCol="0">
            <a:spAutoFit/>
          </a:bodyPr>
          <a:lstStyle/>
          <a:p>
            <a:r>
              <a:rPr lang="en-US" dirty="0" smtClean="0"/>
              <a:t>2008</a:t>
            </a:r>
          </a:p>
          <a:p>
            <a:r>
              <a:rPr lang="en-US" dirty="0" smtClean="0"/>
              <a:t>WORLD</a:t>
            </a:r>
          </a:p>
          <a:p>
            <a:r>
              <a:rPr lang="en-US" dirty="0" smtClean="0"/>
              <a:t>FINANCIAL </a:t>
            </a:r>
          </a:p>
          <a:p>
            <a:r>
              <a:rPr lang="en-US" dirty="0" smtClean="0"/>
              <a:t>DISASTER</a:t>
            </a:r>
            <a:endParaRPr lang="en-US" dirty="0"/>
          </a:p>
        </p:txBody>
      </p:sp>
      <p:cxnSp>
        <p:nvCxnSpPr>
          <p:cNvPr id="6" name="Curved Connector 5"/>
          <p:cNvCxnSpPr/>
          <p:nvPr/>
        </p:nvCxnSpPr>
        <p:spPr bwMode="auto">
          <a:xfrm rot="16200000" flipH="1">
            <a:off x="4953000" y="3429001"/>
            <a:ext cx="762000" cy="457200"/>
          </a:xfrm>
          <a:prstGeom prst="curvedConnector3">
            <a:avLst>
              <a:gd name="adj1" fmla="val -10582"/>
            </a:avLst>
          </a:prstGeom>
          <a:solidFill>
            <a:schemeClr val="accent1"/>
          </a:solidFill>
          <a:ln w="222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162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457200"/>
            <a:ext cx="8229600" cy="1143000"/>
          </a:xfrm>
        </p:spPr>
        <p:txBody>
          <a:bodyPr/>
          <a:lstStyle/>
          <a:p>
            <a:pPr>
              <a:defRPr/>
            </a:pPr>
            <a:r>
              <a:rPr lang="en-US" sz="3600" dirty="0" smtClean="0"/>
              <a:t>THE RESULTS?</a:t>
            </a:r>
            <a:br>
              <a:rPr lang="en-US" sz="3600" dirty="0" smtClean="0"/>
            </a:br>
            <a:r>
              <a:rPr lang="en-US" sz="2400" dirty="0" smtClean="0"/>
              <a:t>MACHINE CREATED IN 2007 or 2010 WITH</a:t>
            </a:r>
            <a:r>
              <a:rPr lang="en-US" sz="3600" dirty="0" smtClean="0"/>
              <a:t/>
            </a:r>
            <a:br>
              <a:rPr lang="en-US" sz="3600" dirty="0" smtClean="0"/>
            </a:br>
            <a:r>
              <a:rPr lang="en-US" sz="2400" dirty="0" smtClean="0"/>
              <a:t>NO PROGRAMMING REQUIRED</a:t>
            </a:r>
            <a:r>
              <a:rPr lang="en-US" sz="3600" dirty="0" smtClean="0"/>
              <a:t/>
            </a:r>
            <a:br>
              <a:rPr lang="en-US" sz="3600" dirty="0" smtClean="0"/>
            </a:br>
            <a:endParaRPr lang="en-US" sz="3600" dirty="0"/>
          </a:p>
        </p:txBody>
      </p:sp>
      <p:sp>
        <p:nvSpPr>
          <p:cNvPr id="4099" name="Rectangle 3"/>
          <p:cNvSpPr>
            <a:spLocks noGrp="1" noChangeArrowheads="1"/>
          </p:cNvSpPr>
          <p:nvPr>
            <p:ph idx="1"/>
          </p:nvPr>
        </p:nvSpPr>
        <p:spPr/>
        <p:txBody>
          <a:bodyPr/>
          <a:lstStyle/>
          <a:p>
            <a:pPr marL="0" indent="0">
              <a:lnSpc>
                <a:spcPct val="90000"/>
              </a:lnSpc>
              <a:buFontTx/>
              <a:buNone/>
              <a:defRPr/>
            </a:pPr>
            <a:endParaRPr lang="en-US" sz="1800" dirty="0"/>
          </a:p>
          <a:p>
            <a:pPr marL="0" indent="0">
              <a:lnSpc>
                <a:spcPct val="90000"/>
              </a:lnSpc>
              <a:buFontTx/>
              <a:buNone/>
              <a:defRPr/>
            </a:pPr>
            <a:endParaRPr lang="en-US" sz="1800" dirty="0" smtClean="0"/>
          </a:p>
          <a:p>
            <a:pPr>
              <a:lnSpc>
                <a:spcPct val="90000"/>
              </a:lnSpc>
              <a:defRPr/>
            </a:pPr>
            <a:endParaRPr lang="en-US" sz="1800" dirty="0" smtClean="0"/>
          </a:p>
          <a:p>
            <a:pPr>
              <a:lnSpc>
                <a:spcPct val="90000"/>
              </a:lnSpc>
              <a:buFontTx/>
              <a:buNone/>
              <a:defRPr/>
            </a:pPr>
            <a:endParaRPr lang="en-US" sz="1800" dirty="0" smtClean="0"/>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600200"/>
            <a:ext cx="1828800" cy="201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468" y="1590146"/>
            <a:ext cx="2023532" cy="202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33800"/>
            <a:ext cx="3911081"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94428" y="1337846"/>
            <a:ext cx="1415772" cy="338554"/>
          </a:xfrm>
          <a:prstGeom prst="rect">
            <a:avLst/>
          </a:prstGeom>
          <a:noFill/>
        </p:spPr>
        <p:txBody>
          <a:bodyPr wrap="none" rtlCol="0">
            <a:spAutoFit/>
          </a:bodyPr>
          <a:lstStyle/>
          <a:p>
            <a:r>
              <a:rPr lang="en-US" sz="1600" dirty="0" smtClean="0"/>
              <a:t>2014 Reports</a:t>
            </a:r>
            <a:endParaRPr lang="en-US" sz="1600" dirty="0"/>
          </a:p>
        </p:txBody>
      </p:sp>
      <p:pic>
        <p:nvPicPr>
          <p:cNvPr id="798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885" y="2851238"/>
            <a:ext cx="2478638"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167" y="1600200"/>
            <a:ext cx="2428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7843" y="4143374"/>
            <a:ext cx="22669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426007"/>
            <a:ext cx="1752600" cy="14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6289" y="1660135"/>
            <a:ext cx="1732938" cy="176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9767" y="4845486"/>
            <a:ext cx="1689433"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6096000"/>
            <a:ext cx="3200400" cy="369332"/>
          </a:xfrm>
          <a:prstGeom prst="rect">
            <a:avLst/>
          </a:prstGeom>
          <a:noFill/>
        </p:spPr>
        <p:txBody>
          <a:bodyPr wrap="square" rtlCol="0">
            <a:spAutoFit/>
          </a:bodyPr>
          <a:lstStyle/>
          <a:p>
            <a:r>
              <a:rPr lang="en-US" dirty="0" smtClean="0"/>
              <a:t>700+ systems, 80+ vendors</a:t>
            </a:r>
            <a:endParaRPr lang="en-US" dirty="0"/>
          </a:p>
        </p:txBody>
      </p:sp>
      <p:cxnSp>
        <p:nvCxnSpPr>
          <p:cNvPr id="6" name="Straight Arrow Connector 5"/>
          <p:cNvCxnSpPr/>
          <p:nvPr/>
        </p:nvCxnSpPr>
        <p:spPr bwMode="auto">
          <a:xfrm flipH="1" flipV="1">
            <a:off x="5638800" y="5105401"/>
            <a:ext cx="533400" cy="533399"/>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 name="Straight Arrow Connector 18"/>
          <p:cNvCxnSpPr/>
          <p:nvPr/>
        </p:nvCxnSpPr>
        <p:spPr bwMode="auto">
          <a:xfrm flipH="1" flipV="1">
            <a:off x="5544618" y="5350934"/>
            <a:ext cx="627582" cy="2878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0" name="TextBox 9"/>
          <p:cNvSpPr txBox="1"/>
          <p:nvPr/>
        </p:nvSpPr>
        <p:spPr>
          <a:xfrm>
            <a:off x="6096000" y="5486400"/>
            <a:ext cx="971163" cy="646331"/>
          </a:xfrm>
          <a:prstGeom prst="rect">
            <a:avLst/>
          </a:prstGeom>
          <a:noFill/>
        </p:spPr>
        <p:txBody>
          <a:bodyPr wrap="none" rtlCol="0">
            <a:spAutoFit/>
          </a:bodyPr>
          <a:lstStyle/>
          <a:p>
            <a:r>
              <a:rPr lang="en-US" dirty="0" smtClean="0"/>
              <a:t>TSL SP</a:t>
            </a:r>
          </a:p>
          <a:p>
            <a:r>
              <a:rPr lang="en-US" dirty="0"/>
              <a:t>o</a:t>
            </a:r>
            <a:r>
              <a:rPr lang="en-US" dirty="0" smtClean="0"/>
              <a:t>n ES</a:t>
            </a:r>
            <a:endParaRPr lang="en-US" dirty="0"/>
          </a:p>
        </p:txBody>
      </p:sp>
    </p:spTree>
    <p:custDataLst>
      <p:tags r:id="rId1"/>
    </p:custDataLst>
    <p:extLst>
      <p:ext uri="{BB962C8B-B14F-4D97-AF65-F5344CB8AC3E}">
        <p14:creationId xmlns:p14="http://schemas.microsoft.com/office/powerpoint/2010/main" val="863230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52400"/>
            <a:ext cx="8229600" cy="1143000"/>
          </a:xfrm>
        </p:spPr>
        <p:txBody>
          <a:bodyPr/>
          <a:lstStyle/>
          <a:p>
            <a:pPr>
              <a:defRPr/>
            </a:pPr>
            <a:r>
              <a:rPr lang="en-US" sz="3600" dirty="0" smtClean="0"/>
              <a:t/>
            </a:r>
            <a:br>
              <a:rPr lang="en-US" sz="3600" dirty="0" smtClean="0"/>
            </a:br>
            <a:r>
              <a:rPr lang="en-US" sz="2800" dirty="0" smtClean="0"/>
              <a:t>TSL MACHINE CREATED IN 2007 OR 2010 WITH NO PROGRAMMING REQUIRED</a:t>
            </a:r>
            <a:r>
              <a:rPr lang="en-US" sz="3600" dirty="0" smtClean="0"/>
              <a:t/>
            </a:r>
            <a:br>
              <a:rPr lang="en-US" sz="3600" dirty="0" smtClean="0"/>
            </a:br>
            <a:endParaRPr lang="en-US" sz="3600" dirty="0"/>
          </a:p>
        </p:txBody>
      </p:sp>
      <p:sp>
        <p:nvSpPr>
          <p:cNvPr id="4099" name="Rectangle 3"/>
          <p:cNvSpPr>
            <a:spLocks noGrp="1" noChangeArrowheads="1"/>
          </p:cNvSpPr>
          <p:nvPr>
            <p:ph idx="1"/>
          </p:nvPr>
        </p:nvSpPr>
        <p:spPr/>
        <p:txBody>
          <a:bodyPr/>
          <a:lstStyle/>
          <a:p>
            <a:pPr marL="0" indent="0">
              <a:lnSpc>
                <a:spcPct val="90000"/>
              </a:lnSpc>
              <a:buFontTx/>
              <a:buNone/>
              <a:defRPr/>
            </a:pPr>
            <a:endParaRPr lang="en-US" sz="1800" dirty="0"/>
          </a:p>
          <a:p>
            <a:pPr marL="0" indent="0">
              <a:lnSpc>
                <a:spcPct val="90000"/>
              </a:lnSpc>
              <a:buFontTx/>
              <a:buNone/>
              <a:defRPr/>
            </a:pPr>
            <a:endParaRPr lang="en-US" sz="1800" dirty="0" smtClean="0"/>
          </a:p>
          <a:p>
            <a:pPr>
              <a:lnSpc>
                <a:spcPct val="90000"/>
              </a:lnSpc>
              <a:defRPr/>
            </a:pPr>
            <a:endParaRPr lang="en-US" sz="1800" dirty="0" smtClean="0"/>
          </a:p>
          <a:p>
            <a:pPr>
              <a:lnSpc>
                <a:spcPct val="90000"/>
              </a:lnSpc>
              <a:buFontTx/>
              <a:buNone/>
              <a:defRPr/>
            </a:pPr>
            <a:endParaRPr lang="en-US" sz="1800" dirty="0" smtClean="0"/>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600200"/>
            <a:ext cx="1828800" cy="201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468" y="1590146"/>
            <a:ext cx="2023532" cy="202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33800"/>
            <a:ext cx="3911081"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18228" y="1219200"/>
            <a:ext cx="1415772" cy="338554"/>
          </a:xfrm>
          <a:prstGeom prst="rect">
            <a:avLst/>
          </a:prstGeom>
          <a:noFill/>
        </p:spPr>
        <p:txBody>
          <a:bodyPr wrap="none" rtlCol="0">
            <a:spAutoFit/>
          </a:bodyPr>
          <a:lstStyle/>
          <a:p>
            <a:r>
              <a:rPr lang="en-US" sz="1600" dirty="0" smtClean="0"/>
              <a:t>2015 Reports</a:t>
            </a:r>
            <a:endParaRPr lang="en-US" sz="1600" dirty="0"/>
          </a:p>
        </p:txBody>
      </p:sp>
      <p:pic>
        <p:nvPicPr>
          <p:cNvPr id="798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885" y="2851238"/>
            <a:ext cx="2478638"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167" y="1600200"/>
            <a:ext cx="2428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7843" y="4143374"/>
            <a:ext cx="22669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426007"/>
            <a:ext cx="1752600" cy="14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6289" y="1660135"/>
            <a:ext cx="1732938" cy="176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9767" y="4845486"/>
            <a:ext cx="1689433"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6692" y="5953125"/>
            <a:ext cx="4876800" cy="369332"/>
          </a:xfrm>
          <a:prstGeom prst="rect">
            <a:avLst/>
          </a:prstGeom>
          <a:noFill/>
        </p:spPr>
        <p:txBody>
          <a:bodyPr wrap="square" rtlCol="0">
            <a:spAutoFit/>
          </a:bodyPr>
          <a:lstStyle/>
          <a:p>
            <a:r>
              <a:rPr lang="en-US" dirty="0" smtClean="0"/>
              <a:t>700+ systems, 80+ developers</a:t>
            </a:r>
            <a:endParaRPr lang="en-US" dirty="0"/>
          </a:p>
        </p:txBody>
      </p:sp>
      <p:cxnSp>
        <p:nvCxnSpPr>
          <p:cNvPr id="6" name="Straight Arrow Connector 5"/>
          <p:cNvCxnSpPr/>
          <p:nvPr/>
        </p:nvCxnSpPr>
        <p:spPr bwMode="auto">
          <a:xfrm flipH="1" flipV="1">
            <a:off x="5638800" y="5105401"/>
            <a:ext cx="533400" cy="533399"/>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 name="Straight Arrow Connector 18"/>
          <p:cNvCxnSpPr/>
          <p:nvPr/>
        </p:nvCxnSpPr>
        <p:spPr bwMode="auto">
          <a:xfrm flipH="1" flipV="1">
            <a:off x="5544618" y="5350934"/>
            <a:ext cx="627582" cy="2878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0" name="TextBox 9"/>
          <p:cNvSpPr txBox="1"/>
          <p:nvPr/>
        </p:nvSpPr>
        <p:spPr>
          <a:xfrm>
            <a:off x="6096000" y="5486400"/>
            <a:ext cx="971163" cy="646331"/>
          </a:xfrm>
          <a:prstGeom prst="rect">
            <a:avLst/>
          </a:prstGeom>
          <a:noFill/>
        </p:spPr>
        <p:txBody>
          <a:bodyPr wrap="none" rtlCol="0">
            <a:spAutoFit/>
          </a:bodyPr>
          <a:lstStyle/>
          <a:p>
            <a:r>
              <a:rPr lang="en-US" dirty="0" smtClean="0"/>
              <a:t>TSL SP</a:t>
            </a:r>
          </a:p>
          <a:p>
            <a:r>
              <a:rPr lang="en-US" dirty="0"/>
              <a:t>o</a:t>
            </a:r>
            <a:r>
              <a:rPr lang="en-US" dirty="0" smtClean="0"/>
              <a:t>n ES</a:t>
            </a:r>
            <a:endParaRPr lang="en-US" dirty="0"/>
          </a:p>
        </p:txBody>
      </p:sp>
      <p:pic>
        <p:nvPicPr>
          <p:cNvPr id="839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3612" y="2132103"/>
            <a:ext cx="46767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0533" y="4114800"/>
            <a:ext cx="22860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10465" y="6308443"/>
            <a:ext cx="3676006" cy="261610"/>
          </a:xfrm>
          <a:prstGeom prst="rect">
            <a:avLst/>
          </a:prstGeom>
          <a:noFill/>
        </p:spPr>
        <p:txBody>
          <a:bodyPr wrap="none" rtlCol="0">
            <a:spAutoFit/>
          </a:bodyPr>
          <a:lstStyle/>
          <a:p>
            <a:r>
              <a:rPr lang="en-US" sz="1100" dirty="0" smtClean="0"/>
              <a:t>Reference: http</a:t>
            </a:r>
            <a:r>
              <a:rPr lang="en-US" sz="1100" dirty="0"/>
              <a:t>://futurestruth.com/wpftruth/top-10-tables</a:t>
            </a:r>
          </a:p>
        </p:txBody>
      </p:sp>
    </p:spTree>
    <p:custDataLst>
      <p:tags r:id="rId1"/>
    </p:custDataLst>
    <p:extLst>
      <p:ext uri="{BB962C8B-B14F-4D97-AF65-F5344CB8AC3E}">
        <p14:creationId xmlns:p14="http://schemas.microsoft.com/office/powerpoint/2010/main" val="1111157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52400"/>
            <a:ext cx="8229600" cy="1143000"/>
          </a:xfrm>
        </p:spPr>
        <p:txBody>
          <a:bodyPr/>
          <a:lstStyle/>
          <a:p>
            <a:pPr>
              <a:defRPr/>
            </a:pPr>
            <a:r>
              <a:rPr lang="en-US" sz="3600" dirty="0" smtClean="0"/>
              <a:t/>
            </a:r>
            <a:br>
              <a:rPr lang="en-US" sz="3600" dirty="0" smtClean="0"/>
            </a:br>
            <a:r>
              <a:rPr lang="en-US" sz="2800" dirty="0" smtClean="0"/>
              <a:t>TSL MACHINE CREATED IN 2007 OR 2010 WITH NO PROGRAMMING REQUIRED</a:t>
            </a:r>
            <a:r>
              <a:rPr lang="en-US" sz="3600" dirty="0" smtClean="0"/>
              <a:t/>
            </a:r>
            <a:br>
              <a:rPr lang="en-US" sz="3600" dirty="0" smtClean="0"/>
            </a:br>
            <a:endParaRPr lang="en-US" sz="3600" dirty="0"/>
          </a:p>
        </p:txBody>
      </p:sp>
      <p:sp>
        <p:nvSpPr>
          <p:cNvPr id="4099" name="Rectangle 3"/>
          <p:cNvSpPr>
            <a:spLocks noGrp="1" noChangeArrowheads="1"/>
          </p:cNvSpPr>
          <p:nvPr>
            <p:ph idx="1"/>
          </p:nvPr>
        </p:nvSpPr>
        <p:spPr/>
        <p:txBody>
          <a:bodyPr/>
          <a:lstStyle/>
          <a:p>
            <a:pPr marL="0" indent="0">
              <a:lnSpc>
                <a:spcPct val="90000"/>
              </a:lnSpc>
              <a:buFontTx/>
              <a:buNone/>
              <a:defRPr/>
            </a:pPr>
            <a:endParaRPr lang="en-US" sz="1800" dirty="0"/>
          </a:p>
          <a:p>
            <a:pPr marL="0" indent="0">
              <a:lnSpc>
                <a:spcPct val="90000"/>
              </a:lnSpc>
              <a:buFontTx/>
              <a:buNone/>
              <a:defRPr/>
            </a:pPr>
            <a:endParaRPr lang="en-US" sz="1800" dirty="0" smtClean="0"/>
          </a:p>
          <a:p>
            <a:pPr>
              <a:lnSpc>
                <a:spcPct val="90000"/>
              </a:lnSpc>
              <a:defRPr/>
            </a:pPr>
            <a:endParaRPr lang="en-US" sz="1800" dirty="0" smtClean="0"/>
          </a:p>
          <a:p>
            <a:pPr>
              <a:lnSpc>
                <a:spcPct val="90000"/>
              </a:lnSpc>
              <a:buFontTx/>
              <a:buNone/>
              <a:defRPr/>
            </a:pPr>
            <a:endParaRPr lang="en-US" sz="1800" dirty="0" smtClean="0"/>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600200"/>
            <a:ext cx="1828800" cy="201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468" y="1590146"/>
            <a:ext cx="2023532" cy="202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33800"/>
            <a:ext cx="3911081"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18228" y="1219200"/>
            <a:ext cx="1415772" cy="338554"/>
          </a:xfrm>
          <a:prstGeom prst="rect">
            <a:avLst/>
          </a:prstGeom>
          <a:noFill/>
        </p:spPr>
        <p:txBody>
          <a:bodyPr wrap="none" rtlCol="0">
            <a:spAutoFit/>
          </a:bodyPr>
          <a:lstStyle/>
          <a:p>
            <a:r>
              <a:rPr lang="en-US" sz="1600" dirty="0" smtClean="0"/>
              <a:t>2016 Reports</a:t>
            </a:r>
            <a:endParaRPr lang="en-US" sz="1600" dirty="0"/>
          </a:p>
        </p:txBody>
      </p:sp>
      <p:pic>
        <p:nvPicPr>
          <p:cNvPr id="798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885" y="2851238"/>
            <a:ext cx="2478638"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167" y="1600200"/>
            <a:ext cx="2428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7843" y="4143374"/>
            <a:ext cx="22669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426007"/>
            <a:ext cx="1752600" cy="14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6289" y="1660135"/>
            <a:ext cx="1732938" cy="176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9767" y="4845486"/>
            <a:ext cx="1689433"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6692" y="5953125"/>
            <a:ext cx="4876800" cy="369332"/>
          </a:xfrm>
          <a:prstGeom prst="rect">
            <a:avLst/>
          </a:prstGeom>
          <a:noFill/>
        </p:spPr>
        <p:txBody>
          <a:bodyPr wrap="square" rtlCol="0">
            <a:spAutoFit/>
          </a:bodyPr>
          <a:lstStyle/>
          <a:p>
            <a:r>
              <a:rPr lang="en-US" dirty="0" smtClean="0"/>
              <a:t>700+ systems, 80+ developers</a:t>
            </a:r>
            <a:endParaRPr lang="en-US" dirty="0"/>
          </a:p>
        </p:txBody>
      </p:sp>
      <p:cxnSp>
        <p:nvCxnSpPr>
          <p:cNvPr id="6" name="Straight Arrow Connector 5"/>
          <p:cNvCxnSpPr/>
          <p:nvPr/>
        </p:nvCxnSpPr>
        <p:spPr bwMode="auto">
          <a:xfrm flipH="1" flipV="1">
            <a:off x="5638800" y="5105401"/>
            <a:ext cx="533400" cy="533399"/>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 name="Straight Arrow Connector 18"/>
          <p:cNvCxnSpPr/>
          <p:nvPr/>
        </p:nvCxnSpPr>
        <p:spPr bwMode="auto">
          <a:xfrm flipH="1" flipV="1">
            <a:off x="5544618" y="5350934"/>
            <a:ext cx="627582" cy="2878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0" name="TextBox 9"/>
          <p:cNvSpPr txBox="1"/>
          <p:nvPr/>
        </p:nvSpPr>
        <p:spPr>
          <a:xfrm>
            <a:off x="6096000" y="5486400"/>
            <a:ext cx="971163" cy="646331"/>
          </a:xfrm>
          <a:prstGeom prst="rect">
            <a:avLst/>
          </a:prstGeom>
          <a:noFill/>
        </p:spPr>
        <p:txBody>
          <a:bodyPr wrap="none" rtlCol="0">
            <a:spAutoFit/>
          </a:bodyPr>
          <a:lstStyle/>
          <a:p>
            <a:r>
              <a:rPr lang="en-US" dirty="0" smtClean="0"/>
              <a:t>TSL SP</a:t>
            </a:r>
          </a:p>
          <a:p>
            <a:r>
              <a:rPr lang="en-US" dirty="0"/>
              <a:t>o</a:t>
            </a:r>
            <a:r>
              <a:rPr lang="en-US" dirty="0" smtClean="0"/>
              <a:t>n ES</a:t>
            </a:r>
            <a:endParaRPr lang="en-US" dirty="0"/>
          </a:p>
        </p:txBody>
      </p:sp>
      <p:pic>
        <p:nvPicPr>
          <p:cNvPr id="839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3612" y="2132103"/>
            <a:ext cx="46767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0533" y="4114800"/>
            <a:ext cx="22860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10465" y="6308443"/>
            <a:ext cx="3676006" cy="261610"/>
          </a:xfrm>
          <a:prstGeom prst="rect">
            <a:avLst/>
          </a:prstGeom>
          <a:noFill/>
        </p:spPr>
        <p:txBody>
          <a:bodyPr wrap="none" rtlCol="0">
            <a:spAutoFit/>
          </a:bodyPr>
          <a:lstStyle/>
          <a:p>
            <a:r>
              <a:rPr lang="en-US" sz="1100" dirty="0" smtClean="0"/>
              <a:t>Reference: http</a:t>
            </a:r>
            <a:r>
              <a:rPr lang="en-US" sz="1100" dirty="0"/>
              <a:t>://futurestruth.com/wpftruth/top-10-tables</a:t>
            </a:r>
          </a:p>
        </p:txBody>
      </p:sp>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7267" y="1533873"/>
            <a:ext cx="3114675" cy="471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53980" y="2362200"/>
            <a:ext cx="25812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46800" y="3520018"/>
            <a:ext cx="21812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97584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z="3200" dirty="0" smtClean="0"/>
              <a:t>TSL FUTURES TRUTH RATINGS SINCE CREATION IN 2007 (2010 US SYSTEMS)</a:t>
            </a:r>
            <a:br>
              <a:rPr lang="en-US" sz="3200" dirty="0" smtClean="0"/>
            </a:br>
            <a:r>
              <a:rPr lang="en-US" sz="1800" dirty="0" smtClean="0"/>
              <a:t>Highest Position </a:t>
            </a:r>
            <a:r>
              <a:rPr lang="en-US" sz="1800" u="sng" dirty="0" smtClean="0"/>
              <a:t>any</a:t>
            </a:r>
            <a:r>
              <a:rPr lang="en-US" sz="1800" dirty="0" smtClean="0"/>
              <a:t> Category</a:t>
            </a:r>
            <a:br>
              <a:rPr lang="en-US" sz="1800" dirty="0" smtClean="0"/>
            </a:br>
            <a:r>
              <a:rPr lang="en-US" sz="1800" dirty="0" smtClean="0"/>
              <a:t>After 18 month initial Sequestered Period</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
        <p:nvSpPr>
          <p:cNvPr id="6" name="TextBox 5"/>
          <p:cNvSpPr txBox="1"/>
          <p:nvPr/>
        </p:nvSpPr>
        <p:spPr>
          <a:xfrm>
            <a:off x="1447800" y="5105400"/>
            <a:ext cx="5361404" cy="369332"/>
          </a:xfrm>
          <a:prstGeom prst="rect">
            <a:avLst/>
          </a:prstGeom>
          <a:noFill/>
        </p:spPr>
        <p:txBody>
          <a:bodyPr wrap="none" rtlCol="0">
            <a:spAutoFit/>
          </a:bodyPr>
          <a:lstStyle/>
          <a:p>
            <a:r>
              <a:rPr lang="en-US" dirty="0" smtClean="0"/>
              <a:t>S&amp;P pit closed.  Systems now applied to </a:t>
            </a:r>
            <a:r>
              <a:rPr lang="en-US" dirty="0" err="1" smtClean="0"/>
              <a:t>eMINI</a:t>
            </a:r>
            <a:r>
              <a:rPr lang="en-US" dirty="0" smtClean="0"/>
              <a:t> SP</a:t>
            </a:r>
            <a:endParaRPr lang="en-US" dirty="0"/>
          </a:p>
        </p:txBody>
      </p:sp>
      <p:cxnSp>
        <p:nvCxnSpPr>
          <p:cNvPr id="8" name="Straight Arrow Connector 7"/>
          <p:cNvCxnSpPr/>
          <p:nvPr/>
        </p:nvCxnSpPr>
        <p:spPr bwMode="auto">
          <a:xfrm flipH="1" flipV="1">
            <a:off x="2819400" y="4600575"/>
            <a:ext cx="533400" cy="5048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3505200" y="4600575"/>
            <a:ext cx="114300" cy="5048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H="1" flipV="1">
            <a:off x="7010400" y="4600575"/>
            <a:ext cx="381002" cy="87415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7086600" y="5410200"/>
            <a:ext cx="1537600" cy="646331"/>
          </a:xfrm>
          <a:prstGeom prst="rect">
            <a:avLst/>
          </a:prstGeom>
          <a:noFill/>
        </p:spPr>
        <p:txBody>
          <a:bodyPr wrap="none" rtlCol="0">
            <a:spAutoFit/>
          </a:bodyPr>
          <a:lstStyle/>
          <a:p>
            <a:r>
              <a:rPr lang="en-US" sz="1200" dirty="0" smtClean="0"/>
              <a:t>Unfavorable Bias </a:t>
            </a:r>
          </a:p>
          <a:p>
            <a:r>
              <a:rPr lang="en-US" sz="1200" dirty="0" smtClean="0"/>
              <a:t>Variance Tradeoff</a:t>
            </a:r>
          </a:p>
          <a:p>
            <a:r>
              <a:rPr lang="en-US" sz="1200" dirty="0" smtClean="0"/>
              <a:t>(Retraining needed)</a:t>
            </a:r>
            <a:endParaRPr lang="en-US" sz="1200" dirty="0"/>
          </a:p>
        </p:txBody>
      </p:sp>
      <p:sp>
        <p:nvSpPr>
          <p:cNvPr id="3" name="TextBox 2"/>
          <p:cNvSpPr txBox="1"/>
          <p:nvPr/>
        </p:nvSpPr>
        <p:spPr>
          <a:xfrm>
            <a:off x="609600" y="5562600"/>
            <a:ext cx="5698996" cy="369332"/>
          </a:xfrm>
          <a:prstGeom prst="rect">
            <a:avLst/>
          </a:prstGeom>
          <a:noFill/>
        </p:spPr>
        <p:txBody>
          <a:bodyPr wrap="none" rtlCol="0">
            <a:spAutoFit/>
          </a:bodyPr>
          <a:lstStyle/>
          <a:p>
            <a:r>
              <a:rPr lang="en-US" dirty="0" smtClean="0"/>
              <a:t>Note: 700+ systems and 80+ developer in competition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63098717"/>
              </p:ext>
            </p:extLst>
          </p:nvPr>
        </p:nvGraphicFramePr>
        <p:xfrm>
          <a:off x="1295400" y="2590800"/>
          <a:ext cx="6083300" cy="1905000"/>
        </p:xfrm>
        <a:graphic>
          <a:graphicData uri="http://schemas.openxmlformats.org/drawingml/2006/table">
            <a:tbl>
              <a:tblPr>
                <a:tableStyleId>{5C22544A-7EE6-4342-B048-85BDC9FD1C3A}</a:tableStyleId>
              </a:tblPr>
              <a:tblGrid>
                <a:gridCol w="914400"/>
                <a:gridCol w="1041400"/>
                <a:gridCol w="825500"/>
                <a:gridCol w="825500"/>
                <a:gridCol w="825500"/>
                <a:gridCol w="825500"/>
                <a:gridCol w="825500"/>
              </a:tblGrid>
              <a:tr h="190500">
                <a:tc>
                  <a:txBody>
                    <a:bodyPr/>
                    <a:lstStyle/>
                    <a:p>
                      <a:pPr algn="ctr" fontAlgn="b"/>
                      <a:r>
                        <a:rPr lang="en-US" sz="1100" u="none" strike="noStrike" dirty="0">
                          <a:effectLst/>
                        </a:rPr>
                        <a:t>YEAR</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SP1.0z/ES1.0z</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SP1/ES1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US1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US2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NG1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DX1</a:t>
                      </a:r>
                      <a:endParaRPr lang="en-US" sz="1100" b="1"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2009</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3</a:t>
                      </a:r>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1"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2010</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3</a:t>
                      </a:r>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1"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2011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1"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2012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2013</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3</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8</a:t>
                      </a:r>
                      <a:endParaRPr lang="en-US" sz="1100" b="1"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2014</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9</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5</a:t>
                      </a:r>
                      <a:endParaRPr lang="en-US" sz="1100" b="1"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2015</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4</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&lt;10</a:t>
                      </a:r>
                      <a:endParaRPr lang="en-US" sz="1100" b="1"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2016</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3</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6</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1</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&lt;10</a:t>
                      </a:r>
                      <a:endParaRPr lang="en-US" sz="1100" b="1"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dirty="0">
                          <a:effectLst/>
                        </a:rPr>
                        <a:t>2017</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5</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6</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3</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5</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4</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&lt;10</a:t>
                      </a:r>
                      <a:endParaRPr lang="en-US" sz="11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205861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REQUIRED DISCLAIMER </a:t>
            </a:r>
            <a:endParaRPr lang="en-US" dirty="0"/>
          </a:p>
        </p:txBody>
      </p:sp>
      <p:sp>
        <p:nvSpPr>
          <p:cNvPr id="3" name="Content Placeholder 2"/>
          <p:cNvSpPr>
            <a:spLocks noGrp="1"/>
          </p:cNvSpPr>
          <p:nvPr>
            <p:ph idx="1"/>
          </p:nvPr>
        </p:nvSpPr>
        <p:spPr>
          <a:xfrm>
            <a:off x="457200" y="1600200"/>
            <a:ext cx="7848600" cy="3810000"/>
          </a:xfrm>
        </p:spPr>
        <p:txBody>
          <a:bodyPr/>
          <a:lstStyle/>
          <a:p>
            <a:pPr algn="just" eaLnBrk="1" hangingPunct="1">
              <a:buFontTx/>
              <a:buNone/>
              <a:defRPr/>
            </a:pPr>
            <a:r>
              <a:rPr lang="en-US" sz="1050" dirty="0" smtClean="0"/>
              <a:t>	HYPOTHETICAL PERFORMANCE RESULTS HAVE MANY INHERENT LIMITATIONS, SOME OF WHICH ARE DESCRIBED BELOW. NO REPRESENTATION IS BEING MADE THAT ANY ACCOUNT WILL OR IS LIKELY TO ACHIEVE PROFITS OR LOSSES SIMILAR TO THOSE SHOWN. </a:t>
            </a:r>
          </a:p>
          <a:p>
            <a:pPr algn="just" eaLnBrk="1" hangingPunct="1">
              <a:buFontTx/>
              <a:buNone/>
              <a:defRPr/>
            </a:pPr>
            <a:endParaRPr lang="en-US" sz="1050" dirty="0" smtClean="0"/>
          </a:p>
          <a:p>
            <a:pPr algn="just" eaLnBrk="1" hangingPunct="1">
              <a:buFontTx/>
              <a:buNone/>
              <a:defRPr/>
            </a:pPr>
            <a:r>
              <a:rPr lang="en-US" sz="1050" dirty="0" smtClean="0"/>
              <a:t>	IN FACT, THERE ARE FREQUENTLY SHARP DIFFERENCES BETWEEN HYPOTHETICAL PERFORMANCE RESULTS AND THE ACTUAL RESULTS ACHIEVED BY ANY PARTICULAR TRADING PROGRAM. ONE OF THE LIMITATIONS OF HYPOTHETICAL PERFORMANCE RESULTS IS THAT THEY ARE GENERALLY PREPARED WITH THE BENEFIT OF HINDSIGHT. IN ADDITION, HYPOTHETICAL TRADING DOES NOT INVOLVE FINANCIAL RISK, AND NO HYPOTHETICAL TRADING RECORD CAN COMPLETELY ACCOUNT FOR THE IMPACT OF FINANCIAL RISK IN ACTUAL TRADING. FOR EXAMPLE, THE ABILITY TO WITHSTAND LOSSES OR TO ADHERE TO A PARTICULAR TRADING PROGRAM IN SPITE OF TRADING LOSSES ARE MATERIAL POINTS WHICH CAN ALSO ADVERSELY AFFECT ACTUAL TRADING RESULTS. </a:t>
            </a:r>
          </a:p>
          <a:p>
            <a:pPr algn="just" eaLnBrk="1" hangingPunct="1">
              <a:buFontTx/>
              <a:buNone/>
              <a:defRPr/>
            </a:pPr>
            <a:endParaRPr lang="en-US" sz="1050" dirty="0" smtClean="0"/>
          </a:p>
          <a:p>
            <a:pPr algn="just" eaLnBrk="1" hangingPunct="1">
              <a:buFontTx/>
              <a:buNone/>
              <a:defRPr/>
            </a:pPr>
            <a:r>
              <a:rPr lang="en-US" sz="1050" dirty="0" smtClean="0"/>
              <a:t>	THERE ARE NUMEROUS OTHER FACTORS RELATED TO THE MARKETS IN GENERAL OR TO THE IMPLEMENTATION OF ANY SPECIFIC TRADING PROGRAM WHICH CANNOT BE FULLY ACCOUNTED FOR IN THE PREPARATION OF HYPOTHETICAL PERFORMANCE RESULTS AND ALL OF WHICH CAN ADVERSELY AFFECT ACTUAL TRADING RESULTS. </a:t>
            </a:r>
          </a:p>
          <a:p>
            <a:pPr eaLnBrk="1" hangingPunct="1">
              <a:buFontTx/>
              <a:buNone/>
              <a:defRPr/>
            </a:pPr>
            <a:endParaRPr lang="en-US" sz="1050" dirty="0"/>
          </a:p>
        </p:txBody>
      </p:sp>
      <p:sp>
        <p:nvSpPr>
          <p:cNvPr id="4" name="Date Placeholder 3"/>
          <p:cNvSpPr>
            <a:spLocks noGrp="1"/>
          </p:cNvSpPr>
          <p:nvPr>
            <p:ph type="dt" sz="quarter" idx="10"/>
          </p:nvPr>
        </p:nvSpPr>
        <p:spPr/>
        <p:txBody>
          <a:bodyPr/>
          <a:lstStyle/>
          <a:p>
            <a:pPr>
              <a:defRPr/>
            </a:pPr>
            <a:fld id="{213227D3-568A-4AE9-B0D6-81343C61B6E5}" type="datetime1">
              <a:rPr lang="en-US"/>
              <a:pPr>
                <a:defRPr/>
              </a:pPr>
              <a:t>10/12/2017</a:t>
            </a:fld>
            <a:endParaRPr lang="en-US" dirty="0"/>
          </a:p>
        </p:txBody>
      </p:sp>
    </p:spTree>
    <p:extLst>
      <p:ext uri="{BB962C8B-B14F-4D97-AF65-F5344CB8AC3E}">
        <p14:creationId xmlns:p14="http://schemas.microsoft.com/office/powerpoint/2010/main" val="3489816840"/>
      </p:ext>
    </p:extLst>
  </p:cSld>
  <p:clrMapOvr>
    <a:masterClrMapping/>
  </p:clrMapOvr>
  <mc:AlternateContent xmlns:mc="http://schemas.openxmlformats.org/markup-compatibility/2006" xmlns:p14="http://schemas.microsoft.com/office/powerpoint/2010/main">
    <mc:Choice Requires="p14">
      <p:transition spd="slow" p14:dur="2000" advTm="8887"/>
    </mc:Choice>
    <mc:Fallback xmlns="">
      <p:transition spd="slow" advTm="8887"/>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81000" y="457200"/>
            <a:ext cx="8229600" cy="1600200"/>
          </a:xfrm>
        </p:spPr>
        <p:txBody>
          <a:bodyPr/>
          <a:lstStyle/>
          <a:p>
            <a:pPr>
              <a:defRPr/>
            </a:pPr>
            <a:r>
              <a:rPr lang="en-US" sz="3600" dirty="0" smtClean="0"/>
              <a:t>WHAT DOES THE SEQUESTERED DATA TESTS SHOW?</a:t>
            </a:r>
            <a:r>
              <a:rPr lang="en-US" sz="3600" dirty="0"/>
              <a:t/>
            </a:r>
            <a:br>
              <a:rPr lang="en-US" sz="3600" dirty="0"/>
            </a:br>
            <a:endParaRPr lang="en-US" sz="3600" dirty="0"/>
          </a:p>
        </p:txBody>
      </p:sp>
      <p:sp>
        <p:nvSpPr>
          <p:cNvPr id="4099" name="Rectangle 3"/>
          <p:cNvSpPr>
            <a:spLocks noGrp="1" noChangeArrowheads="1"/>
          </p:cNvSpPr>
          <p:nvPr>
            <p:ph idx="1"/>
          </p:nvPr>
        </p:nvSpPr>
        <p:spPr>
          <a:xfrm>
            <a:off x="457200" y="1828800"/>
            <a:ext cx="8229600" cy="3733800"/>
          </a:xfrm>
        </p:spPr>
        <p:txBody>
          <a:bodyPr/>
          <a:lstStyle/>
          <a:p>
            <a:pPr marL="514350" indent="-514350">
              <a:lnSpc>
                <a:spcPct val="90000"/>
              </a:lnSpc>
              <a:buFont typeface="+mj-lt"/>
              <a:buAutoNum type="arabicPeriod"/>
              <a:defRPr/>
            </a:pPr>
            <a:r>
              <a:rPr lang="en-US" sz="1800" dirty="0" smtClean="0"/>
              <a:t>That the TSL Machine Designed Systems, un-reoptimized and un-altered, can perform well on data that did not exist at the time the systems were created; tested on future data, in the future.</a:t>
            </a:r>
          </a:p>
          <a:p>
            <a:pPr marL="514350" indent="-514350">
              <a:lnSpc>
                <a:spcPct val="90000"/>
              </a:lnSpc>
              <a:buFont typeface="+mj-lt"/>
              <a:buAutoNum type="arabicPeriod"/>
              <a:defRPr/>
            </a:pPr>
            <a:endParaRPr lang="en-US" sz="1800" dirty="0" smtClean="0"/>
          </a:p>
          <a:p>
            <a:pPr marL="514350" indent="-514350">
              <a:lnSpc>
                <a:spcPct val="90000"/>
              </a:lnSpc>
              <a:buFont typeface="+mj-lt"/>
              <a:buAutoNum type="arabicPeriod"/>
              <a:defRPr/>
            </a:pPr>
            <a:r>
              <a:rPr lang="en-US" sz="1800" dirty="0" smtClean="0"/>
              <a:t>That the systems can perform well in the future, through the most disruptive financial period of our lives. (2008-2010 financial disaster)</a:t>
            </a:r>
          </a:p>
          <a:p>
            <a:pPr marL="514350" indent="-514350">
              <a:lnSpc>
                <a:spcPct val="90000"/>
              </a:lnSpc>
              <a:buFont typeface="+mj-lt"/>
              <a:buAutoNum type="arabicPeriod"/>
              <a:defRPr/>
            </a:pPr>
            <a:endParaRPr lang="en-US" sz="1800" dirty="0" smtClean="0"/>
          </a:p>
          <a:p>
            <a:pPr marL="514350" indent="-514350">
              <a:lnSpc>
                <a:spcPct val="90000"/>
              </a:lnSpc>
              <a:buFont typeface="+mj-lt"/>
              <a:buAutoNum type="arabicPeriod"/>
              <a:defRPr/>
            </a:pPr>
            <a:r>
              <a:rPr lang="en-US" sz="1800" dirty="0" smtClean="0"/>
              <a:t>That an independent third party has no problem using the code and the systems for testing in their offices, on their computers, on their data and on their testing schedule.</a:t>
            </a:r>
          </a:p>
          <a:p>
            <a:pPr marL="514350" indent="-514350">
              <a:lnSpc>
                <a:spcPct val="90000"/>
              </a:lnSpc>
              <a:buFont typeface="+mj-lt"/>
              <a:buAutoNum type="arabicPeriod"/>
              <a:defRPr/>
            </a:pPr>
            <a:endParaRPr lang="en-US" sz="1800" dirty="0"/>
          </a:p>
          <a:p>
            <a:pPr marL="514350" indent="-514350">
              <a:lnSpc>
                <a:spcPct val="90000"/>
              </a:lnSpc>
              <a:buFont typeface="+mj-lt"/>
              <a:buAutoNum type="arabicPeriod"/>
              <a:defRPr/>
            </a:pPr>
            <a:r>
              <a:rPr lang="en-US" sz="1800" dirty="0" smtClean="0"/>
              <a:t>Any argument that the blind data was inadvertently used by the development procedure is not applicable.</a:t>
            </a:r>
          </a:p>
          <a:p>
            <a:pPr marL="0" indent="0">
              <a:lnSpc>
                <a:spcPct val="90000"/>
              </a:lnSpc>
              <a:buNone/>
              <a:defRPr/>
            </a:pPr>
            <a:endParaRPr lang="en-US" sz="1800" dirty="0" smtClean="0"/>
          </a:p>
          <a:p>
            <a:pPr marL="0" indent="0" algn="ctr">
              <a:lnSpc>
                <a:spcPct val="90000"/>
              </a:lnSpc>
              <a:buNone/>
              <a:defRPr/>
            </a:pPr>
            <a:endParaRPr lang="en-US" sz="2400" dirty="0"/>
          </a:p>
          <a:p>
            <a:pPr marL="0" indent="0">
              <a:lnSpc>
                <a:spcPct val="90000"/>
              </a:lnSpc>
              <a:buFontTx/>
              <a:buNone/>
              <a:defRPr/>
            </a:pPr>
            <a:endParaRPr lang="en-US" sz="1800" dirty="0" smtClean="0"/>
          </a:p>
          <a:p>
            <a:pPr lvl="2">
              <a:lnSpc>
                <a:spcPct val="90000"/>
              </a:lnSpc>
              <a:defRPr/>
            </a:pPr>
            <a:endParaRPr lang="en-US" sz="1000" dirty="0" smtClean="0"/>
          </a:p>
          <a:p>
            <a:pPr>
              <a:lnSpc>
                <a:spcPct val="90000"/>
              </a:lnSpc>
              <a:buFontTx/>
              <a:buNone/>
              <a:defRPr/>
            </a:pPr>
            <a:r>
              <a:rPr lang="en-US" sz="1800" dirty="0" smtClean="0"/>
              <a:t>                                                             </a:t>
            </a:r>
          </a:p>
          <a:p>
            <a:pPr>
              <a:lnSpc>
                <a:spcPct val="90000"/>
              </a:lnSpc>
              <a:buFontTx/>
              <a:buNone/>
              <a:defRPr/>
            </a:pPr>
            <a:r>
              <a:rPr lang="en-US" sz="1800" dirty="0"/>
              <a:t> </a:t>
            </a:r>
            <a:r>
              <a:rPr lang="en-US" sz="1800" dirty="0" smtClean="0"/>
              <a:t>                                                                                      </a:t>
            </a:r>
            <a:endParaRPr lang="en-US" sz="900" dirty="0" smtClean="0"/>
          </a:p>
        </p:txBody>
      </p:sp>
    </p:spTree>
    <p:custDataLst>
      <p:tags r:id="rId1"/>
    </p:custDataLst>
    <p:extLst>
      <p:ext uri="{BB962C8B-B14F-4D97-AF65-F5344CB8AC3E}">
        <p14:creationId xmlns:p14="http://schemas.microsoft.com/office/powerpoint/2010/main" val="159160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lstStyle/>
          <a:p>
            <a:pPr>
              <a:defRPr/>
            </a:pPr>
            <a:r>
              <a:rPr lang="en-US" dirty="0" smtClean="0"/>
              <a:t>EVERYTHING IS A TRADEOFF</a:t>
            </a:r>
            <a:endParaRPr lang="en-US" dirty="0"/>
          </a:p>
        </p:txBody>
      </p:sp>
      <p:sp>
        <p:nvSpPr>
          <p:cNvPr id="19459" name="Content Placeholder 2"/>
          <p:cNvSpPr>
            <a:spLocks noGrp="1"/>
          </p:cNvSpPr>
          <p:nvPr>
            <p:ph idx="1"/>
          </p:nvPr>
        </p:nvSpPr>
        <p:spPr/>
        <p:txBody>
          <a:bodyPr/>
          <a:lstStyle/>
          <a:p>
            <a:pPr>
              <a:buFontTx/>
              <a:buNone/>
            </a:pPr>
            <a:endParaRPr lang="en-US" altLang="en-US" sz="2400" dirty="0" smtClean="0"/>
          </a:p>
          <a:p>
            <a:pPr>
              <a:buFontTx/>
              <a:buNone/>
            </a:pPr>
            <a:endParaRPr lang="en-US" altLang="en-US" sz="2400" dirty="0" smtClean="0"/>
          </a:p>
          <a:p>
            <a:pPr>
              <a:buFontTx/>
              <a:buNone/>
            </a:pPr>
            <a:r>
              <a:rPr lang="en-US" altLang="en-US" dirty="0" smtClean="0"/>
              <a:t>   </a:t>
            </a:r>
          </a:p>
        </p:txBody>
      </p:sp>
      <p:sp>
        <p:nvSpPr>
          <p:cNvPr id="6" name="Quad Arrow Callout 5"/>
          <p:cNvSpPr/>
          <p:nvPr/>
        </p:nvSpPr>
        <p:spPr bwMode="auto">
          <a:xfrm>
            <a:off x="3200400" y="2362200"/>
            <a:ext cx="2667000" cy="2054352"/>
          </a:xfrm>
          <a:prstGeom prst="quadArrowCallou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TRADING SYSTEM</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DESIGN</a:t>
            </a: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494249" y="3516868"/>
            <a:ext cx="2629951" cy="369332"/>
          </a:xfrm>
          <a:prstGeom prst="rect">
            <a:avLst/>
          </a:prstGeom>
          <a:noFill/>
        </p:spPr>
        <p:txBody>
          <a:bodyPr wrap="none" rtlCol="0">
            <a:spAutoFit/>
          </a:bodyPr>
          <a:lstStyle/>
          <a:p>
            <a:r>
              <a:rPr lang="en-US" dirty="0" smtClean="0"/>
              <a:t>PERCENT ACCURACY</a:t>
            </a:r>
          </a:p>
        </p:txBody>
      </p:sp>
      <p:sp>
        <p:nvSpPr>
          <p:cNvPr id="10" name="TextBox 9"/>
          <p:cNvSpPr txBox="1"/>
          <p:nvPr/>
        </p:nvSpPr>
        <p:spPr>
          <a:xfrm>
            <a:off x="3705131" y="1676400"/>
            <a:ext cx="1552669" cy="369332"/>
          </a:xfrm>
          <a:prstGeom prst="rect">
            <a:avLst/>
          </a:prstGeom>
          <a:noFill/>
        </p:spPr>
        <p:txBody>
          <a:bodyPr wrap="none" rtlCol="0">
            <a:spAutoFit/>
          </a:bodyPr>
          <a:lstStyle/>
          <a:p>
            <a:r>
              <a:rPr lang="en-US" dirty="0" smtClean="0"/>
              <a:t>NET PROFIT</a:t>
            </a:r>
            <a:endParaRPr lang="en-US" dirty="0"/>
          </a:p>
        </p:txBody>
      </p:sp>
      <p:sp>
        <p:nvSpPr>
          <p:cNvPr id="11" name="TextBox 10"/>
          <p:cNvSpPr txBox="1"/>
          <p:nvPr/>
        </p:nvSpPr>
        <p:spPr>
          <a:xfrm>
            <a:off x="6180346" y="3204710"/>
            <a:ext cx="2125454" cy="369332"/>
          </a:xfrm>
          <a:prstGeom prst="rect">
            <a:avLst/>
          </a:prstGeom>
          <a:noFill/>
        </p:spPr>
        <p:txBody>
          <a:bodyPr wrap="none" rtlCol="0">
            <a:spAutoFit/>
          </a:bodyPr>
          <a:lstStyle/>
          <a:p>
            <a:r>
              <a:rPr lang="en-US" dirty="0" smtClean="0"/>
              <a:t>AVERAGE TRADE</a:t>
            </a:r>
            <a:endParaRPr lang="en-US" dirty="0"/>
          </a:p>
        </p:txBody>
      </p:sp>
      <p:sp>
        <p:nvSpPr>
          <p:cNvPr id="12" name="TextBox 11"/>
          <p:cNvSpPr txBox="1"/>
          <p:nvPr/>
        </p:nvSpPr>
        <p:spPr>
          <a:xfrm>
            <a:off x="2807236" y="4656667"/>
            <a:ext cx="1612364" cy="369332"/>
          </a:xfrm>
          <a:prstGeom prst="rect">
            <a:avLst/>
          </a:prstGeom>
          <a:noFill/>
        </p:spPr>
        <p:txBody>
          <a:bodyPr wrap="none" rtlCol="0">
            <a:spAutoFit/>
          </a:bodyPr>
          <a:lstStyle/>
          <a:p>
            <a:r>
              <a:rPr lang="en-US" dirty="0" smtClean="0"/>
              <a:t>DRAWDOWN</a:t>
            </a:r>
            <a:endParaRPr lang="en-US" dirty="0"/>
          </a:p>
        </p:txBody>
      </p:sp>
      <p:sp>
        <p:nvSpPr>
          <p:cNvPr id="13" name="TextBox 12"/>
          <p:cNvSpPr txBox="1"/>
          <p:nvPr/>
        </p:nvSpPr>
        <p:spPr>
          <a:xfrm>
            <a:off x="1405946" y="4050268"/>
            <a:ext cx="2023054" cy="369332"/>
          </a:xfrm>
          <a:prstGeom prst="rect">
            <a:avLst/>
          </a:prstGeom>
          <a:noFill/>
        </p:spPr>
        <p:txBody>
          <a:bodyPr wrap="none" rtlCol="0">
            <a:spAutoFit/>
          </a:bodyPr>
          <a:lstStyle/>
          <a:p>
            <a:r>
              <a:rPr lang="en-US" dirty="0" smtClean="0"/>
              <a:t>PROFIT FACTOR</a:t>
            </a:r>
            <a:endParaRPr lang="en-US" dirty="0"/>
          </a:p>
        </p:txBody>
      </p:sp>
      <p:sp>
        <p:nvSpPr>
          <p:cNvPr id="14" name="TextBox 13"/>
          <p:cNvSpPr txBox="1"/>
          <p:nvPr/>
        </p:nvSpPr>
        <p:spPr>
          <a:xfrm>
            <a:off x="5105400" y="2069068"/>
            <a:ext cx="1885966" cy="369332"/>
          </a:xfrm>
          <a:prstGeom prst="rect">
            <a:avLst/>
          </a:prstGeom>
          <a:noFill/>
        </p:spPr>
        <p:txBody>
          <a:bodyPr wrap="none" rtlCol="0">
            <a:spAutoFit/>
          </a:bodyPr>
          <a:lstStyle/>
          <a:p>
            <a:r>
              <a:rPr lang="en-US" dirty="0" smtClean="0"/>
              <a:t>SHARPE RATIO</a:t>
            </a:r>
            <a:endParaRPr lang="en-US" dirty="0"/>
          </a:p>
        </p:txBody>
      </p:sp>
      <p:sp>
        <p:nvSpPr>
          <p:cNvPr id="15" name="TextBox 14"/>
          <p:cNvSpPr txBox="1"/>
          <p:nvPr/>
        </p:nvSpPr>
        <p:spPr>
          <a:xfrm>
            <a:off x="6007973" y="3733800"/>
            <a:ext cx="697627" cy="369332"/>
          </a:xfrm>
          <a:prstGeom prst="rect">
            <a:avLst/>
          </a:prstGeom>
          <a:noFill/>
        </p:spPr>
        <p:txBody>
          <a:bodyPr wrap="none" rtlCol="0">
            <a:spAutoFit/>
          </a:bodyPr>
          <a:lstStyle/>
          <a:p>
            <a:r>
              <a:rPr lang="en-US" dirty="0" smtClean="0"/>
              <a:t>MAR</a:t>
            </a:r>
            <a:endParaRPr lang="en-US" dirty="0"/>
          </a:p>
        </p:txBody>
      </p:sp>
      <p:sp>
        <p:nvSpPr>
          <p:cNvPr id="16" name="TextBox 15"/>
          <p:cNvSpPr txBox="1"/>
          <p:nvPr/>
        </p:nvSpPr>
        <p:spPr>
          <a:xfrm>
            <a:off x="609600" y="2819400"/>
            <a:ext cx="2420471" cy="369332"/>
          </a:xfrm>
          <a:prstGeom prst="rect">
            <a:avLst/>
          </a:prstGeom>
          <a:noFill/>
        </p:spPr>
        <p:txBody>
          <a:bodyPr wrap="none" rtlCol="0">
            <a:spAutoFit/>
          </a:bodyPr>
          <a:lstStyle/>
          <a:p>
            <a:r>
              <a:rPr lang="en-US" dirty="0" smtClean="0"/>
              <a:t>UNDERWATER TIME</a:t>
            </a:r>
            <a:endParaRPr lang="en-US" dirty="0"/>
          </a:p>
        </p:txBody>
      </p:sp>
      <p:sp>
        <p:nvSpPr>
          <p:cNvPr id="17" name="TextBox 16"/>
          <p:cNvSpPr txBox="1"/>
          <p:nvPr/>
        </p:nvSpPr>
        <p:spPr>
          <a:xfrm>
            <a:off x="4778355" y="4648200"/>
            <a:ext cx="1774845" cy="369332"/>
          </a:xfrm>
          <a:prstGeom prst="rect">
            <a:avLst/>
          </a:prstGeom>
          <a:noFill/>
        </p:spPr>
        <p:txBody>
          <a:bodyPr wrap="none" rtlCol="0">
            <a:spAutoFit/>
          </a:bodyPr>
          <a:lstStyle/>
          <a:p>
            <a:r>
              <a:rPr lang="en-US" b="1" u="sng" dirty="0" smtClean="0"/>
              <a:t>ROBUSTNESS</a:t>
            </a:r>
            <a:endParaRPr lang="en-US" b="1" u="sng" dirty="0"/>
          </a:p>
        </p:txBody>
      </p:sp>
      <p:sp>
        <p:nvSpPr>
          <p:cNvPr id="18" name="TextBox 17"/>
          <p:cNvSpPr txBox="1"/>
          <p:nvPr/>
        </p:nvSpPr>
        <p:spPr>
          <a:xfrm>
            <a:off x="1676400" y="1861066"/>
            <a:ext cx="1672253" cy="369332"/>
          </a:xfrm>
          <a:prstGeom prst="rect">
            <a:avLst/>
          </a:prstGeom>
          <a:noFill/>
        </p:spPr>
        <p:txBody>
          <a:bodyPr wrap="none" rtlCol="0">
            <a:spAutoFit/>
          </a:bodyPr>
          <a:lstStyle/>
          <a:p>
            <a:r>
              <a:rPr lang="en-US" dirty="0" smtClean="0"/>
              <a:t>COMPLEXITY</a:t>
            </a:r>
          </a:p>
        </p:txBody>
      </p:sp>
      <p:sp>
        <p:nvSpPr>
          <p:cNvPr id="19" name="TextBox 18"/>
          <p:cNvSpPr txBox="1"/>
          <p:nvPr/>
        </p:nvSpPr>
        <p:spPr>
          <a:xfrm>
            <a:off x="5717659" y="2590800"/>
            <a:ext cx="1826141" cy="369332"/>
          </a:xfrm>
          <a:prstGeom prst="rect">
            <a:avLst/>
          </a:prstGeom>
          <a:noFill/>
        </p:spPr>
        <p:txBody>
          <a:bodyPr wrap="none" rtlCol="0">
            <a:spAutoFit/>
          </a:bodyPr>
          <a:lstStyle/>
          <a:p>
            <a:r>
              <a:rPr lang="en-US" dirty="0" smtClean="0"/>
              <a:t>TRADEABILITY</a:t>
            </a:r>
            <a:endParaRPr lang="en-US" dirty="0"/>
          </a:p>
        </p:txBody>
      </p:sp>
      <p:sp>
        <p:nvSpPr>
          <p:cNvPr id="20" name="TextBox 19"/>
          <p:cNvSpPr txBox="1"/>
          <p:nvPr/>
        </p:nvSpPr>
        <p:spPr>
          <a:xfrm>
            <a:off x="5215860" y="4191000"/>
            <a:ext cx="1184940" cy="369332"/>
          </a:xfrm>
          <a:prstGeom prst="rect">
            <a:avLst/>
          </a:prstGeom>
          <a:noFill/>
        </p:spPr>
        <p:txBody>
          <a:bodyPr wrap="none" rtlCol="0">
            <a:spAutoFit/>
          </a:bodyPr>
          <a:lstStyle/>
          <a:p>
            <a:r>
              <a:rPr lang="en-US" dirty="0" smtClean="0"/>
              <a:t>OVERFIT</a:t>
            </a:r>
            <a:endParaRPr lang="en-US" dirty="0"/>
          </a:p>
        </p:txBody>
      </p:sp>
      <p:sp>
        <p:nvSpPr>
          <p:cNvPr id="21" name="TextBox 20"/>
          <p:cNvSpPr txBox="1"/>
          <p:nvPr/>
        </p:nvSpPr>
        <p:spPr>
          <a:xfrm>
            <a:off x="1219200" y="2286000"/>
            <a:ext cx="1351652" cy="369332"/>
          </a:xfrm>
          <a:prstGeom prst="rect">
            <a:avLst/>
          </a:prstGeom>
          <a:noFill/>
        </p:spPr>
        <p:txBody>
          <a:bodyPr wrap="none" rtlCol="0">
            <a:spAutoFit/>
          </a:bodyPr>
          <a:lstStyle/>
          <a:p>
            <a:r>
              <a:rPr lang="en-US" dirty="0" smtClean="0"/>
              <a:t>UNDERFIT</a:t>
            </a:r>
            <a:endParaRPr lang="en-US" dirty="0"/>
          </a:p>
        </p:txBody>
      </p:sp>
      <p:sp>
        <p:nvSpPr>
          <p:cNvPr id="3" name="TextBox 2"/>
          <p:cNvSpPr txBox="1"/>
          <p:nvPr/>
        </p:nvSpPr>
        <p:spPr>
          <a:xfrm>
            <a:off x="1219200" y="5334000"/>
            <a:ext cx="6670416" cy="461665"/>
          </a:xfrm>
          <a:prstGeom prst="rect">
            <a:avLst/>
          </a:prstGeom>
          <a:noFill/>
        </p:spPr>
        <p:txBody>
          <a:bodyPr wrap="none" rtlCol="0">
            <a:spAutoFit/>
          </a:bodyPr>
          <a:lstStyle/>
          <a:p>
            <a:r>
              <a:rPr lang="en-US" sz="2400" dirty="0" smtClean="0"/>
              <a:t>How do you deal with all of this? BACKTESTS?</a:t>
            </a:r>
            <a:endParaRPr lang="en-US" dirty="0"/>
          </a:p>
        </p:txBody>
      </p:sp>
    </p:spTree>
    <p:extLst>
      <p:ext uri="{BB962C8B-B14F-4D97-AF65-F5344CB8AC3E}">
        <p14:creationId xmlns:p14="http://schemas.microsoft.com/office/powerpoint/2010/main" val="17472999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ML DESIGN IN TSL</a:t>
            </a:r>
            <a:br>
              <a:rPr lang="en-US" dirty="0" smtClean="0"/>
            </a:br>
            <a:r>
              <a:rPr lang="en-US" sz="2800" dirty="0" smtClean="0"/>
              <a:t>Basic Approach</a:t>
            </a:r>
            <a:endParaRPr lang="en-US" sz="2800" dirty="0"/>
          </a:p>
        </p:txBody>
      </p:sp>
      <p:sp>
        <p:nvSpPr>
          <p:cNvPr id="51203" name="Content Placeholder 2"/>
          <p:cNvSpPr>
            <a:spLocks noGrp="1"/>
          </p:cNvSpPr>
          <p:nvPr>
            <p:ph idx="1"/>
          </p:nvPr>
        </p:nvSpPr>
        <p:spPr/>
        <p:txBody>
          <a:bodyPr/>
          <a:lstStyle/>
          <a:p>
            <a:pPr marL="514350" indent="-514350">
              <a:buFont typeface="+mj-lt"/>
              <a:buAutoNum type="arabicPeriod"/>
            </a:pPr>
            <a:r>
              <a:rPr lang="en-US" altLang="en-US" dirty="0" smtClean="0"/>
              <a:t>Pick Fitness Function and Trading Simulation criteria</a:t>
            </a:r>
          </a:p>
          <a:p>
            <a:pPr marL="514350" indent="-514350">
              <a:buFont typeface="+mj-lt"/>
              <a:buAutoNum type="arabicPeriod"/>
            </a:pPr>
            <a:r>
              <a:rPr lang="en-US" altLang="en-US" dirty="0" smtClean="0"/>
              <a:t>Run, Design, Refine and Implement</a:t>
            </a:r>
          </a:p>
        </p:txBody>
      </p:sp>
      <p:sp>
        <p:nvSpPr>
          <p:cNvPr id="4" name="Date Placeholder 3"/>
          <p:cNvSpPr>
            <a:spLocks noGrp="1"/>
          </p:cNvSpPr>
          <p:nvPr>
            <p:ph type="dt" sz="half" idx="10"/>
          </p:nvPr>
        </p:nvSpPr>
        <p:spPr/>
        <p:txBody>
          <a:bodyPr/>
          <a:lstStyle/>
          <a:p>
            <a:pPr>
              <a:defRPr/>
            </a:pPr>
            <a:fld id="{7556E922-A6B5-4D8A-92D6-6FB9921D215B}" type="datetime1">
              <a:rPr lang="en-US" smtClean="0"/>
              <a:pPr>
                <a:defRPr/>
              </a:pPr>
              <a:t>10/12/2017</a:t>
            </a:fld>
            <a:endParaRPr lang="en-US" dirty="0"/>
          </a:p>
        </p:txBody>
      </p:sp>
    </p:spTree>
    <p:extLst>
      <p:ext uri="{BB962C8B-B14F-4D97-AF65-F5344CB8AC3E}">
        <p14:creationId xmlns:p14="http://schemas.microsoft.com/office/powerpoint/2010/main" val="41239130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ML DESIGN IN TSL</a:t>
            </a:r>
            <a:br>
              <a:rPr lang="en-US" dirty="0" smtClean="0"/>
            </a:br>
            <a:r>
              <a:rPr lang="en-US" sz="2800" dirty="0" smtClean="0"/>
              <a:t>Intermediate Approach</a:t>
            </a:r>
            <a:endParaRPr lang="en-US" sz="2800" dirty="0"/>
          </a:p>
        </p:txBody>
      </p:sp>
      <p:sp>
        <p:nvSpPr>
          <p:cNvPr id="51203" name="Content Placeholder 2"/>
          <p:cNvSpPr>
            <a:spLocks noGrp="1"/>
          </p:cNvSpPr>
          <p:nvPr>
            <p:ph idx="1"/>
          </p:nvPr>
        </p:nvSpPr>
        <p:spPr/>
        <p:txBody>
          <a:bodyPr/>
          <a:lstStyle/>
          <a:p>
            <a:pPr marL="514350" indent="-514350">
              <a:buFont typeface="+mj-lt"/>
              <a:buAutoNum type="arabicPeriod"/>
            </a:pPr>
            <a:r>
              <a:rPr lang="en-US" altLang="en-US" dirty="0" smtClean="0"/>
              <a:t>Begin EVORUN™</a:t>
            </a:r>
          </a:p>
          <a:p>
            <a:pPr marL="514350" indent="-514350">
              <a:buFont typeface="+mj-lt"/>
              <a:buAutoNum type="arabicPeriod"/>
            </a:pPr>
            <a:r>
              <a:rPr lang="en-US" altLang="en-US" dirty="0" smtClean="0"/>
              <a:t>Choose best Configurations</a:t>
            </a:r>
          </a:p>
          <a:p>
            <a:pPr marL="514350" indent="-514350">
              <a:buFont typeface="+mj-lt"/>
              <a:buAutoNum type="arabicPeriod"/>
            </a:pPr>
            <a:r>
              <a:rPr lang="en-US" altLang="en-US" dirty="0" smtClean="0"/>
              <a:t>Re-Run, Design, Refine and Implement</a:t>
            </a:r>
          </a:p>
        </p:txBody>
      </p:sp>
      <p:sp>
        <p:nvSpPr>
          <p:cNvPr id="4" name="Date Placeholder 3"/>
          <p:cNvSpPr>
            <a:spLocks noGrp="1"/>
          </p:cNvSpPr>
          <p:nvPr>
            <p:ph type="dt" sz="half" idx="10"/>
          </p:nvPr>
        </p:nvSpPr>
        <p:spPr/>
        <p:txBody>
          <a:bodyPr/>
          <a:lstStyle/>
          <a:p>
            <a:pPr>
              <a:defRPr/>
            </a:pPr>
            <a:fld id="{7556E922-A6B5-4D8A-92D6-6FB9921D215B}" type="datetime1">
              <a:rPr lang="en-US" smtClean="0"/>
              <a:pPr>
                <a:defRPr/>
              </a:pPr>
              <a:t>10/12/2017</a:t>
            </a:fld>
            <a:endParaRPr lang="en-US" dirty="0"/>
          </a:p>
        </p:txBody>
      </p:sp>
    </p:spTree>
    <p:extLst>
      <p:ext uri="{BB962C8B-B14F-4D97-AF65-F5344CB8AC3E}">
        <p14:creationId xmlns:p14="http://schemas.microsoft.com/office/powerpoint/2010/main" val="3455554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ML DESIGN IN TSL</a:t>
            </a:r>
            <a:br>
              <a:rPr lang="en-US" dirty="0" smtClean="0"/>
            </a:br>
            <a:r>
              <a:rPr lang="en-US" sz="2800" dirty="0" smtClean="0"/>
              <a:t>Advanced Approach</a:t>
            </a:r>
            <a:endParaRPr lang="en-US" sz="2800" dirty="0"/>
          </a:p>
        </p:txBody>
      </p:sp>
      <p:sp>
        <p:nvSpPr>
          <p:cNvPr id="51203" name="Content Placeholder 2"/>
          <p:cNvSpPr>
            <a:spLocks noGrp="1"/>
          </p:cNvSpPr>
          <p:nvPr>
            <p:ph idx="1"/>
          </p:nvPr>
        </p:nvSpPr>
        <p:spPr/>
        <p:txBody>
          <a:bodyPr/>
          <a:lstStyle/>
          <a:p>
            <a:pPr marL="514350" indent="-514350">
              <a:buFont typeface="+mj-lt"/>
              <a:buAutoNum type="arabicPeriod"/>
            </a:pPr>
            <a:r>
              <a:rPr lang="en-US" altLang="en-US" dirty="0" smtClean="0"/>
              <a:t>Begin a DAS™ run</a:t>
            </a:r>
          </a:p>
          <a:p>
            <a:pPr marL="514350" indent="-514350">
              <a:buFont typeface="+mj-lt"/>
              <a:buAutoNum type="arabicPeriod"/>
            </a:pPr>
            <a:r>
              <a:rPr lang="en-US" altLang="en-US" dirty="0" smtClean="0"/>
              <a:t>Adjust and study in “Design Time”</a:t>
            </a:r>
          </a:p>
          <a:p>
            <a:pPr marL="514350" indent="-514350">
              <a:buFont typeface="+mj-lt"/>
              <a:buAutoNum type="arabicPeriod"/>
            </a:pPr>
            <a:r>
              <a:rPr lang="en-US" altLang="en-US" dirty="0" smtClean="0"/>
              <a:t>Finalize and Implement</a:t>
            </a:r>
          </a:p>
        </p:txBody>
      </p:sp>
      <p:sp>
        <p:nvSpPr>
          <p:cNvPr id="4" name="Date Placeholder 3"/>
          <p:cNvSpPr>
            <a:spLocks noGrp="1"/>
          </p:cNvSpPr>
          <p:nvPr>
            <p:ph type="dt" sz="half" idx="10"/>
          </p:nvPr>
        </p:nvSpPr>
        <p:spPr/>
        <p:txBody>
          <a:bodyPr/>
          <a:lstStyle/>
          <a:p>
            <a:pPr>
              <a:defRPr/>
            </a:pPr>
            <a:fld id="{7556E922-A6B5-4D8A-92D6-6FB9921D215B}" type="datetime1">
              <a:rPr lang="en-US" smtClean="0"/>
              <a:pPr>
                <a:defRPr/>
              </a:pPr>
              <a:t>10/12/2017</a:t>
            </a:fld>
            <a:endParaRPr lang="en-US" dirty="0"/>
          </a:p>
        </p:txBody>
      </p:sp>
    </p:spTree>
    <p:extLst>
      <p:ext uri="{BB962C8B-B14F-4D97-AF65-F5344CB8AC3E}">
        <p14:creationId xmlns:p14="http://schemas.microsoft.com/office/powerpoint/2010/main" val="14392939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DAYTRADE DISCRETE BARS (DTDB)?</a:t>
            </a:r>
            <a:endParaRPr lang="en-US" dirty="0"/>
          </a:p>
        </p:txBody>
      </p:sp>
      <p:sp>
        <p:nvSpPr>
          <p:cNvPr id="51203" name="Content Placeholder 2"/>
          <p:cNvSpPr>
            <a:spLocks noGrp="1"/>
          </p:cNvSpPr>
          <p:nvPr>
            <p:ph idx="1"/>
          </p:nvPr>
        </p:nvSpPr>
        <p:spPr>
          <a:xfrm>
            <a:off x="457200" y="1981200"/>
            <a:ext cx="8229600" cy="3810000"/>
          </a:xfrm>
        </p:spPr>
        <p:txBody>
          <a:bodyPr/>
          <a:lstStyle/>
          <a:p>
            <a:pPr marL="914400" lvl="1" indent="-514350">
              <a:buFont typeface="+mj-lt"/>
              <a:buAutoNum type="arabicPeriod"/>
            </a:pPr>
            <a:r>
              <a:rPr lang="en-US" altLang="en-US" dirty="0" smtClean="0"/>
              <a:t>Offers an alternative DayTrade System</a:t>
            </a:r>
          </a:p>
          <a:p>
            <a:pPr marL="914400" lvl="1" indent="-514350">
              <a:buFont typeface="+mj-lt"/>
              <a:buAutoNum type="arabicPeriod"/>
            </a:pPr>
            <a:r>
              <a:rPr lang="en-US" altLang="en-US" dirty="0" smtClean="0"/>
              <a:t>Enter and Exit on same bar (Limited TT’s)</a:t>
            </a:r>
          </a:p>
          <a:p>
            <a:pPr marL="914400" lvl="1" indent="-514350">
              <a:buFont typeface="+mj-lt"/>
              <a:buAutoNum type="arabicPeriod"/>
            </a:pPr>
            <a:r>
              <a:rPr lang="en-US" altLang="en-US" dirty="0" smtClean="0"/>
              <a:t>Generally using Larger Bars</a:t>
            </a:r>
          </a:p>
          <a:p>
            <a:pPr marL="914400" lvl="1" indent="-514350">
              <a:buFont typeface="+mj-lt"/>
              <a:buAutoNum type="arabicPeriod"/>
            </a:pPr>
            <a:r>
              <a:rPr lang="en-US" altLang="en-US" dirty="0" smtClean="0"/>
              <a:t>Can </a:t>
            </a:r>
            <a:r>
              <a:rPr lang="en-US" altLang="en-US" dirty="0"/>
              <a:t>u</a:t>
            </a:r>
            <a:r>
              <a:rPr lang="en-US" altLang="en-US" dirty="0" smtClean="0"/>
              <a:t>se lots of historical data but design fast</a:t>
            </a:r>
          </a:p>
          <a:p>
            <a:pPr marL="914400" lvl="1" indent="-514350">
              <a:buFont typeface="+mj-lt"/>
              <a:buAutoNum type="arabicPeriod"/>
            </a:pPr>
            <a:r>
              <a:rPr lang="en-US" altLang="en-US" dirty="0" smtClean="0"/>
              <a:t>Use ID-DT System Stats Report:</a:t>
            </a:r>
          </a:p>
          <a:p>
            <a:pPr marL="914400" lvl="1" indent="-514350">
              <a:buFont typeface="+mj-lt"/>
              <a:buAutoNum type="arabicPeriod"/>
            </a:pPr>
            <a:r>
              <a:rPr lang="en-US" altLang="en-US" dirty="0" smtClean="0"/>
              <a:t>Time of Day, Day of Week, Day Of Month</a:t>
            </a:r>
          </a:p>
          <a:p>
            <a:pPr marL="914400" lvl="1" indent="-514350">
              <a:buFont typeface="+mj-lt"/>
              <a:buAutoNum type="arabicPeriod"/>
            </a:pPr>
            <a:r>
              <a:rPr lang="en-US" altLang="en-US" dirty="0" smtClean="0"/>
              <a:t>Month, Day of Week in Month</a:t>
            </a:r>
          </a:p>
        </p:txBody>
      </p:sp>
      <p:sp>
        <p:nvSpPr>
          <p:cNvPr id="4" name="Date Placeholder 3"/>
          <p:cNvSpPr>
            <a:spLocks noGrp="1"/>
          </p:cNvSpPr>
          <p:nvPr>
            <p:ph type="dt" sz="half" idx="10"/>
          </p:nvPr>
        </p:nvSpPr>
        <p:spPr/>
        <p:txBody>
          <a:bodyPr/>
          <a:lstStyle/>
          <a:p>
            <a:pPr>
              <a:defRPr/>
            </a:pPr>
            <a:fld id="{7556E922-A6B5-4D8A-92D6-6FB9921D215B}" type="datetime1">
              <a:rPr lang="en-US" smtClean="0"/>
              <a:pPr>
                <a:defRPr/>
              </a:pPr>
              <a:t>10/12/2017</a:t>
            </a:fld>
            <a:endParaRPr lang="en-US" dirty="0"/>
          </a:p>
        </p:txBody>
      </p:sp>
    </p:spTree>
    <p:extLst>
      <p:ext uri="{BB962C8B-B14F-4D97-AF65-F5344CB8AC3E}">
        <p14:creationId xmlns:p14="http://schemas.microsoft.com/office/powerpoint/2010/main" val="1395040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133600"/>
          </a:xfrm>
        </p:spPr>
        <p:txBody>
          <a:bodyPr/>
          <a:lstStyle/>
          <a:p>
            <a:pPr>
              <a:defRPr/>
            </a:pPr>
            <a:r>
              <a:rPr lang="en-US" sz="3200" dirty="0" smtClean="0"/>
              <a:t>TRADING STRATEGY DESIGN</a:t>
            </a:r>
            <a:br>
              <a:rPr lang="en-US" sz="3200" dirty="0" smtClean="0"/>
            </a:br>
            <a:r>
              <a:rPr lang="en-US" sz="3200" dirty="0" smtClean="0"/>
              <a:t> IN 3 SIMPLE STEPS</a:t>
            </a:r>
            <a:br>
              <a:rPr lang="en-US" sz="3200" dirty="0" smtClean="0"/>
            </a:br>
            <a:r>
              <a:rPr lang="en-US" sz="2400" dirty="0" smtClean="0"/>
              <a:t>No Programming Required</a:t>
            </a:r>
            <a:endParaRPr lang="en-US" sz="2400" dirty="0"/>
          </a:p>
        </p:txBody>
      </p:sp>
      <p:sp>
        <p:nvSpPr>
          <p:cNvPr id="44035" name="Content Placeholder 2"/>
          <p:cNvSpPr>
            <a:spLocks noGrp="1"/>
          </p:cNvSpPr>
          <p:nvPr>
            <p:ph idx="1"/>
          </p:nvPr>
        </p:nvSpPr>
        <p:spPr>
          <a:xfrm>
            <a:off x="3276600" y="1905000"/>
            <a:ext cx="3276600" cy="3581400"/>
          </a:xfrm>
          <a:noFill/>
        </p:spPr>
        <p:txBody>
          <a:bodyPr/>
          <a:lstStyle/>
          <a:p>
            <a:pPr marL="457200" indent="-457200">
              <a:buAutoNum type="arabicPeriod"/>
            </a:pPr>
            <a:endParaRPr lang="en-US" altLang="en-US" sz="2400" dirty="0" smtClean="0"/>
          </a:p>
          <a:p>
            <a:pPr marL="457200" indent="-457200">
              <a:buAutoNum type="arabicPeriod"/>
            </a:pPr>
            <a:endParaRPr lang="en-US" altLang="en-US" sz="2400" dirty="0"/>
          </a:p>
          <a:p>
            <a:pPr marL="457200" indent="-457200">
              <a:buAutoNum type="arabicPeriod"/>
            </a:pPr>
            <a:r>
              <a:rPr lang="en-US" altLang="en-US" sz="2400" dirty="0" smtClean="0"/>
              <a:t>Preprocess</a:t>
            </a:r>
          </a:p>
          <a:p>
            <a:pPr marL="457200" indent="-457200">
              <a:buAutoNum type="arabicPeriod"/>
            </a:pPr>
            <a:r>
              <a:rPr lang="en-US" altLang="en-US" sz="2400" dirty="0" smtClean="0"/>
              <a:t>Evolve</a:t>
            </a:r>
          </a:p>
          <a:p>
            <a:pPr marL="457200" indent="-457200">
              <a:buAutoNum type="arabicPeriod"/>
            </a:pPr>
            <a:r>
              <a:rPr lang="en-US" altLang="en-US" sz="2400" dirty="0" smtClean="0"/>
              <a:t>Translate</a:t>
            </a:r>
            <a:endParaRPr lang="en-US" altLang="en-US" sz="2400" dirty="0"/>
          </a:p>
          <a:p>
            <a:pPr marL="457200" indent="-457200">
              <a:buAutoNum type="arabicPeriod"/>
            </a:pPr>
            <a:endParaRPr lang="en-US" altLang="en-US" sz="2400" dirty="0" smtClean="0"/>
          </a:p>
          <a:p>
            <a:pPr marL="0" indent="0">
              <a:buNone/>
            </a:pPr>
            <a:endParaRPr lang="en-US" altLang="en-US" sz="2400" dirty="0" smtClean="0"/>
          </a:p>
        </p:txBody>
      </p:sp>
      <p:sp>
        <p:nvSpPr>
          <p:cNvPr id="4" name="Date Placeholder 3"/>
          <p:cNvSpPr>
            <a:spLocks noGrp="1"/>
          </p:cNvSpPr>
          <p:nvPr>
            <p:ph type="dt" sz="half" idx="10"/>
          </p:nvPr>
        </p:nvSpPr>
        <p:spPr/>
        <p:txBody>
          <a:bodyPr/>
          <a:lstStyle/>
          <a:p>
            <a:pPr>
              <a:defRPr/>
            </a:pPr>
            <a:fld id="{ECF6CB34-7106-4409-B38C-BFF1C1EEDE13}" type="datetime1">
              <a:rPr lang="en-US" smtClean="0"/>
              <a:pPr>
                <a:defRPr/>
              </a:pPr>
              <a:t>10/12/2017</a:t>
            </a:fld>
            <a:endParaRPr lang="en-US" dirty="0"/>
          </a:p>
        </p:txBody>
      </p:sp>
    </p:spTree>
    <p:extLst>
      <p:ext uri="{BB962C8B-B14F-4D97-AF65-F5344CB8AC3E}">
        <p14:creationId xmlns:p14="http://schemas.microsoft.com/office/powerpoint/2010/main" val="3781066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4EC9D02-11E2-4E50-8575-B04096B65918}" type="slidenum">
              <a:rPr lang="en-US" altLang="en-US"/>
              <a:pPr/>
              <a:t>87</a:t>
            </a:fld>
            <a:endParaRPr lang="en-US" altLang="en-US" dirty="0"/>
          </a:p>
        </p:txBody>
      </p:sp>
      <p:sp>
        <p:nvSpPr>
          <p:cNvPr id="49154" name="Rectangle 2"/>
          <p:cNvSpPr>
            <a:spLocks noGrp="1" noChangeArrowheads="1"/>
          </p:cNvSpPr>
          <p:nvPr>
            <p:ph type="title"/>
          </p:nvPr>
        </p:nvSpPr>
        <p:spPr/>
        <p:txBody>
          <a:bodyPr/>
          <a:lstStyle/>
          <a:p>
            <a:r>
              <a:rPr lang="en-US" altLang="en-US" sz="4000" dirty="0"/>
              <a:t>THE DO’S OF TRADING A SYSTEM</a:t>
            </a:r>
          </a:p>
        </p:txBody>
      </p:sp>
      <p:sp>
        <p:nvSpPr>
          <p:cNvPr id="49155" name="Rectangle 3"/>
          <p:cNvSpPr>
            <a:spLocks noGrp="1" noChangeArrowheads="1"/>
          </p:cNvSpPr>
          <p:nvPr>
            <p:ph type="body" idx="1"/>
          </p:nvPr>
        </p:nvSpPr>
        <p:spPr/>
        <p:txBody>
          <a:bodyPr/>
          <a:lstStyle/>
          <a:p>
            <a:r>
              <a:rPr lang="en-US" altLang="en-US" dirty="0"/>
              <a:t>Do be adequately capitalized</a:t>
            </a:r>
          </a:p>
          <a:p>
            <a:r>
              <a:rPr lang="en-US" altLang="en-US" dirty="0"/>
              <a:t>Do understand the system drawdown </a:t>
            </a:r>
          </a:p>
          <a:p>
            <a:r>
              <a:rPr lang="en-US" altLang="en-US" dirty="0"/>
              <a:t>Do have an experienced broker trade it</a:t>
            </a:r>
          </a:p>
          <a:p>
            <a:r>
              <a:rPr lang="en-US" altLang="en-US" dirty="0"/>
              <a:t>Do give the system adequate time to work</a:t>
            </a:r>
          </a:p>
          <a:p>
            <a:r>
              <a:rPr lang="en-US" altLang="en-US" dirty="0"/>
              <a:t>Do use money you can afford to lose</a:t>
            </a:r>
          </a:p>
          <a:p>
            <a:r>
              <a:rPr lang="en-US" altLang="en-US" dirty="0"/>
              <a:t>Do trade the system the way it is intended</a:t>
            </a:r>
          </a:p>
          <a:p>
            <a:endParaRPr lang="en-US" altLang="en-US" dirty="0"/>
          </a:p>
        </p:txBody>
      </p:sp>
    </p:spTree>
    <p:custDataLst>
      <p:tags r:id="rId1"/>
    </p:custDataLst>
    <p:extLst>
      <p:ext uri="{BB962C8B-B14F-4D97-AF65-F5344CB8AC3E}">
        <p14:creationId xmlns:p14="http://schemas.microsoft.com/office/powerpoint/2010/main" val="259255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44C7D98-0992-4B40-9ED0-DC86DBA119E5}" type="slidenum">
              <a:rPr lang="en-US" altLang="en-US"/>
              <a:pPr/>
              <a:t>88</a:t>
            </a:fld>
            <a:endParaRPr lang="en-US" altLang="en-US" dirty="0"/>
          </a:p>
        </p:txBody>
      </p:sp>
      <p:sp>
        <p:nvSpPr>
          <p:cNvPr id="48130" name="Rectangle 2"/>
          <p:cNvSpPr>
            <a:spLocks noGrp="1" noChangeArrowheads="1"/>
          </p:cNvSpPr>
          <p:nvPr>
            <p:ph type="title"/>
          </p:nvPr>
        </p:nvSpPr>
        <p:spPr/>
        <p:txBody>
          <a:bodyPr/>
          <a:lstStyle/>
          <a:p>
            <a:r>
              <a:rPr lang="en-US" altLang="en-US" sz="4000" dirty="0"/>
              <a:t>THE DONT’S OF SYSTEM TRADING</a:t>
            </a:r>
          </a:p>
        </p:txBody>
      </p:sp>
      <p:sp>
        <p:nvSpPr>
          <p:cNvPr id="48131" name="Rectangle 3"/>
          <p:cNvSpPr>
            <a:spLocks noGrp="1" noChangeArrowheads="1"/>
          </p:cNvSpPr>
          <p:nvPr>
            <p:ph type="body" idx="1"/>
          </p:nvPr>
        </p:nvSpPr>
        <p:spPr/>
        <p:txBody>
          <a:bodyPr/>
          <a:lstStyle/>
          <a:p>
            <a:r>
              <a:rPr lang="en-US" altLang="en-US" dirty="0"/>
              <a:t>Don’t jump from system to system</a:t>
            </a:r>
          </a:p>
          <a:p>
            <a:r>
              <a:rPr lang="en-US" altLang="en-US" dirty="0"/>
              <a:t>Don’t quit at the first sign of a drawdown</a:t>
            </a:r>
          </a:p>
          <a:p>
            <a:r>
              <a:rPr lang="en-US" altLang="en-US" dirty="0"/>
              <a:t>Don’t pyramid at a run up in equity</a:t>
            </a:r>
          </a:p>
          <a:p>
            <a:r>
              <a:rPr lang="en-US" altLang="en-US" dirty="0"/>
              <a:t>Don’t miss any trades</a:t>
            </a:r>
          </a:p>
          <a:p>
            <a:r>
              <a:rPr lang="en-US" altLang="en-US" dirty="0"/>
              <a:t>Don’t try to outguess the system</a:t>
            </a:r>
          </a:p>
          <a:p>
            <a:r>
              <a:rPr lang="en-US" altLang="en-US" dirty="0"/>
              <a:t>Don’t alter the system parameters</a:t>
            </a:r>
          </a:p>
          <a:p>
            <a:r>
              <a:rPr lang="en-US" altLang="en-US" dirty="0"/>
              <a:t>Don’t use money you can’t afford to lose</a:t>
            </a:r>
          </a:p>
        </p:txBody>
      </p:sp>
    </p:spTree>
    <p:custDataLst>
      <p:tags r:id="rId1"/>
    </p:custDataLst>
    <p:extLst>
      <p:ext uri="{BB962C8B-B14F-4D97-AF65-F5344CB8AC3E}">
        <p14:creationId xmlns:p14="http://schemas.microsoft.com/office/powerpoint/2010/main" val="86744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BREAK TIME!</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Tree>
    <p:extLst>
      <p:ext uri="{BB962C8B-B14F-4D97-AF65-F5344CB8AC3E}">
        <p14:creationId xmlns:p14="http://schemas.microsoft.com/office/powerpoint/2010/main" val="272910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CAN TODAYS TRADER COMPETE WITH THE BIG BOYS?</a:t>
            </a:r>
            <a:endParaRPr lang="en-US" sz="3600"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10/12/2017</a:t>
            </a:fld>
            <a:endParaRPr lang="en-US" dirty="0"/>
          </a:p>
        </p:txBody>
      </p:sp>
      <p:sp>
        <p:nvSpPr>
          <p:cNvPr id="4" name="TextBox 3"/>
          <p:cNvSpPr txBox="1"/>
          <p:nvPr/>
        </p:nvSpPr>
        <p:spPr>
          <a:xfrm>
            <a:off x="1058333" y="1676400"/>
            <a:ext cx="7315200" cy="6555641"/>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Hedgers lose money on trading positions</a:t>
            </a:r>
          </a:p>
          <a:p>
            <a:pPr marL="457200" indent="-457200">
              <a:buFont typeface="Arial" panose="020B0604020202020204" pitchFamily="34" charset="0"/>
              <a:buChar char="•"/>
            </a:pPr>
            <a:r>
              <a:rPr lang="en-US" sz="2400" dirty="0" smtClean="0"/>
              <a:t>AI tooling producing good designs is now available to retail traders</a:t>
            </a:r>
          </a:p>
          <a:p>
            <a:pPr marL="457200" indent="-457200">
              <a:buFont typeface="Arial" panose="020B0604020202020204" pitchFamily="34" charset="0"/>
              <a:buChar char="•"/>
            </a:pPr>
            <a:r>
              <a:rPr lang="en-US" sz="2400" dirty="0" smtClean="0"/>
              <a:t>Tradable inefficiencies are possible at many trading frequencies</a:t>
            </a:r>
          </a:p>
          <a:p>
            <a:pPr marL="457200" indent="-457200">
              <a:buFont typeface="Arial" panose="020B0604020202020204" pitchFamily="34" charset="0"/>
              <a:buChar char="•"/>
            </a:pPr>
            <a:r>
              <a:rPr lang="en-US" sz="2400" dirty="0" smtClean="0"/>
              <a:t>Reasonably priced trading infrastructures are available</a:t>
            </a:r>
          </a:p>
          <a:p>
            <a:pPr marL="457200" indent="-457200">
              <a:buFont typeface="Arial" panose="020B0604020202020204" pitchFamily="34" charset="0"/>
              <a:buChar char="•"/>
            </a:pPr>
            <a:r>
              <a:rPr lang="en-US" sz="2400" dirty="0" smtClean="0"/>
              <a:t>Unlimited possible trading approaches may be exploited</a:t>
            </a:r>
          </a:p>
          <a:p>
            <a:pPr marL="457200" indent="-457200">
              <a:buFont typeface="Arial" panose="020B0604020202020204" pitchFamily="34" charset="0"/>
              <a:buChar char="•"/>
            </a:pPr>
            <a:r>
              <a:rPr lang="en-US" sz="2400" dirty="0" smtClean="0"/>
              <a:t>Allocators are clearly investing in the mechanical trading strategies, and similar strategies are available to you</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800" dirty="0" smtClean="0"/>
          </a:p>
          <a:p>
            <a:pPr algn="ct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39928864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DESIGNS USING ML</a:t>
            </a:r>
            <a:br>
              <a:rPr lang="en-US" dirty="0" smtClean="0"/>
            </a:br>
            <a:r>
              <a:rPr lang="en-US" sz="2400" dirty="0" smtClean="0"/>
              <a:t>WE STUDIED 5 APPROACHES</a:t>
            </a:r>
            <a:endParaRPr lang="en-US" sz="2400" dirty="0"/>
          </a:p>
        </p:txBody>
      </p:sp>
      <p:sp>
        <p:nvSpPr>
          <p:cNvPr id="3" name="Content Placeholder 2"/>
          <p:cNvSpPr>
            <a:spLocks noGrp="1"/>
          </p:cNvSpPr>
          <p:nvPr>
            <p:ph idx="1"/>
          </p:nvPr>
        </p:nvSpPr>
        <p:spPr/>
        <p:txBody>
          <a:bodyPr/>
          <a:lstStyle/>
          <a:p>
            <a:pPr marL="0" indent="0">
              <a:buNone/>
            </a:pPr>
            <a:r>
              <a:rPr lang="en-US" dirty="0" smtClean="0"/>
              <a:t>1. Use TSL and options models (w/o IVOL) to choose strike price and entry and exit locations for fixed options combinations and Days to Expiration </a:t>
            </a:r>
          </a:p>
          <a:p>
            <a:pPr marL="0" indent="0">
              <a:buNone/>
            </a:pPr>
            <a:endParaRPr lang="en-US" dirty="0"/>
          </a:p>
          <a:p>
            <a:pPr marL="0" indent="0">
              <a:buNone/>
            </a:pPr>
            <a:r>
              <a:rPr lang="en-US" dirty="0" smtClean="0"/>
              <a:t>Fast Design. High PF. Poor accuracy. </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Tree>
    <p:extLst>
      <p:ext uri="{BB962C8B-B14F-4D97-AF65-F5344CB8AC3E}">
        <p14:creationId xmlns:p14="http://schemas.microsoft.com/office/powerpoint/2010/main" val="20816298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DESIGNS USING ML</a:t>
            </a:r>
            <a:br>
              <a:rPr lang="en-US" dirty="0" smtClean="0"/>
            </a:br>
            <a:r>
              <a:rPr lang="en-US" sz="2400" dirty="0" smtClean="0"/>
              <a:t>WE STUDIED 5 APPROACHES</a:t>
            </a:r>
            <a:endParaRPr lang="en-US" sz="2400" dirty="0"/>
          </a:p>
        </p:txBody>
      </p:sp>
      <p:sp>
        <p:nvSpPr>
          <p:cNvPr id="3" name="Content Placeholder 2"/>
          <p:cNvSpPr>
            <a:spLocks noGrp="1"/>
          </p:cNvSpPr>
          <p:nvPr>
            <p:ph idx="1"/>
          </p:nvPr>
        </p:nvSpPr>
        <p:spPr/>
        <p:txBody>
          <a:bodyPr/>
          <a:lstStyle/>
          <a:p>
            <a:pPr marL="0" indent="0">
              <a:buNone/>
            </a:pPr>
            <a:r>
              <a:rPr lang="en-US" dirty="0" smtClean="0"/>
              <a:t>2. Use TSL and options models (with IVOL) to choose strike price and entry and exit locations for fixed options combinations and Days to Expiration </a:t>
            </a:r>
          </a:p>
          <a:p>
            <a:pPr marL="0" indent="0">
              <a:buNone/>
            </a:pPr>
            <a:endParaRPr lang="en-US" dirty="0"/>
          </a:p>
          <a:p>
            <a:pPr marL="0" indent="0">
              <a:buNone/>
            </a:pPr>
            <a:r>
              <a:rPr lang="en-US" dirty="0" smtClean="0"/>
              <a:t>Slower design. Still suffered accuracy issues. Not fully developed in favor of more accurate solutions.</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Tree>
    <p:extLst>
      <p:ext uri="{BB962C8B-B14F-4D97-AF65-F5344CB8AC3E}">
        <p14:creationId xmlns:p14="http://schemas.microsoft.com/office/powerpoint/2010/main" val="7327038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DESIGNS USING ML</a:t>
            </a:r>
            <a:br>
              <a:rPr lang="en-US" dirty="0" smtClean="0"/>
            </a:br>
            <a:r>
              <a:rPr lang="en-US" sz="2400" dirty="0" smtClean="0"/>
              <a:t>WE STUDIED 5 APPROACHES</a:t>
            </a:r>
            <a:endParaRPr lang="en-US" sz="2400" dirty="0"/>
          </a:p>
        </p:txBody>
      </p:sp>
      <p:sp>
        <p:nvSpPr>
          <p:cNvPr id="3" name="Content Placeholder 2"/>
          <p:cNvSpPr>
            <a:spLocks noGrp="1"/>
          </p:cNvSpPr>
          <p:nvPr>
            <p:ph idx="1"/>
          </p:nvPr>
        </p:nvSpPr>
        <p:spPr>
          <a:xfrm>
            <a:off x="457200" y="1600200"/>
            <a:ext cx="8229600" cy="4114800"/>
          </a:xfrm>
        </p:spPr>
        <p:txBody>
          <a:bodyPr/>
          <a:lstStyle/>
          <a:p>
            <a:pPr marL="0" indent="0">
              <a:buNone/>
            </a:pPr>
            <a:r>
              <a:rPr lang="en-US" dirty="0"/>
              <a:t>3</a:t>
            </a:r>
            <a:r>
              <a:rPr lang="en-US" dirty="0" smtClean="0"/>
              <a:t>. Use TSL to design trading strategies on underlying, then overlay options </a:t>
            </a:r>
            <a:r>
              <a:rPr lang="en-US" dirty="0" err="1" smtClean="0"/>
              <a:t>backtest</a:t>
            </a:r>
            <a:r>
              <a:rPr lang="en-US" dirty="0" smtClean="0"/>
              <a:t> in TradeStation using IVOLATILITY.COM options data lookup engine.</a:t>
            </a:r>
          </a:p>
          <a:p>
            <a:pPr marL="0" indent="0">
              <a:buNone/>
            </a:pPr>
            <a:endParaRPr lang="en-US" dirty="0"/>
          </a:p>
          <a:p>
            <a:pPr marL="0" indent="0">
              <a:buNone/>
            </a:pPr>
            <a:r>
              <a:rPr lang="en-US" dirty="0" smtClean="0"/>
              <a:t>Implemented. Produced better quality results. Showed positions involving short options had higher PF.</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
        <p:nvSpPr>
          <p:cNvPr id="5" name="TextBox 4"/>
          <p:cNvSpPr txBox="1"/>
          <p:nvPr/>
        </p:nvSpPr>
        <p:spPr>
          <a:xfrm>
            <a:off x="1066800" y="5791200"/>
            <a:ext cx="4473789" cy="307777"/>
          </a:xfrm>
          <a:prstGeom prst="rect">
            <a:avLst/>
          </a:prstGeom>
          <a:noFill/>
        </p:spPr>
        <p:txBody>
          <a:bodyPr wrap="none" rtlCol="0">
            <a:spAutoFit/>
          </a:bodyPr>
          <a:lstStyle/>
          <a:p>
            <a:r>
              <a:rPr lang="en-US" sz="1400" dirty="0" err="1"/>
              <a:t>Ref:http</a:t>
            </a:r>
            <a:r>
              <a:rPr lang="en-US" sz="1400" dirty="0"/>
              <a:t>://www.tradingsystemlab.com/whitepaper.aspx</a:t>
            </a:r>
          </a:p>
        </p:txBody>
      </p:sp>
    </p:spTree>
    <p:extLst>
      <p:ext uri="{BB962C8B-B14F-4D97-AF65-F5344CB8AC3E}">
        <p14:creationId xmlns:p14="http://schemas.microsoft.com/office/powerpoint/2010/main" val="40038908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DESIGNS USING ML</a:t>
            </a:r>
            <a:br>
              <a:rPr lang="en-US" dirty="0" smtClean="0"/>
            </a:br>
            <a:r>
              <a:rPr lang="en-US" sz="2400" dirty="0" smtClean="0"/>
              <a:t>WE STUDIED 5 APPROACHES</a:t>
            </a:r>
            <a:endParaRPr lang="en-US" sz="2400" dirty="0"/>
          </a:p>
        </p:txBody>
      </p:sp>
      <p:sp>
        <p:nvSpPr>
          <p:cNvPr id="3" name="Content Placeholder 2"/>
          <p:cNvSpPr>
            <a:spLocks noGrp="1"/>
          </p:cNvSpPr>
          <p:nvPr>
            <p:ph idx="1"/>
          </p:nvPr>
        </p:nvSpPr>
        <p:spPr>
          <a:xfrm>
            <a:off x="457200" y="1600200"/>
            <a:ext cx="8229600" cy="4114800"/>
          </a:xfrm>
        </p:spPr>
        <p:txBody>
          <a:bodyPr/>
          <a:lstStyle/>
          <a:p>
            <a:pPr marL="0" indent="0">
              <a:buNone/>
            </a:pPr>
            <a:r>
              <a:rPr lang="en-US" dirty="0" smtClean="0"/>
              <a:t>4. </a:t>
            </a:r>
            <a:r>
              <a:rPr lang="en-US" dirty="0"/>
              <a:t>Use TSL and </a:t>
            </a:r>
            <a:r>
              <a:rPr lang="en-US" dirty="0" smtClean="0"/>
              <a:t>full option data lookup high engine in automated design</a:t>
            </a:r>
            <a:endParaRPr lang="en-US" dirty="0"/>
          </a:p>
          <a:p>
            <a:pPr marL="0" indent="0">
              <a:buNone/>
            </a:pPr>
            <a:endParaRPr lang="en-US" dirty="0"/>
          </a:p>
          <a:p>
            <a:pPr marL="0" indent="0">
              <a:buNone/>
            </a:pPr>
            <a:r>
              <a:rPr lang="en-US" dirty="0" smtClean="0"/>
              <a:t>Results: Data Hashing engine not fully integrated to TSL</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Tree>
    <p:extLst>
      <p:ext uri="{BB962C8B-B14F-4D97-AF65-F5344CB8AC3E}">
        <p14:creationId xmlns:p14="http://schemas.microsoft.com/office/powerpoint/2010/main" val="24276572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DESIGNS USING ML</a:t>
            </a:r>
            <a:br>
              <a:rPr lang="en-US" dirty="0" smtClean="0"/>
            </a:br>
            <a:r>
              <a:rPr lang="en-US" sz="2400" dirty="0" smtClean="0"/>
              <a:t>WE STUDIED 5 APPROACHES</a:t>
            </a:r>
            <a:endParaRPr lang="en-US" sz="2400" dirty="0"/>
          </a:p>
        </p:txBody>
      </p:sp>
      <p:sp>
        <p:nvSpPr>
          <p:cNvPr id="3" name="Content Placeholder 2"/>
          <p:cNvSpPr>
            <a:spLocks noGrp="1"/>
          </p:cNvSpPr>
          <p:nvPr>
            <p:ph idx="1"/>
          </p:nvPr>
        </p:nvSpPr>
        <p:spPr>
          <a:xfrm>
            <a:off x="457200" y="1600200"/>
            <a:ext cx="8229600" cy="4114800"/>
          </a:xfrm>
        </p:spPr>
        <p:txBody>
          <a:bodyPr/>
          <a:lstStyle/>
          <a:p>
            <a:pPr marL="0" indent="0">
              <a:buNone/>
            </a:pPr>
            <a:r>
              <a:rPr lang="en-US" dirty="0"/>
              <a:t>5</a:t>
            </a:r>
            <a:r>
              <a:rPr lang="en-US" dirty="0" smtClean="0"/>
              <a:t>. </a:t>
            </a:r>
            <a:r>
              <a:rPr lang="en-US" dirty="0"/>
              <a:t>Use TSL </a:t>
            </a:r>
            <a:r>
              <a:rPr lang="en-US" dirty="0" smtClean="0"/>
              <a:t>to design strategies on underlying, then use dedicated options </a:t>
            </a:r>
            <a:r>
              <a:rPr lang="en-US" dirty="0" err="1" smtClean="0"/>
              <a:t>backtest</a:t>
            </a:r>
            <a:r>
              <a:rPr lang="en-US" dirty="0" smtClean="0"/>
              <a:t> (bid/ask) data engine to test designs.</a:t>
            </a:r>
            <a:endParaRPr lang="en-US" dirty="0"/>
          </a:p>
          <a:p>
            <a:pPr marL="0" indent="0">
              <a:buNone/>
            </a:pPr>
            <a:endParaRPr lang="en-US" dirty="0"/>
          </a:p>
          <a:p>
            <a:pPr marL="0" indent="0">
              <a:buNone/>
            </a:pPr>
            <a:r>
              <a:rPr lang="en-US" dirty="0" smtClean="0"/>
              <a:t>Results: Implemented. Showed more reliable and accurate results using 10 year bid/ask options data base.</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Tree>
    <p:extLst>
      <p:ext uri="{BB962C8B-B14F-4D97-AF65-F5344CB8AC3E}">
        <p14:creationId xmlns:p14="http://schemas.microsoft.com/office/powerpoint/2010/main" val="8766660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RICKS TSL BASED OPTIONS DESIGNS USING ML</a:t>
            </a:r>
            <a:br>
              <a:rPr lang="en-US" dirty="0" smtClean="0"/>
            </a:br>
            <a:r>
              <a:rPr lang="en-US" sz="2000" dirty="0" err="1" smtClean="0"/>
              <a:t>ML</a:t>
            </a:r>
            <a:r>
              <a:rPr lang="en-US" sz="2000" dirty="0" smtClean="0"/>
              <a:t> design on underlying, then overlay options bid/ask </a:t>
            </a:r>
            <a:r>
              <a:rPr lang="en-US" sz="2000" dirty="0" err="1" smtClean="0"/>
              <a:t>backtest</a:t>
            </a:r>
            <a:r>
              <a:rPr lang="en-US" dirty="0" smtClean="0"/>
              <a:t/>
            </a:r>
            <a:br>
              <a:rPr lang="en-US" dirty="0" smtClean="0"/>
            </a:b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14231905"/>
              </p:ext>
            </p:extLst>
          </p:nvPr>
        </p:nvGraphicFramePr>
        <p:xfrm>
          <a:off x="457200" y="2514600"/>
          <a:ext cx="8229600" cy="1421010"/>
        </p:xfrm>
        <a:graphic>
          <a:graphicData uri="http://schemas.openxmlformats.org/drawingml/2006/table">
            <a:tbl>
              <a:tblPr>
                <a:tableStyleId>{5C22544A-7EE6-4342-B048-85BDC9FD1C3A}</a:tableStyleId>
              </a:tblPr>
              <a:tblGrid>
                <a:gridCol w="617450"/>
                <a:gridCol w="761829"/>
                <a:gridCol w="847843"/>
                <a:gridCol w="786405"/>
                <a:gridCol w="712679"/>
                <a:gridCol w="1142744"/>
                <a:gridCol w="614379"/>
                <a:gridCol w="1133528"/>
                <a:gridCol w="691176"/>
                <a:gridCol w="921567"/>
              </a:tblGrid>
              <a:tr h="387492">
                <a:tc>
                  <a:txBody>
                    <a:bodyPr/>
                    <a:lstStyle/>
                    <a:p>
                      <a:pPr algn="ctr" fontAlgn="ctr"/>
                      <a:r>
                        <a:rPr lang="en-US" sz="1100" u="none" strike="noStrike" dirty="0">
                          <a:effectLst/>
                        </a:rPr>
                        <a:t>MARKET</a:t>
                      </a:r>
                      <a:endParaRPr lang="en-US" sz="1100" b="1" i="0" u="none" strike="noStrike" dirty="0">
                        <a:solidFill>
                          <a:srgbClr val="000000"/>
                        </a:solidFill>
                        <a:effectLst/>
                        <a:latin typeface="Calibri"/>
                      </a:endParaRPr>
                    </a:p>
                  </a:txBody>
                  <a:tcPr marL="9226" marR="9226" marT="9226" marB="0" anchor="ctr"/>
                </a:tc>
                <a:tc>
                  <a:txBody>
                    <a:bodyPr/>
                    <a:lstStyle/>
                    <a:p>
                      <a:pPr algn="ctr" fontAlgn="ctr"/>
                      <a:r>
                        <a:rPr lang="en-US" sz="1100" u="none" strike="noStrike">
                          <a:effectLst/>
                        </a:rPr>
                        <a:t>TSL ML TYPE</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OPT OVERLAY</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PF OPTIONS</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PF TSL</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BUY/HOLD MKT PTS</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 TSL PTS</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DD PTS BUY/HOLD</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DD PTS TSL</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 CORRECT TSL</a:t>
                      </a:r>
                      <a:endParaRPr lang="en-US" sz="1100" b="1" i="0" u="none" strike="noStrike">
                        <a:solidFill>
                          <a:srgbClr val="000000"/>
                        </a:solidFill>
                        <a:effectLst/>
                        <a:latin typeface="Calibri"/>
                      </a:endParaRPr>
                    </a:p>
                  </a:txBody>
                  <a:tcPr marL="9226" marR="9226" marT="9226" marB="0" anchor="ctr"/>
                </a:tc>
              </a:tr>
              <a:tr h="184520">
                <a:tc>
                  <a:txBody>
                    <a:bodyPr/>
                    <a:lstStyle/>
                    <a:p>
                      <a:pPr algn="ctr" fontAlgn="ctr"/>
                      <a:r>
                        <a:rPr lang="en-US" sz="1100" u="none" strike="noStrike">
                          <a:effectLst/>
                        </a:rPr>
                        <a:t>SPY</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LONG ONLY</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NAKED PUT</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2.06</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2.2</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190</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452</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88</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51</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70.56</a:t>
                      </a:r>
                      <a:endParaRPr lang="en-US" sz="1100" b="1" i="0" u="none" strike="noStrike">
                        <a:solidFill>
                          <a:srgbClr val="000000"/>
                        </a:solidFill>
                        <a:effectLst/>
                        <a:latin typeface="Calibri"/>
                      </a:endParaRPr>
                    </a:p>
                  </a:txBody>
                  <a:tcPr marL="9226" marR="9226" marT="9226" marB="0" anchor="ctr"/>
                </a:tc>
              </a:tr>
              <a:tr h="184520">
                <a:tc>
                  <a:txBody>
                    <a:bodyPr/>
                    <a:lstStyle/>
                    <a:p>
                      <a:pPr algn="ctr" fontAlgn="ctr"/>
                      <a:r>
                        <a:rPr lang="en-US" sz="1100" u="none" strike="noStrike">
                          <a:effectLst/>
                        </a:rPr>
                        <a:t>SPY</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LONG ONLY</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BEAR PUT</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1.83</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2</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190</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452</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88</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51</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70.56</a:t>
                      </a:r>
                      <a:endParaRPr lang="en-US" sz="1100" b="1" i="0" u="none" strike="noStrike">
                        <a:solidFill>
                          <a:srgbClr val="000000"/>
                        </a:solidFill>
                        <a:effectLst/>
                        <a:latin typeface="Calibri"/>
                      </a:endParaRPr>
                    </a:p>
                  </a:txBody>
                  <a:tcPr marL="9226" marR="9226" marT="9226" marB="0" anchor="ctr"/>
                </a:tc>
              </a:tr>
              <a:tr h="184520">
                <a:tc>
                  <a:txBody>
                    <a:bodyPr/>
                    <a:lstStyle/>
                    <a:p>
                      <a:pPr algn="ctr" fontAlgn="ctr"/>
                      <a:r>
                        <a:rPr lang="en-US" sz="1100" u="none" strike="noStrike">
                          <a:effectLst/>
                        </a:rPr>
                        <a:t>IWM</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LONG ONLY</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NAKED PUT</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2.15</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2.19</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92</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251</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50</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a:effectLst/>
                        </a:rPr>
                        <a:t>17</a:t>
                      </a:r>
                      <a:endParaRPr lang="en-US" sz="1100" b="1" i="0" u="none" strike="noStrike">
                        <a:solidFill>
                          <a:srgbClr val="000000"/>
                        </a:solidFill>
                        <a:effectLst/>
                        <a:latin typeface="Calibri"/>
                      </a:endParaRPr>
                    </a:p>
                  </a:txBody>
                  <a:tcPr marL="9226" marR="9226" marT="9226" marB="0" anchor="ctr"/>
                </a:tc>
                <a:tc>
                  <a:txBody>
                    <a:bodyPr/>
                    <a:lstStyle/>
                    <a:p>
                      <a:pPr algn="ctr" fontAlgn="ctr"/>
                      <a:r>
                        <a:rPr lang="en-US" sz="1100" u="none" strike="noStrike" dirty="0">
                          <a:effectLst/>
                        </a:rPr>
                        <a:t>68.39</a:t>
                      </a:r>
                      <a:endParaRPr lang="en-US" sz="1100" b="1" i="0" u="none" strike="noStrike" dirty="0">
                        <a:solidFill>
                          <a:srgbClr val="000000"/>
                        </a:solidFill>
                        <a:effectLst/>
                        <a:latin typeface="Calibri"/>
                      </a:endParaRPr>
                    </a:p>
                  </a:txBody>
                  <a:tcPr marL="9226" marR="9226" marT="9226" marB="0" anchor="ctr"/>
                </a:tc>
              </a:tr>
            </a:tbl>
          </a:graphicData>
        </a:graphic>
      </p:graphicFrame>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spTree>
    <p:extLst>
      <p:ext uri="{BB962C8B-B14F-4D97-AF65-F5344CB8AC3E}">
        <p14:creationId xmlns:p14="http://schemas.microsoft.com/office/powerpoint/2010/main" val="13942594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743200"/>
          </a:xfrm>
        </p:spPr>
        <p:txBody>
          <a:bodyPr/>
          <a:lstStyle/>
          <a:p>
            <a:r>
              <a:rPr lang="en-US" sz="3600" dirty="0" smtClean="0"/>
              <a:t>TSL’S TECH IS IN A BOOK</a:t>
            </a: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200" b="1" dirty="0" smtClean="0">
                <a:effectLst/>
              </a:rPr>
              <a:t>Genetic </a:t>
            </a:r>
            <a:r>
              <a:rPr lang="en-US" sz="1200" b="1" dirty="0">
                <a:effectLst/>
              </a:rPr>
              <a:t>Programming: An Introduction (The Morgan Kaufmann Series in Artificial Intelligence) 1st Edition </a:t>
            </a:r>
            <a:r>
              <a:rPr lang="en-US" sz="1200" b="1" dirty="0" smtClean="0">
                <a:effectLst/>
              </a:rPr>
              <a:t/>
            </a:r>
            <a:br>
              <a:rPr lang="en-US" sz="1200" b="1" dirty="0" smtClean="0">
                <a:effectLst/>
              </a:rPr>
            </a:br>
            <a:r>
              <a:rPr lang="en-US" sz="1200" b="1" dirty="0">
                <a:effectLst/>
              </a:rPr>
              <a:t/>
            </a:r>
            <a:br>
              <a:rPr lang="en-US" sz="1200" b="1" dirty="0">
                <a:effectLst/>
              </a:rPr>
            </a:br>
            <a:r>
              <a:rPr lang="en-US" sz="1200" dirty="0">
                <a:effectLst/>
              </a:rPr>
              <a:t>by </a:t>
            </a:r>
            <a:r>
              <a:rPr lang="en-US" sz="1200" dirty="0">
                <a:effectLst/>
                <a:hlinkClick r:id="rId2"/>
              </a:rPr>
              <a:t>Wolfgang Banzhaf</a:t>
            </a:r>
            <a:r>
              <a:rPr lang="en-US" sz="1200" dirty="0">
                <a:effectLst/>
              </a:rPr>
              <a:t> (Author), </a:t>
            </a:r>
            <a:r>
              <a:rPr lang="en-US" sz="1200" dirty="0">
                <a:effectLst/>
                <a:hlinkClick r:id="rId3"/>
              </a:rPr>
              <a:t>Peter </a:t>
            </a:r>
            <a:r>
              <a:rPr lang="en-US" sz="1200" dirty="0" err="1">
                <a:effectLst/>
                <a:hlinkClick r:id="rId3"/>
              </a:rPr>
              <a:t>Nordin</a:t>
            </a:r>
            <a:r>
              <a:rPr lang="en-US" sz="1200" dirty="0">
                <a:effectLst/>
              </a:rPr>
              <a:t> (Author), </a:t>
            </a:r>
            <a:r>
              <a:rPr lang="en-US" sz="1200" dirty="0">
                <a:effectLst/>
                <a:hlinkClick r:id="rId4"/>
              </a:rPr>
              <a:t>Robert E. Keller</a:t>
            </a:r>
            <a:r>
              <a:rPr lang="en-US" sz="1200" dirty="0">
                <a:effectLst/>
              </a:rPr>
              <a:t> (Author), </a:t>
            </a:r>
            <a:r>
              <a:rPr lang="en-US" sz="1200" dirty="0">
                <a:effectLst/>
                <a:hlinkClick r:id="rId5"/>
              </a:rPr>
              <a:t>Frank D. Francone</a:t>
            </a:r>
            <a:r>
              <a:rPr lang="en-US" sz="1200" dirty="0">
                <a:effectLst/>
              </a:rPr>
              <a:t> (Author) </a:t>
            </a:r>
            <a:br>
              <a:rPr lang="en-US" sz="1200" dirty="0">
                <a:effectLst/>
              </a:rPr>
            </a:br>
            <a:endParaRPr lang="en-US" sz="12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10/12/2017</a:t>
            </a:fld>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590800"/>
            <a:ext cx="26193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4442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a:t>
            </a:r>
            <a:endParaRPr lang="en-US" dirty="0"/>
          </a:p>
        </p:txBody>
      </p:sp>
      <p:sp>
        <p:nvSpPr>
          <p:cNvPr id="56323" name="Content Placeholder 2"/>
          <p:cNvSpPr>
            <a:spLocks noGrp="1"/>
          </p:cNvSpPr>
          <p:nvPr>
            <p:ph idx="1"/>
          </p:nvPr>
        </p:nvSpPr>
        <p:spPr>
          <a:xfrm>
            <a:off x="457200" y="1219200"/>
            <a:ext cx="8229600" cy="4495800"/>
          </a:xfrm>
        </p:spPr>
        <p:txBody>
          <a:bodyPr/>
          <a:lstStyle/>
          <a:p>
            <a:pPr algn="ctr" eaLnBrk="1" hangingPunct="1">
              <a:buFontTx/>
              <a:buNone/>
            </a:pPr>
            <a:r>
              <a:rPr lang="en-US" altLang="en-US" dirty="0" smtClean="0"/>
              <a:t>  </a:t>
            </a:r>
          </a:p>
          <a:p>
            <a:pPr algn="ctr" eaLnBrk="1" hangingPunct="1">
              <a:buFontTx/>
              <a:buNone/>
            </a:pPr>
            <a:r>
              <a:rPr lang="en-US" altLang="en-US" sz="2800" dirty="0" smtClean="0"/>
              <a:t>MACHINE LEARNING WILL CONTINUE TO </a:t>
            </a:r>
            <a:r>
              <a:rPr lang="en-US" altLang="en-US" sz="2800" u="sng" dirty="0" smtClean="0"/>
              <a:t>BEAT</a:t>
            </a:r>
            <a:r>
              <a:rPr lang="en-US" altLang="en-US" sz="2800" dirty="0" smtClean="0"/>
              <a:t> </a:t>
            </a:r>
          </a:p>
          <a:p>
            <a:pPr algn="ctr" eaLnBrk="1" hangingPunct="1">
              <a:buFontTx/>
              <a:buNone/>
            </a:pPr>
            <a:r>
              <a:rPr lang="en-US" altLang="en-US" sz="2800" dirty="0" smtClean="0"/>
              <a:t>MANUAL DESIGNS!</a:t>
            </a:r>
          </a:p>
        </p:txBody>
      </p:sp>
      <p:sp>
        <p:nvSpPr>
          <p:cNvPr id="5" name="Date Placeholder 4"/>
          <p:cNvSpPr>
            <a:spLocks noGrp="1"/>
          </p:cNvSpPr>
          <p:nvPr>
            <p:ph type="dt" sz="half" idx="10"/>
          </p:nvPr>
        </p:nvSpPr>
        <p:spPr/>
        <p:txBody>
          <a:bodyPr/>
          <a:lstStyle/>
          <a:p>
            <a:pPr>
              <a:defRPr/>
            </a:pPr>
            <a:fld id="{F603A625-6D4F-4273-8B0D-63C81E25C248}" type="datetime1">
              <a:rPr lang="en-US"/>
              <a:pPr>
                <a:defRPr/>
              </a:pPr>
              <a:t>10/12/2017</a:t>
            </a:fld>
            <a:endParaRPr lang="en-US" dirty="0"/>
          </a:p>
        </p:txBody>
      </p:sp>
      <p:sp>
        <p:nvSpPr>
          <p:cNvPr id="56324" name="TextBox 4"/>
          <p:cNvSpPr txBox="1">
            <a:spLocks noChangeArrowheads="1"/>
          </p:cNvSpPr>
          <p:nvPr/>
        </p:nvSpPr>
        <p:spPr bwMode="auto">
          <a:xfrm>
            <a:off x="3054350" y="4114800"/>
            <a:ext cx="296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en-US" sz="1800" dirty="0" smtClean="0">
                <a:hlinkClick r:id="rId2"/>
              </a:rPr>
              <a:t>www.tradingsystemlab.com</a:t>
            </a:r>
            <a:endParaRPr lang="en-US" altLang="en-US" sz="1800" dirty="0" smtClean="0"/>
          </a:p>
          <a:p>
            <a:pPr algn="ctr" eaLnBrk="1" hangingPunct="1">
              <a:spcBef>
                <a:spcPct val="0"/>
              </a:spcBef>
              <a:buClrTx/>
              <a:buFontTx/>
              <a:buNone/>
            </a:pPr>
            <a:r>
              <a:rPr lang="en-US" altLang="en-US" sz="1800" dirty="0" smtClean="0"/>
              <a:t>408-356-1800 voice or text</a:t>
            </a:r>
            <a:endParaRPr lang="en-US" altLang="en-US" sz="1800" dirty="0"/>
          </a:p>
        </p:txBody>
      </p:sp>
      <p:sp>
        <p:nvSpPr>
          <p:cNvPr id="3" name="TextBox 2"/>
          <p:cNvSpPr txBox="1"/>
          <p:nvPr/>
        </p:nvSpPr>
        <p:spPr>
          <a:xfrm>
            <a:off x="1295401" y="4876800"/>
            <a:ext cx="6629400" cy="1015663"/>
          </a:xfrm>
          <a:prstGeom prst="rect">
            <a:avLst/>
          </a:prstGeom>
          <a:noFill/>
        </p:spPr>
        <p:txBody>
          <a:bodyPr wrap="square" rtlCol="0">
            <a:spAutoFit/>
          </a:bodyPr>
          <a:lstStyle/>
          <a:p>
            <a:r>
              <a:rPr lang="en-US" sz="1200" dirty="0" smtClean="0"/>
              <a:t>                              Check out the Kindle Book: Best Trading Strategies and</a:t>
            </a:r>
          </a:p>
          <a:p>
            <a:r>
              <a:rPr lang="en-US" sz="1200" dirty="0" smtClean="0"/>
              <a:t>                                 our section on Machine Designed Trading Strategies</a:t>
            </a:r>
          </a:p>
          <a:p>
            <a:endParaRPr lang="en-US" sz="1200" dirty="0"/>
          </a:p>
          <a:p>
            <a:r>
              <a:rPr lang="en-US" sz="1200" dirty="0" smtClean="0"/>
              <a:t>            Join our Silicon </a:t>
            </a:r>
            <a:r>
              <a:rPr lang="en-US" sz="1200" dirty="0"/>
              <a:t>Valley Machine Learning for Trading Strategies MeetUp Group</a:t>
            </a:r>
          </a:p>
          <a:p>
            <a:endParaRPr lang="en-US" sz="1200" dirty="0" smtClean="0"/>
          </a:p>
        </p:txBody>
      </p:sp>
    </p:spTree>
    <p:extLst>
      <p:ext uri="{BB962C8B-B14F-4D97-AF65-F5344CB8AC3E}">
        <p14:creationId xmlns:p14="http://schemas.microsoft.com/office/powerpoint/2010/main" val="23179602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10.xml><?xml version="1.0" encoding="utf-8"?>
<p:tagLst xmlns:a="http://schemas.openxmlformats.org/drawingml/2006/main" xmlns:r="http://schemas.openxmlformats.org/officeDocument/2006/relationships" xmlns:p="http://schemas.openxmlformats.org/presentationml/2006/main">
  <p:tag name="POWER3D TRANSITION" val="Slabflip.p3d 0"/>
  <p:tag name="POWER3D OPTIONS" val="Medium "/>
  <p:tag name="POWER3D IMAGE0" val="PINBUMP.TGA"/>
  <p:tag name="POWER3D IMAGE1" val="PINBUMP.TGA"/>
  <p:tag name="POWER3D SOUND" val="Slab Flip"/>
</p:tagLst>
</file>

<file path=ppt/tags/tag2.xml><?xml version="1.0" encoding="utf-8"?>
<p:tagLst xmlns:a="http://schemas.openxmlformats.org/drawingml/2006/main" xmlns:r="http://schemas.openxmlformats.org/officeDocument/2006/relationships" xmlns:p="http://schemas.openxmlformats.org/presentationml/2006/main">
  <p:tag name="POWER3D TRANSITION" val="DissolvingFlyThru.p3d 0"/>
  <p:tag name="POWER3D OPTIONS" val="Medium "/>
  <p:tag name="POWER3D SOUND" val="Dissolving Fly Thru"/>
  <p:tag name="POWER3D CRC" val="5167311e01db"/>
</p:tagLst>
</file>

<file path=ppt/tags/tag3.xml><?xml version="1.0" encoding="utf-8"?>
<p:tagLst xmlns:a="http://schemas.openxmlformats.org/drawingml/2006/main" xmlns:r="http://schemas.openxmlformats.org/officeDocument/2006/relationships" xmlns:p="http://schemas.openxmlformats.org/presentationml/2006/main">
  <p:tag name="POWER3D TRANSITION" val="DissolvingFlyThru.p3d 0"/>
  <p:tag name="POWER3D OPTIONS" val="Medium "/>
  <p:tag name="POWER3D SOUND" val="Dissolving Fly Thru"/>
  <p:tag name="POWER3D CRC" val="5167311e01db"/>
</p:tagLst>
</file>

<file path=ppt/tags/tag4.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5.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6.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7.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8.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9.xml><?xml version="1.0" encoding="utf-8"?>
<p:tagLst xmlns:a="http://schemas.openxmlformats.org/drawingml/2006/main" xmlns:r="http://schemas.openxmlformats.org/officeDocument/2006/relationships" xmlns:p="http://schemas.openxmlformats.org/presentationml/2006/main">
  <p:tag name="POWER3D TRANSITION" val="Shnroll.p3d 0"/>
  <p:tag name="POWER3D OPTIONS" val="Medium "/>
  <p:tag name="POWER3D SOUND" val="Shrink to Corner and Roll"/>
</p:tagLst>
</file>

<file path=ppt/theme/theme1.xml><?xml version="1.0" encoding="utf-8"?>
<a:theme xmlns:a="http://schemas.openxmlformats.org/drawingml/2006/main" name="Mountain Top design template">
  <a:themeElements>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Office Them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Office Them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Office Them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Office Them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Office Them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Office Them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design template">
  <a:themeElements>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Office Them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Office Them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Office Them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Office Them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Office Them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Office Them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21356</TotalTime>
  <Words>3845</Words>
  <Application>Microsoft Office PowerPoint</Application>
  <PresentationFormat>On-screen Show (4:3)</PresentationFormat>
  <Paragraphs>1046</Paragraphs>
  <Slides>97</Slides>
  <Notes>0</Notes>
  <HiddenSlides>0</HiddenSlides>
  <MMClips>0</MMClips>
  <ScaleCrop>false</ScaleCrop>
  <HeadingPairs>
    <vt:vector size="4" baseType="variant">
      <vt:variant>
        <vt:lpstr>Theme</vt:lpstr>
      </vt:variant>
      <vt:variant>
        <vt:i4>2</vt:i4>
      </vt:variant>
      <vt:variant>
        <vt:lpstr>Slide Titles</vt:lpstr>
      </vt:variant>
      <vt:variant>
        <vt:i4>97</vt:i4>
      </vt:variant>
    </vt:vector>
  </HeadingPairs>
  <TitlesOfParts>
    <vt:vector size="99" baseType="lpstr">
      <vt:lpstr>Mountain Top design template</vt:lpstr>
      <vt:lpstr>1_Mountain Top design template</vt:lpstr>
      <vt:lpstr>OPTIONS AND DIRECTIONAL STRATEGIES BASED ON MACHINE LEARNING Derivatives and Equities</vt:lpstr>
      <vt:lpstr>TODAYS AGENDA</vt:lpstr>
      <vt:lpstr>MEETUP RULES</vt:lpstr>
      <vt:lpstr>YOUR PRESENTER: MIKE BARNA, CTA </vt:lpstr>
      <vt:lpstr>OUR DIVISION LEADERS</vt:lpstr>
      <vt:lpstr>TSL CLIENTS AND TRADERS TSL’s JOB IS TO PROVIDE TSL TO CLIENT TRADERS </vt:lpstr>
      <vt:lpstr>WHAT IS MY JOB? </vt:lpstr>
      <vt:lpstr>REQUIRED DISCLAIMER </vt:lpstr>
      <vt:lpstr>CAN TODAYS TRADER COMPETE WITH THE BIG BOYS?</vt:lpstr>
      <vt:lpstr>HFT VOLUME 2005 to 2016</vt:lpstr>
      <vt:lpstr>HFT, ACTIVE AND PASSIVE 1996 to 2016</vt:lpstr>
      <vt:lpstr>IS HFT REALLY THE BAD GUY OR ARE TRADERS JUST PLAIN BAD?</vt:lpstr>
      <vt:lpstr>STAY WITH YOUR CURRENT BEST MANAGER?</vt:lpstr>
      <vt:lpstr>WHAT IS MACHINE LEARNING? </vt:lpstr>
      <vt:lpstr>QUESTION 1: </vt:lpstr>
      <vt:lpstr>QUESTION 1: </vt:lpstr>
      <vt:lpstr>QUESTION 2: </vt:lpstr>
      <vt:lpstr>QUESTION 2: </vt:lpstr>
      <vt:lpstr>SYSTEMATIC VERSES DISCRETIONARY  CTA MUM, $B 1999 to 2017</vt:lpstr>
      <vt:lpstr>SYSTEMATIC VERSES DISCRETIONARY TRADERS 1987 to 2017</vt:lpstr>
      <vt:lpstr>  EVOLVING TO MECHANICAL SYSTEM TRADING</vt:lpstr>
      <vt:lpstr>  EVOLVING TO ML BASED SYSTEM TRADING</vt:lpstr>
      <vt:lpstr>PowerPoint Presentation</vt:lpstr>
      <vt:lpstr>PowerPoint Presentation</vt:lpstr>
      <vt:lpstr>PowerPoint Presentation</vt:lpstr>
      <vt:lpstr>WHAT IS A TRADING SYSTEM EQUITY CURVE?</vt:lpstr>
      <vt:lpstr>TO DESIGN A TRADING STRATEGY START BY UNDERSTANDING YOUR MARKET MOVEMENT DYNAMICS</vt:lpstr>
      <vt:lpstr>TSL DESCRIPTIVE STATISTICS</vt:lpstr>
      <vt:lpstr>THEN WRITE CODE THAT EXPLOITS THAT MOVEMENT</vt:lpstr>
      <vt:lpstr>PowerPoint Presentation</vt:lpstr>
      <vt:lpstr>THINKSCRIPT HAS UNTAPPED CAPABILITY</vt:lpstr>
      <vt:lpstr>A BASIC EQUITY CURVE IN TOS</vt:lpstr>
      <vt:lpstr>TSL CAN ML DESIGN  STRATEGIES FOR TOS An Unlimited supply of unique strategies with NO programming </vt:lpstr>
      <vt:lpstr>SPX NAKED OPTIONS AND CREDIT SPREADS BACKTEST</vt:lpstr>
      <vt:lpstr>OPTIONS BACKTESTING</vt:lpstr>
      <vt:lpstr>3 TOP REASONS WHY SYSTEMS FAIL</vt:lpstr>
      <vt:lpstr>EXAMPLES Uses only one parameter.</vt:lpstr>
      <vt:lpstr>3 TOP REASONS WHY SYSTEMS FAIL</vt:lpstr>
      <vt:lpstr>PowerPoint Presentation</vt:lpstr>
      <vt:lpstr>A DISTRIBUTION OF UNIQUE SYSTEMS FROM TSL</vt:lpstr>
      <vt:lpstr> 3 TOP REASONS WHY SYSTEMS FAIL</vt:lpstr>
      <vt:lpstr>OOS, TRACK THEN TRADE Emini S&amp;P</vt:lpstr>
      <vt:lpstr>THE TRADERS DILEMA Moving to ML designed Strategies</vt:lpstr>
      <vt:lpstr>WHICH SYSTEM WOULD  YOU TRADE?</vt:lpstr>
      <vt:lpstr>WHAT EQUATION PRODUCES ANY TRADING SYSTEM’S EXPECTATION?</vt:lpstr>
      <vt:lpstr>FOR OUR 2 SYSTEMS:</vt:lpstr>
      <vt:lpstr>WHAT IS A TSL ML DESIGNED TRADING SYSTEM?</vt:lpstr>
      <vt:lpstr>WHAT IS A ML DESIGNED TRADING SYSTEM?</vt:lpstr>
      <vt:lpstr>SOLVING EXPECTATION</vt:lpstr>
      <vt:lpstr>PREDICTION APPROACH</vt:lpstr>
      <vt:lpstr>WHAT IS THE BEST LEARNING ALGORITHM?</vt:lpstr>
      <vt:lpstr>REGISTER GENETIC PROGRAMMING</vt:lpstr>
      <vt:lpstr>TSL LAIMGP LEARNING</vt:lpstr>
      <vt:lpstr>A TRADING SYSTEM SIMULATOR MAPS DATA TO EQUITY CURVES</vt:lpstr>
      <vt:lpstr>TSL INPUT PREPROCESSING 10 Built In PP’s. Open Code-Fully customizable. 56 Inputs</vt:lpstr>
      <vt:lpstr>LAIMGP REPRODUCTIVE CROSSOVER Homologous and Non-Homologous crossover</vt:lpstr>
      <vt:lpstr>FUNCTION SETS: DNA More Function Sets allow deeper and wider ranges of solutions to be explored</vt:lpstr>
      <vt:lpstr>MACHINE EVOLVED AND WRITTEN CORE LOGIC OF YOUR TRADING SYSTEM </vt:lpstr>
      <vt:lpstr> TSL MAIN COMPONENTS 9 Languages, &gt; 1 million lines of code, 2 companies, 10+ years in development</vt:lpstr>
      <vt:lpstr>WHAT IS TSL? </vt:lpstr>
      <vt:lpstr>OPTIONS ML DESIGN COMPLEXITY </vt:lpstr>
      <vt:lpstr>SPEAKING OF GREEKS </vt:lpstr>
      <vt:lpstr>SPEAKING OF GREEKS </vt:lpstr>
      <vt:lpstr>WHAT OPTIONS ALGORITHMS ARE IN TSL? </vt:lpstr>
      <vt:lpstr>HOW DO I DESIGN A ML BASED OPTIONS STRATEGY IN TSL? </vt:lpstr>
      <vt:lpstr>WHAT ARE TT, FF AND PP? </vt:lpstr>
      <vt:lpstr>OVER TRAINING NON-ROBUSTNESS</vt:lpstr>
      <vt:lpstr>THE FAILURE OF BACKTESTS</vt:lpstr>
      <vt:lpstr>PowerPoint Presentation</vt:lpstr>
      <vt:lpstr>EXAMPLES No Stops or Targets. You should add a large protective stop.</vt:lpstr>
      <vt:lpstr>PowerPoint Presentation</vt:lpstr>
      <vt:lpstr>WHICH ROBOT DO YOU PREFER?</vt:lpstr>
      <vt:lpstr>THE EVOLVED ADVISOR™ </vt:lpstr>
      <vt:lpstr>WE DID IT!</vt:lpstr>
      <vt:lpstr>HOW IS THE SEQUESTERED DATA COMPETITION PERFORMED?</vt:lpstr>
      <vt:lpstr>THE RESULTS? MACHINE CREATED IN 2007 or 2010 WITH NO PROGRAMMING REQUIRED </vt:lpstr>
      <vt:lpstr> TSL MACHINE CREATED IN 2007 OR 2010 WITH NO PROGRAMMING REQUIRED </vt:lpstr>
      <vt:lpstr> TSL MACHINE CREATED IN 2007 OR 2010 WITH NO PROGRAMMING REQUIRED </vt:lpstr>
      <vt:lpstr>TSL FUTURES TRUTH RATINGS SINCE CREATION IN 2007 (2010 US SYSTEMS) Highest Position any Category After 18 month initial Sequestered Period </vt:lpstr>
      <vt:lpstr>WHAT DOES THE SEQUESTERED DATA TESTS SHOW? </vt:lpstr>
      <vt:lpstr>EVERYTHING IS A TRADEOFF</vt:lpstr>
      <vt:lpstr>ML DESIGN IN TSL Basic Approach</vt:lpstr>
      <vt:lpstr>ML DESIGN IN TSL Intermediate Approach</vt:lpstr>
      <vt:lpstr>ML DESIGN IN TSL Advanced Approach</vt:lpstr>
      <vt:lpstr>WHAT IS DAYTRADE DISCRETE BARS (DTDB)?</vt:lpstr>
      <vt:lpstr>TRADING STRATEGY DESIGN  IN 3 SIMPLE STEPS No Programming Required</vt:lpstr>
      <vt:lpstr>THE DO’S OF TRADING A SYSTEM</vt:lpstr>
      <vt:lpstr>THE DONT’S OF SYSTEM TRADING</vt:lpstr>
      <vt:lpstr>BREAK TIME!</vt:lpstr>
      <vt:lpstr>OPTIONS DESIGNS USING ML WE STUDIED 5 APPROACHES</vt:lpstr>
      <vt:lpstr>OPTIONS DESIGNS USING ML WE STUDIED 5 APPROACHES</vt:lpstr>
      <vt:lpstr>OPTIONS DESIGNS USING ML WE STUDIED 5 APPROACHES</vt:lpstr>
      <vt:lpstr>OPTIONS DESIGNS USING ML WE STUDIED 5 APPROACHES</vt:lpstr>
      <vt:lpstr>OPTIONS DESIGNS USING ML WE STUDIED 5 APPROACHES</vt:lpstr>
      <vt:lpstr>RICKS TSL BASED OPTIONS DESIGNS USING ML ML design on underlying, then overlay options bid/ask backtest </vt:lpstr>
      <vt:lpstr>TSL’S TECH IS IN A BOOK   Genetic Programming: An Introduction (The Morgan Kaufmann Series in Artificial Intelligence) 1st Edition   by Wolfgang Banzhaf (Author), Peter Nordin (Author), Robert E. Keller (Author), Frank D. Francone (Author)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Designed Trading Systems for Futures Traders</dc:title>
  <dc:creator>mike</dc:creator>
  <cp:lastModifiedBy>mike</cp:lastModifiedBy>
  <cp:revision>2102</cp:revision>
  <cp:lastPrinted>2014-03-30T03:11:57Z</cp:lastPrinted>
  <dcterms:created xsi:type="dcterms:W3CDTF">2009-09-24T04:58:39Z</dcterms:created>
  <dcterms:modified xsi:type="dcterms:W3CDTF">2017-10-12T22:25:22Z</dcterms:modified>
</cp:coreProperties>
</file>