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5803" r:id="rId2"/>
  </p:sldMasterIdLst>
  <p:notesMasterIdLst>
    <p:notesMasterId r:id="rId24"/>
  </p:notesMasterIdLst>
  <p:handoutMasterIdLst>
    <p:handoutMasterId r:id="rId25"/>
  </p:handoutMasterIdLst>
  <p:sldIdLst>
    <p:sldId id="1112" r:id="rId3"/>
    <p:sldId id="1113" r:id="rId4"/>
    <p:sldId id="1103" r:id="rId5"/>
    <p:sldId id="1247" r:id="rId6"/>
    <p:sldId id="963" r:id="rId7"/>
    <p:sldId id="1189" r:id="rId8"/>
    <p:sldId id="1197" r:id="rId9"/>
    <p:sldId id="1198" r:id="rId10"/>
    <p:sldId id="1246" r:id="rId11"/>
    <p:sldId id="1245" r:id="rId12"/>
    <p:sldId id="1202" r:id="rId13"/>
    <p:sldId id="1196" r:id="rId14"/>
    <p:sldId id="1199" r:id="rId15"/>
    <p:sldId id="1215" r:id="rId16"/>
    <p:sldId id="1201" r:id="rId17"/>
    <p:sldId id="1252" r:id="rId18"/>
    <p:sldId id="1251" r:id="rId19"/>
    <p:sldId id="1218" r:id="rId20"/>
    <p:sldId id="1219" r:id="rId21"/>
    <p:sldId id="1254" r:id="rId22"/>
    <p:sldId id="1253" r:id="rId23"/>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34449CDC-0722-4E67-9B28-BC5FFFB7E787}">
          <p14:sldIdLst>
            <p14:sldId id="1112"/>
            <p14:sldId id="1113"/>
            <p14:sldId id="1103"/>
            <p14:sldId id="1247"/>
            <p14:sldId id="963"/>
            <p14:sldId id="1189"/>
            <p14:sldId id="1197"/>
            <p14:sldId id="1198"/>
            <p14:sldId id="1246"/>
            <p14:sldId id="1245"/>
            <p14:sldId id="1202"/>
            <p14:sldId id="1196"/>
            <p14:sldId id="1199"/>
            <p14:sldId id="1215"/>
            <p14:sldId id="1201"/>
            <p14:sldId id="1252"/>
            <p14:sldId id="1251"/>
            <p14:sldId id="1218"/>
            <p14:sldId id="1219"/>
            <p14:sldId id="1254"/>
            <p14:sldId id="125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0CA4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91" autoAdjust="0"/>
    <p:restoredTop sz="94689" autoAdjust="0"/>
  </p:normalViewPr>
  <p:slideViewPr>
    <p:cSldViewPr>
      <p:cViewPr varScale="1">
        <p:scale>
          <a:sx n="116" d="100"/>
          <a:sy n="116" d="100"/>
        </p:scale>
        <p:origin x="-1638" y="-96"/>
      </p:cViewPr>
      <p:guideLst>
        <p:guide orient="horz" pos="2160"/>
        <p:guide pos="2880"/>
      </p:guideLst>
    </p:cSldViewPr>
  </p:slideViewPr>
  <p:outlineViewPr>
    <p:cViewPr>
      <p:scale>
        <a:sx n="33" d="100"/>
        <a:sy n="33" d="100"/>
      </p:scale>
      <p:origin x="0" y="11520"/>
    </p:cViewPr>
  </p:outlineViewPr>
  <p:notesTextViewPr>
    <p:cViewPr>
      <p:scale>
        <a:sx n="100" d="100"/>
        <a:sy n="100" d="100"/>
      </p:scale>
      <p:origin x="0" y="0"/>
    </p:cViewPr>
  </p:notesTextViewPr>
  <p:notesViewPr>
    <p:cSldViewPr>
      <p:cViewPr varScale="1">
        <p:scale>
          <a:sx n="87" d="100"/>
          <a:sy n="87" d="100"/>
        </p:scale>
        <p:origin x="-3810" y="-90"/>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EFE04A55-E790-41F8-AD3D-04298FCB553D}" type="datetimeFigureOut">
              <a:rPr lang="en-US" smtClean="0"/>
              <a:t>11/14/2016</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3FE8C1E6-8DB0-4D9D-B46D-7BD8E03E1625}" type="slidenum">
              <a:rPr lang="en-US" smtClean="0"/>
              <a:t>‹#›</a:t>
            </a:fld>
            <a:endParaRPr lang="en-US" dirty="0"/>
          </a:p>
        </p:txBody>
      </p:sp>
    </p:spTree>
    <p:extLst>
      <p:ext uri="{BB962C8B-B14F-4D97-AF65-F5344CB8AC3E}">
        <p14:creationId xmlns:p14="http://schemas.microsoft.com/office/powerpoint/2010/main" val="3715951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fontAlgn="auto">
              <a:spcBef>
                <a:spcPts val="0"/>
              </a:spcBef>
              <a:spcAft>
                <a:spcPts val="0"/>
              </a:spcAft>
              <a:defRPr sz="1200">
                <a:latin typeface="+mn-lt"/>
              </a:defRPr>
            </a:lvl1pPr>
          </a:lstStyle>
          <a:p>
            <a:pPr>
              <a:defRPr/>
            </a:pPr>
            <a:fld id="{190529FC-898F-451E-B1A0-DF618A15EFCF}" type="datetimeFigureOut">
              <a:rPr lang="en-US"/>
              <a:pPr>
                <a:defRPr/>
              </a:pPr>
              <a:t>11/14/2016</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pPr lvl="0"/>
            <a:endParaRPr lang="en-US" noProof="0"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fontAlgn="auto">
              <a:spcBef>
                <a:spcPts val="0"/>
              </a:spcBef>
              <a:spcAft>
                <a:spcPts val="0"/>
              </a:spcAft>
              <a:defRPr sz="1200">
                <a:latin typeface="+mn-lt"/>
              </a:defRPr>
            </a:lvl1pPr>
          </a:lstStyle>
          <a:p>
            <a:pPr>
              <a:defRPr/>
            </a:pPr>
            <a:fld id="{EDC1F812-BA47-464E-A603-402B4A709C2E}" type="slidenum">
              <a:rPr lang="en-US"/>
              <a:pPr>
                <a:defRPr/>
              </a:pPr>
              <a:t>‹#›</a:t>
            </a:fld>
            <a:endParaRPr lang="en-US" dirty="0"/>
          </a:p>
        </p:txBody>
      </p:sp>
    </p:spTree>
    <p:extLst>
      <p:ext uri="{BB962C8B-B14F-4D97-AF65-F5344CB8AC3E}">
        <p14:creationId xmlns:p14="http://schemas.microsoft.com/office/powerpoint/2010/main" val="26971257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8"/>
          <p:cNvGrpSpPr>
            <a:grpSpLocks/>
          </p:cNvGrpSpPr>
          <p:nvPr/>
        </p:nvGrpSpPr>
        <p:grpSpPr bwMode="auto">
          <a:xfrm>
            <a:off x="-6350" y="20638"/>
            <a:ext cx="9144000" cy="6858000"/>
            <a:chOff x="0" y="0"/>
            <a:chExt cx="5760" cy="4320"/>
          </a:xfrm>
        </p:grpSpPr>
        <p:sp>
          <p:nvSpPr>
            <p:cNvPr id="5" name="Freeform 29"/>
            <p:cNvSpPr>
              <a:spLocks/>
            </p:cNvSpPr>
            <p:nvPr/>
          </p:nvSpPr>
          <p:spPr bwMode="hidden">
            <a:xfrm>
              <a:off x="0" y="3072"/>
              <a:ext cx="5760" cy="1248"/>
            </a:xfrm>
            <a:custGeom>
              <a:avLst/>
              <a:gdLst>
                <a:gd name="T0" fmla="*/ 210 w 6027"/>
                <a:gd name="T1" fmla="*/ 1 h 2296"/>
                <a:gd name="T2" fmla="*/ 0 w 6027"/>
                <a:gd name="T3" fmla="*/ 1 h 2296"/>
                <a:gd name="T4" fmla="*/ 0 w 6027"/>
                <a:gd name="T5" fmla="*/ 0 h 2296"/>
                <a:gd name="T6" fmla="*/ 210 w 6027"/>
                <a:gd name="T7" fmla="*/ 0 h 2296"/>
                <a:gd name="T8" fmla="*/ 210 w 6027"/>
                <a:gd name="T9" fmla="*/ 1 h 2296"/>
                <a:gd name="T10" fmla="*/ 210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30"/>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sp>
        <p:nvSpPr>
          <p:cNvPr id="7" name="Freeform 31"/>
          <p:cNvSpPr>
            <a:spLocks/>
          </p:cNvSpPr>
          <p:nvPr/>
        </p:nvSpPr>
        <p:spPr bwMode="hidden">
          <a:xfrm>
            <a:off x="6242050" y="626903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8" name="Group 31"/>
          <p:cNvGrpSpPr>
            <a:grpSpLocks/>
          </p:cNvGrpSpPr>
          <p:nvPr/>
        </p:nvGrpSpPr>
        <p:grpSpPr bwMode="auto">
          <a:xfrm>
            <a:off x="-1588" y="6034088"/>
            <a:ext cx="7845426" cy="850900"/>
            <a:chOff x="0" y="3792"/>
            <a:chExt cx="4942" cy="536"/>
          </a:xfrm>
        </p:grpSpPr>
        <p:sp>
          <p:nvSpPr>
            <p:cNvPr id="9"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nvGrpSpPr>
            <p:cNvPr id="10" name="Group 33"/>
            <p:cNvGrpSpPr>
              <a:grpSpLocks/>
            </p:cNvGrpSpPr>
            <p:nvPr userDrawn="1"/>
          </p:nvGrpSpPr>
          <p:grpSpPr bwMode="auto">
            <a:xfrm>
              <a:off x="2486" y="3792"/>
              <a:ext cx="2456" cy="536"/>
              <a:chOff x="2486" y="3792"/>
              <a:chExt cx="2456" cy="536"/>
            </a:xfrm>
          </p:grpSpPr>
          <p:sp>
            <p:nvSpPr>
              <p:cNvPr id="12"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1"/>
              <p:cNvSpPr>
                <a:spLocks/>
              </p:cNvSpPr>
              <p:nvPr userDrawn="1"/>
            </p:nvSpPr>
            <p:spPr bwMode="ltGray">
              <a:xfrm>
                <a:off x="2677" y="3792"/>
                <a:ext cx="186" cy="395"/>
              </a:xfrm>
              <a:custGeom>
                <a:avLst/>
                <a:gdLst>
                  <a:gd name="T0" fmla="*/ 36 w 186"/>
                  <a:gd name="T1" fmla="*/ 0 h 353"/>
                  <a:gd name="T2" fmla="*/ 54 w 186"/>
                  <a:gd name="T3" fmla="*/ 72629 h 353"/>
                  <a:gd name="T4" fmla="*/ 24 w 186"/>
                  <a:gd name="T5" fmla="*/ 124639 h 353"/>
                  <a:gd name="T6" fmla="*/ 18 w 186"/>
                  <a:gd name="T7" fmla="*/ 269797 h 353"/>
                  <a:gd name="T8" fmla="*/ 42 w 186"/>
                  <a:gd name="T9" fmla="*/ 468378 h 353"/>
                  <a:gd name="T10" fmla="*/ 48 w 186"/>
                  <a:gd name="T11" fmla="*/ 663157 h 353"/>
                  <a:gd name="T12" fmla="*/ 0 w 186"/>
                  <a:gd name="T13" fmla="*/ 1449187 h 353"/>
                  <a:gd name="T14" fmla="*/ 54 w 186"/>
                  <a:gd name="T15" fmla="*/ 958461 h 353"/>
                  <a:gd name="T16" fmla="*/ 84 w 186"/>
                  <a:gd name="T17" fmla="*/ 884685 h 353"/>
                  <a:gd name="T18" fmla="*/ 126 w 186"/>
                  <a:gd name="T19" fmla="*/ 518998 h 353"/>
                  <a:gd name="T20" fmla="*/ 144 w 186"/>
                  <a:gd name="T21" fmla="*/ 491011 h 353"/>
                  <a:gd name="T22" fmla="*/ 144 w 186"/>
                  <a:gd name="T23" fmla="*/ 370423 h 353"/>
                  <a:gd name="T24" fmla="*/ 186 w 186"/>
                  <a:gd name="T25" fmla="*/ 269797 h 353"/>
                  <a:gd name="T26" fmla="*/ 162 w 186"/>
                  <a:gd name="T27" fmla="*/ 24467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29095 h 66"/>
                  <a:gd name="T8" fmla="*/ 6 w 155"/>
                  <a:gd name="T9" fmla="*/ 83848 h 66"/>
                  <a:gd name="T10" fmla="*/ 0 w 155"/>
                  <a:gd name="T11" fmla="*/ 114833 h 66"/>
                  <a:gd name="T12" fmla="*/ 78 w 155"/>
                  <a:gd name="T13" fmla="*/ 281471 h 66"/>
                  <a:gd name="T14" fmla="*/ 96 w 155"/>
                  <a:gd name="T15" fmla="*/ 198132 h 66"/>
                  <a:gd name="T16" fmla="*/ 155 w 155"/>
                  <a:gd name="T17" fmla="*/ 313116 h 66"/>
                  <a:gd name="T18" fmla="*/ 126 w 155"/>
                  <a:gd name="T19" fmla="*/ 114833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4"/>
              <p:cNvSpPr>
                <a:spLocks/>
              </p:cNvSpPr>
              <p:nvPr userDrawn="1"/>
            </p:nvSpPr>
            <p:spPr bwMode="ltGray">
              <a:xfrm>
                <a:off x="2486" y="3859"/>
                <a:ext cx="42" cy="81"/>
              </a:xfrm>
              <a:custGeom>
                <a:avLst/>
                <a:gdLst>
                  <a:gd name="T0" fmla="*/ 6 w 42"/>
                  <a:gd name="T1" fmla="*/ 223215 h 72"/>
                  <a:gd name="T2" fmla="*/ 0 w 42"/>
                  <a:gd name="T3" fmla="*/ 115767 h 72"/>
                  <a:gd name="T4" fmla="*/ 12 w 42"/>
                  <a:gd name="T5" fmla="*/ 40107 h 72"/>
                  <a:gd name="T6" fmla="*/ 0 w 42"/>
                  <a:gd name="T7" fmla="*/ 40107 h 72"/>
                  <a:gd name="T8" fmla="*/ 12 w 42"/>
                  <a:gd name="T9" fmla="*/ 40107 h 72"/>
                  <a:gd name="T10" fmla="*/ 24 w 42"/>
                  <a:gd name="T11" fmla="*/ 40107 h 72"/>
                  <a:gd name="T12" fmla="*/ 36 w 42"/>
                  <a:gd name="T13" fmla="*/ 40107 h 72"/>
                  <a:gd name="T14" fmla="*/ 42 w 42"/>
                  <a:gd name="T15" fmla="*/ 0 h 72"/>
                  <a:gd name="T16" fmla="*/ 30 w 42"/>
                  <a:gd name="T17" fmla="*/ 115767 h 72"/>
                  <a:gd name="T18" fmla="*/ 42 w 42"/>
                  <a:gd name="T19" fmla="*/ 297606 h 72"/>
                  <a:gd name="T20" fmla="*/ 12 w 42"/>
                  <a:gd name="T21" fmla="*/ 436145 h 72"/>
                  <a:gd name="T22" fmla="*/ 6 w 42"/>
                  <a:gd name="T23" fmla="*/ 223215 h 72"/>
                  <a:gd name="T24" fmla="*/ 6 w 42"/>
                  <a:gd name="T25" fmla="*/ 223215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11"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grpSp>
        <p:nvGrpSpPr>
          <p:cNvPr id="17" name="Group 40"/>
          <p:cNvGrpSpPr>
            <a:grpSpLocks/>
          </p:cNvGrpSpPr>
          <p:nvPr/>
        </p:nvGrpSpPr>
        <p:grpSpPr bwMode="auto">
          <a:xfrm>
            <a:off x="627063" y="6021388"/>
            <a:ext cx="5684837" cy="849312"/>
            <a:chOff x="395" y="3793"/>
            <a:chExt cx="3581" cy="535"/>
          </a:xfrm>
        </p:grpSpPr>
        <p:sp>
          <p:nvSpPr>
            <p:cNvPr id="18" name="Freeform 41"/>
            <p:cNvSpPr>
              <a:spLocks/>
            </p:cNvSpPr>
            <p:nvPr userDrawn="1"/>
          </p:nvSpPr>
          <p:spPr bwMode="auto">
            <a:xfrm>
              <a:off x="1196" y="3793"/>
              <a:ext cx="365" cy="291"/>
            </a:xfrm>
            <a:custGeom>
              <a:avLst/>
              <a:gdLst>
                <a:gd name="T0" fmla="*/ 24 w 365"/>
                <a:gd name="T1" fmla="*/ 24 h 287"/>
                <a:gd name="T2" fmla="*/ 0 w 365"/>
                <a:gd name="T3" fmla="*/ 160 h 287"/>
                <a:gd name="T4" fmla="*/ 66 w 365"/>
                <a:gd name="T5" fmla="*/ 308 h 287"/>
                <a:gd name="T6" fmla="*/ 143 w 365"/>
                <a:gd name="T7" fmla="*/ 506 h 287"/>
                <a:gd name="T8" fmla="*/ 191 w 365"/>
                <a:gd name="T9" fmla="*/ 465 h 287"/>
                <a:gd name="T10" fmla="*/ 341 w 365"/>
                <a:gd name="T11" fmla="*/ 798 h 287"/>
                <a:gd name="T12" fmla="*/ 305 w 365"/>
                <a:gd name="T13" fmla="*/ 485 h 287"/>
                <a:gd name="T14" fmla="*/ 365 w 365"/>
                <a:gd name="T15" fmla="*/ 364 h 287"/>
                <a:gd name="T16" fmla="*/ 359 w 365"/>
                <a:gd name="T17" fmla="*/ 349 h 287"/>
                <a:gd name="T18" fmla="*/ 335 w 365"/>
                <a:gd name="T19" fmla="*/ 320 h 287"/>
                <a:gd name="T20" fmla="*/ 299 w 365"/>
                <a:gd name="T21" fmla="*/ 240 h 287"/>
                <a:gd name="T22" fmla="*/ 257 w 365"/>
                <a:gd name="T23" fmla="*/ 186 h 287"/>
                <a:gd name="T24" fmla="*/ 215 w 365"/>
                <a:gd name="T25" fmla="*/ 148 h 287"/>
                <a:gd name="T26" fmla="*/ 173 w 365"/>
                <a:gd name="T27" fmla="*/ 112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42"/>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43"/>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118 h 60"/>
                <a:gd name="T16" fmla="*/ 65 w 71"/>
                <a:gd name="T17" fmla="*/ 142 h 60"/>
                <a:gd name="T18" fmla="*/ 71 w 71"/>
                <a:gd name="T19" fmla="*/ 174 h 60"/>
                <a:gd name="T20" fmla="*/ 71 w 71"/>
                <a:gd name="T21" fmla="*/ 192 h 60"/>
                <a:gd name="T22" fmla="*/ 59 w 71"/>
                <a:gd name="T23" fmla="*/ 174 h 60"/>
                <a:gd name="T24" fmla="*/ 47 w 71"/>
                <a:gd name="T25" fmla="*/ 142 h 60"/>
                <a:gd name="T26" fmla="*/ 23 w 71"/>
                <a:gd name="T27" fmla="*/ 118 h 60"/>
                <a:gd name="T28" fmla="*/ 23 w 71"/>
                <a:gd name="T29" fmla="*/ 130 h 60"/>
                <a:gd name="T30" fmla="*/ 18 w 71"/>
                <a:gd name="T31" fmla="*/ 142 h 60"/>
                <a:gd name="T32" fmla="*/ 12 w 71"/>
                <a:gd name="T33" fmla="*/ 156 h 60"/>
                <a:gd name="T34" fmla="*/ 6 w 71"/>
                <a:gd name="T35" fmla="*/ 156 h 60"/>
                <a:gd name="T36" fmla="*/ 6 w 71"/>
                <a:gd name="T37" fmla="*/ 156 h 60"/>
                <a:gd name="T38" fmla="*/ 6 w 71"/>
                <a:gd name="T39" fmla="*/ 130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44"/>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134 h 162"/>
                <a:gd name="T10" fmla="*/ 96 w 161"/>
                <a:gd name="T11" fmla="*/ 146 h 162"/>
                <a:gd name="T12" fmla="*/ 102 w 161"/>
                <a:gd name="T13" fmla="*/ 170 h 162"/>
                <a:gd name="T14" fmla="*/ 108 w 161"/>
                <a:gd name="T15" fmla="*/ 194 h 162"/>
                <a:gd name="T16" fmla="*/ 120 w 161"/>
                <a:gd name="T17" fmla="*/ 225 h 162"/>
                <a:gd name="T18" fmla="*/ 143 w 161"/>
                <a:gd name="T19" fmla="*/ 279 h 162"/>
                <a:gd name="T20" fmla="*/ 155 w 161"/>
                <a:gd name="T21" fmla="*/ 341 h 162"/>
                <a:gd name="T22" fmla="*/ 161 w 161"/>
                <a:gd name="T23" fmla="*/ 380 h 162"/>
                <a:gd name="T24" fmla="*/ 161 w 161"/>
                <a:gd name="T25" fmla="*/ 395 h 162"/>
                <a:gd name="T26" fmla="*/ 96 w 161"/>
                <a:gd name="T27" fmla="*/ 243 h 162"/>
                <a:gd name="T28" fmla="*/ 30 w 161"/>
                <a:gd name="T29" fmla="*/ 13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45"/>
            <p:cNvSpPr>
              <a:spLocks/>
            </p:cNvSpPr>
            <p:nvPr userDrawn="1"/>
          </p:nvSpPr>
          <p:spPr bwMode="auto">
            <a:xfrm>
              <a:off x="706" y="3854"/>
              <a:ext cx="59" cy="61"/>
            </a:xfrm>
            <a:custGeom>
              <a:avLst/>
              <a:gdLst>
                <a:gd name="T0" fmla="*/ 59 w 59"/>
                <a:gd name="T1" fmla="*/ 6 h 60"/>
                <a:gd name="T2" fmla="*/ 41 w 59"/>
                <a:gd name="T3" fmla="*/ 118 h 60"/>
                <a:gd name="T4" fmla="*/ 41 w 59"/>
                <a:gd name="T5" fmla="*/ 130 h 60"/>
                <a:gd name="T6" fmla="*/ 47 w 59"/>
                <a:gd name="T7" fmla="*/ 142 h 60"/>
                <a:gd name="T8" fmla="*/ 53 w 59"/>
                <a:gd name="T9" fmla="*/ 174 h 60"/>
                <a:gd name="T10" fmla="*/ 53 w 59"/>
                <a:gd name="T11" fmla="*/ 192 h 60"/>
                <a:gd name="T12" fmla="*/ 47 w 59"/>
                <a:gd name="T13" fmla="*/ 174 h 60"/>
                <a:gd name="T14" fmla="*/ 35 w 59"/>
                <a:gd name="T15" fmla="*/ 156 h 60"/>
                <a:gd name="T16" fmla="*/ 23 w 59"/>
                <a:gd name="T17" fmla="*/ 130 h 60"/>
                <a:gd name="T18" fmla="*/ 17 w 59"/>
                <a:gd name="T19" fmla="*/ 118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46"/>
            <p:cNvSpPr>
              <a:spLocks/>
            </p:cNvSpPr>
            <p:nvPr userDrawn="1"/>
          </p:nvSpPr>
          <p:spPr bwMode="auto">
            <a:xfrm>
              <a:off x="395" y="3811"/>
              <a:ext cx="245" cy="207"/>
            </a:xfrm>
            <a:custGeom>
              <a:avLst/>
              <a:gdLst>
                <a:gd name="T0" fmla="*/ 233 w 245"/>
                <a:gd name="T1" fmla="*/ 118 h 204"/>
                <a:gd name="T2" fmla="*/ 245 w 245"/>
                <a:gd name="T3" fmla="*/ 130 h 204"/>
                <a:gd name="T4" fmla="*/ 209 w 245"/>
                <a:gd name="T5" fmla="*/ 236 h 204"/>
                <a:gd name="T6" fmla="*/ 143 w 245"/>
                <a:gd name="T7" fmla="*/ 383 h 204"/>
                <a:gd name="T8" fmla="*/ 167 w 245"/>
                <a:gd name="T9" fmla="*/ 457 h 204"/>
                <a:gd name="T10" fmla="*/ 179 w 245"/>
                <a:gd name="T11" fmla="*/ 596 h 204"/>
                <a:gd name="T12" fmla="*/ 77 w 245"/>
                <a:gd name="T13" fmla="*/ 383 h 204"/>
                <a:gd name="T14" fmla="*/ 47 w 245"/>
                <a:gd name="T15" fmla="*/ 236 h 204"/>
                <a:gd name="T16" fmla="*/ 89 w 245"/>
                <a:gd name="T17" fmla="*/ 182 h 204"/>
                <a:gd name="T18" fmla="*/ 59 w 245"/>
                <a:gd name="T19" fmla="*/ 118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118 h 204"/>
                <a:gd name="T50" fmla="*/ 233 w 245"/>
                <a:gd name="T51" fmla="*/ 118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r>
              <a:rPr lang="en-US" smtClean="0"/>
              <a:t>Click to edit Master title style</a:t>
            </a:r>
            <a:endParaRPr lang="en-US"/>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smtClean="0"/>
              <a:t>Click to edit Master subtitle style</a:t>
            </a:r>
            <a:endParaRPr lang="en-US"/>
          </a:p>
        </p:txBody>
      </p:sp>
      <p:sp>
        <p:nvSpPr>
          <p:cNvPr id="25" name="Rectangle 25"/>
          <p:cNvSpPr>
            <a:spLocks noGrp="1" noChangeArrowheads="1"/>
          </p:cNvSpPr>
          <p:nvPr>
            <p:ph type="dt" sz="quarter" idx="10"/>
          </p:nvPr>
        </p:nvSpPr>
        <p:spPr/>
        <p:txBody>
          <a:bodyPr/>
          <a:lstStyle>
            <a:lvl1pPr>
              <a:defRPr/>
            </a:lvl1pPr>
          </a:lstStyle>
          <a:p>
            <a:pPr>
              <a:defRPr/>
            </a:pPr>
            <a:fld id="{6B895612-979A-4050-BE3C-64FDDB43DD3E}" type="datetime1">
              <a:rPr lang="en-US"/>
              <a:pPr>
                <a:defRPr/>
              </a:pPr>
              <a:t>11/14/2016</a:t>
            </a:fld>
            <a:endParaRPr lang="en-US" dirty="0"/>
          </a:p>
        </p:txBody>
      </p:sp>
      <p:sp>
        <p:nvSpPr>
          <p:cNvPr id="26" name="Rectangle 26"/>
          <p:cNvSpPr>
            <a:spLocks noGrp="1" noChangeArrowheads="1"/>
          </p:cNvSpPr>
          <p:nvPr>
            <p:ph type="sldNum" sz="quarter" idx="11"/>
          </p:nvPr>
        </p:nvSpPr>
        <p:spPr/>
        <p:txBody>
          <a:bodyPr/>
          <a:lstStyle>
            <a:lvl1pPr>
              <a:defRPr/>
            </a:lvl1pPr>
          </a:lstStyle>
          <a:p>
            <a:pPr>
              <a:defRPr/>
            </a:pPr>
            <a:fld id="{112CB656-CD15-4E9F-A72B-68B4BB2DA8B3}" type="slidenum">
              <a:rPr lang="en-US"/>
              <a:pPr>
                <a:defRPr/>
              </a:pPr>
              <a:t>‹#›</a:t>
            </a:fld>
            <a:endParaRPr lang="en-US" dirty="0"/>
          </a:p>
        </p:txBody>
      </p:sp>
      <p:sp>
        <p:nvSpPr>
          <p:cNvPr id="27" name="Rectangle 27"/>
          <p:cNvSpPr>
            <a:spLocks noGrp="1" noChangeArrowheads="1"/>
          </p:cNvSpPr>
          <p:nvPr>
            <p:ph type="ftr" sz="quarter" idx="12"/>
          </p:nvPr>
        </p:nvSpPr>
        <p:spPr/>
        <p:txBody>
          <a:bodyPr/>
          <a:lstStyle>
            <a:lvl1pPr>
              <a:defRPr/>
            </a:lvl1pPr>
          </a:lstStyle>
          <a:p>
            <a:pPr>
              <a:defRPr/>
            </a:pPr>
            <a:endParaRPr lang="en-US" dirty="0"/>
          </a:p>
        </p:txBody>
      </p:sp>
      <p:pic>
        <p:nvPicPr>
          <p:cNvPr id="29" name="Picture 2" descr="C:\Temp\TSL_logo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78587" y="6118225"/>
            <a:ext cx="2435225" cy="629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02768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pPr>
              <a:defRPr/>
            </a:pPr>
            <a:fld id="{4608F5A7-A9A8-487A-9AFE-201509127F87}" type="datetime1">
              <a:rPr lang="en-US"/>
              <a:pPr>
                <a:defRPr/>
              </a:pPr>
              <a:t>11/14/2016</a:t>
            </a:fld>
            <a:endParaRPr lang="en-US" dirty="0"/>
          </a:p>
        </p:txBody>
      </p:sp>
      <p:sp>
        <p:nvSpPr>
          <p:cNvPr id="5"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7"/>
          <p:cNvSpPr>
            <a:spLocks noGrp="1" noChangeArrowheads="1"/>
          </p:cNvSpPr>
          <p:nvPr>
            <p:ph type="sldNum" sz="quarter" idx="12"/>
          </p:nvPr>
        </p:nvSpPr>
        <p:spPr>
          <a:ln/>
        </p:spPr>
        <p:txBody>
          <a:bodyPr/>
          <a:lstStyle>
            <a:lvl1pPr>
              <a:defRPr/>
            </a:lvl1pPr>
          </a:lstStyle>
          <a:p>
            <a:pPr>
              <a:defRPr/>
            </a:pPr>
            <a:fld id="{9A3A56A3-5A56-42FE-BECD-EF42F35A9D36}" type="slidenum">
              <a:rPr lang="en-US"/>
              <a:pPr>
                <a:defRPr/>
              </a:pPr>
              <a:t>‹#›</a:t>
            </a:fld>
            <a:endParaRPr lang="en-US" dirty="0"/>
          </a:p>
        </p:txBody>
      </p:sp>
    </p:spTree>
    <p:extLst>
      <p:ext uri="{BB962C8B-B14F-4D97-AF65-F5344CB8AC3E}">
        <p14:creationId xmlns:p14="http://schemas.microsoft.com/office/powerpoint/2010/main" val="3911666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pPr>
              <a:defRPr/>
            </a:pPr>
            <a:fld id="{C4BC1A62-B153-4870-A1FB-A82380A56DDC}" type="datetime1">
              <a:rPr lang="en-US"/>
              <a:pPr>
                <a:defRPr/>
              </a:pPr>
              <a:t>11/14/2016</a:t>
            </a:fld>
            <a:endParaRPr lang="en-US" dirty="0"/>
          </a:p>
        </p:txBody>
      </p:sp>
      <p:sp>
        <p:nvSpPr>
          <p:cNvPr id="5"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7"/>
          <p:cNvSpPr>
            <a:spLocks noGrp="1" noChangeArrowheads="1"/>
          </p:cNvSpPr>
          <p:nvPr>
            <p:ph type="sldNum" sz="quarter" idx="12"/>
          </p:nvPr>
        </p:nvSpPr>
        <p:spPr>
          <a:ln/>
        </p:spPr>
        <p:txBody>
          <a:bodyPr/>
          <a:lstStyle>
            <a:lvl1pPr>
              <a:defRPr/>
            </a:lvl1pPr>
          </a:lstStyle>
          <a:p>
            <a:pPr>
              <a:defRPr/>
            </a:pPr>
            <a:fld id="{096B91EB-842B-4D1D-AEC8-B09156E70764}" type="slidenum">
              <a:rPr lang="en-US"/>
              <a:pPr>
                <a:defRPr/>
              </a:pPr>
              <a:t>‹#›</a:t>
            </a:fld>
            <a:endParaRPr lang="en-US" dirty="0"/>
          </a:p>
        </p:txBody>
      </p:sp>
    </p:spTree>
    <p:extLst>
      <p:ext uri="{BB962C8B-B14F-4D97-AF65-F5344CB8AC3E}">
        <p14:creationId xmlns:p14="http://schemas.microsoft.com/office/powerpoint/2010/main" val="3583764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dt" sz="half" idx="10"/>
          </p:nvPr>
        </p:nvSpPr>
        <p:spPr>
          <a:ln/>
        </p:spPr>
        <p:txBody>
          <a:bodyPr/>
          <a:lstStyle>
            <a:lvl1pPr>
              <a:defRPr/>
            </a:lvl1pPr>
          </a:lstStyle>
          <a:p>
            <a:pPr>
              <a:defRPr/>
            </a:pPr>
            <a:fld id="{62D0B15B-DC5C-4473-AC15-0237F868F031}" type="datetime1">
              <a:rPr lang="en-US"/>
              <a:pPr>
                <a:defRPr/>
              </a:pPr>
              <a:t>11/14/2016</a:t>
            </a:fld>
            <a:endParaRPr lang="en-US" dirty="0"/>
          </a:p>
        </p:txBody>
      </p:sp>
      <p:sp>
        <p:nvSpPr>
          <p:cNvPr id="4"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7"/>
          <p:cNvSpPr>
            <a:spLocks noGrp="1" noChangeArrowheads="1"/>
          </p:cNvSpPr>
          <p:nvPr>
            <p:ph type="sldNum" sz="quarter" idx="12"/>
          </p:nvPr>
        </p:nvSpPr>
        <p:spPr>
          <a:ln/>
        </p:spPr>
        <p:txBody>
          <a:bodyPr/>
          <a:lstStyle>
            <a:lvl1pPr>
              <a:defRPr/>
            </a:lvl1pPr>
          </a:lstStyle>
          <a:p>
            <a:pPr>
              <a:defRPr/>
            </a:pPr>
            <a:fld id="{CCD2E938-E834-4C59-9B37-D84C63F6616D}" type="slidenum">
              <a:rPr lang="en-US"/>
              <a:pPr>
                <a:defRPr/>
              </a:pPr>
              <a:t>‹#›</a:t>
            </a:fld>
            <a:endParaRPr lang="en-US" dirty="0"/>
          </a:p>
        </p:txBody>
      </p:sp>
    </p:spTree>
    <p:extLst>
      <p:ext uri="{BB962C8B-B14F-4D97-AF65-F5344CB8AC3E}">
        <p14:creationId xmlns:p14="http://schemas.microsoft.com/office/powerpoint/2010/main" val="7277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5"/>
          <p:cNvSpPr>
            <a:spLocks noGrp="1" noChangeArrowheads="1"/>
          </p:cNvSpPr>
          <p:nvPr>
            <p:ph type="dt" sz="half" idx="10"/>
          </p:nvPr>
        </p:nvSpPr>
        <p:spPr>
          <a:ln/>
        </p:spPr>
        <p:txBody>
          <a:bodyPr/>
          <a:lstStyle>
            <a:lvl1pPr>
              <a:defRPr/>
            </a:lvl1pPr>
          </a:lstStyle>
          <a:p>
            <a:pPr>
              <a:defRPr/>
            </a:pPr>
            <a:fld id="{12A6AE0C-7C77-48C9-A8EB-8C4FB519E760}" type="datetime1">
              <a:rPr lang="en-US"/>
              <a:pPr>
                <a:defRPr/>
              </a:pPr>
              <a:t>11/14/2016</a:t>
            </a:fld>
            <a:endParaRPr lang="en-US" dirty="0"/>
          </a:p>
        </p:txBody>
      </p:sp>
      <p:sp>
        <p:nvSpPr>
          <p:cNvPr id="5"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7"/>
          <p:cNvSpPr>
            <a:spLocks noGrp="1" noChangeArrowheads="1"/>
          </p:cNvSpPr>
          <p:nvPr>
            <p:ph type="sldNum" sz="quarter" idx="12"/>
          </p:nvPr>
        </p:nvSpPr>
        <p:spPr>
          <a:ln/>
        </p:spPr>
        <p:txBody>
          <a:bodyPr/>
          <a:lstStyle>
            <a:lvl1pPr>
              <a:defRPr/>
            </a:lvl1pPr>
          </a:lstStyle>
          <a:p>
            <a:pPr>
              <a:defRPr/>
            </a:pPr>
            <a:fld id="{F2F9D4F5-8663-4CA6-A1CE-4C3CA231B63E}" type="slidenum">
              <a:rPr lang="en-US"/>
              <a:pPr>
                <a:defRPr/>
              </a:pPr>
              <a:t>‹#›</a:t>
            </a:fld>
            <a:endParaRPr lang="en-US" dirty="0"/>
          </a:p>
        </p:txBody>
      </p:sp>
    </p:spTree>
    <p:extLst>
      <p:ext uri="{BB962C8B-B14F-4D97-AF65-F5344CB8AC3E}">
        <p14:creationId xmlns:p14="http://schemas.microsoft.com/office/powerpoint/2010/main" val="16213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05000"/>
            <a:ext cx="4038600" cy="4114800"/>
          </a:xfrm>
        </p:spPr>
        <p:txBody>
          <a:bodyPr/>
          <a:lstStyle/>
          <a:p>
            <a:pPr lvl="0"/>
            <a:r>
              <a:rPr lang="en-US" noProof="0" dirty="0" smtClean="0"/>
              <a:t>Click icon to add clip art</a:t>
            </a:r>
          </a:p>
        </p:txBody>
      </p:sp>
      <p:sp>
        <p:nvSpPr>
          <p:cNvPr id="5" name="Rectangle 25"/>
          <p:cNvSpPr>
            <a:spLocks noGrp="1" noChangeArrowheads="1"/>
          </p:cNvSpPr>
          <p:nvPr>
            <p:ph type="dt" sz="half" idx="10"/>
          </p:nvPr>
        </p:nvSpPr>
        <p:spPr>
          <a:ln/>
        </p:spPr>
        <p:txBody>
          <a:bodyPr/>
          <a:lstStyle>
            <a:lvl1pPr>
              <a:defRPr/>
            </a:lvl1pPr>
          </a:lstStyle>
          <a:p>
            <a:pPr>
              <a:defRPr/>
            </a:pPr>
            <a:fld id="{87F3909E-4E20-4BAD-8204-FF9D492562A5}" type="datetime1">
              <a:rPr lang="en-US"/>
              <a:pPr>
                <a:defRPr/>
              </a:pPr>
              <a:t>11/14/2016</a:t>
            </a:fld>
            <a:endParaRPr lang="en-US" dirty="0"/>
          </a:p>
        </p:txBody>
      </p:sp>
      <p:sp>
        <p:nvSpPr>
          <p:cNvPr id="6"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7"/>
          <p:cNvSpPr>
            <a:spLocks noGrp="1" noChangeArrowheads="1"/>
          </p:cNvSpPr>
          <p:nvPr>
            <p:ph type="sldNum" sz="quarter" idx="12"/>
          </p:nvPr>
        </p:nvSpPr>
        <p:spPr>
          <a:ln/>
        </p:spPr>
        <p:txBody>
          <a:bodyPr/>
          <a:lstStyle>
            <a:lvl1pPr>
              <a:defRPr/>
            </a:lvl1pPr>
          </a:lstStyle>
          <a:p>
            <a:pPr>
              <a:defRPr/>
            </a:pPr>
            <a:fld id="{DD6661EC-27C0-40C3-A99E-39F7E91D2037}" type="slidenum">
              <a:rPr lang="en-US"/>
              <a:pPr>
                <a:defRPr/>
              </a:pPr>
              <a:t>‹#›</a:t>
            </a:fld>
            <a:endParaRPr lang="en-US" dirty="0"/>
          </a:p>
        </p:txBody>
      </p:sp>
    </p:spTree>
    <p:extLst>
      <p:ext uri="{BB962C8B-B14F-4D97-AF65-F5344CB8AC3E}">
        <p14:creationId xmlns:p14="http://schemas.microsoft.com/office/powerpoint/2010/main" val="41493836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8"/>
          <p:cNvGrpSpPr>
            <a:grpSpLocks/>
          </p:cNvGrpSpPr>
          <p:nvPr/>
        </p:nvGrpSpPr>
        <p:grpSpPr bwMode="auto">
          <a:xfrm>
            <a:off x="-6350" y="20638"/>
            <a:ext cx="9144000" cy="6858000"/>
            <a:chOff x="0" y="0"/>
            <a:chExt cx="5760" cy="4320"/>
          </a:xfrm>
        </p:grpSpPr>
        <p:sp>
          <p:nvSpPr>
            <p:cNvPr id="5" name="Freeform 29"/>
            <p:cNvSpPr>
              <a:spLocks/>
            </p:cNvSpPr>
            <p:nvPr/>
          </p:nvSpPr>
          <p:spPr bwMode="hidden">
            <a:xfrm>
              <a:off x="0" y="3072"/>
              <a:ext cx="5760" cy="1248"/>
            </a:xfrm>
            <a:custGeom>
              <a:avLst/>
              <a:gdLst>
                <a:gd name="T0" fmla="*/ 210 w 6027"/>
                <a:gd name="T1" fmla="*/ 1 h 2296"/>
                <a:gd name="T2" fmla="*/ 0 w 6027"/>
                <a:gd name="T3" fmla="*/ 1 h 2296"/>
                <a:gd name="T4" fmla="*/ 0 w 6027"/>
                <a:gd name="T5" fmla="*/ 0 h 2296"/>
                <a:gd name="T6" fmla="*/ 210 w 6027"/>
                <a:gd name="T7" fmla="*/ 0 h 2296"/>
                <a:gd name="T8" fmla="*/ 210 w 6027"/>
                <a:gd name="T9" fmla="*/ 1 h 2296"/>
                <a:gd name="T10" fmla="*/ 210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6" name="Freeform 30"/>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sp>
        <p:nvSpPr>
          <p:cNvPr id="7" name="Freeform 31"/>
          <p:cNvSpPr>
            <a:spLocks/>
          </p:cNvSpPr>
          <p:nvPr/>
        </p:nvSpPr>
        <p:spPr bwMode="hidden">
          <a:xfrm>
            <a:off x="6242050" y="626903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8" name="Group 31"/>
          <p:cNvGrpSpPr>
            <a:grpSpLocks/>
          </p:cNvGrpSpPr>
          <p:nvPr/>
        </p:nvGrpSpPr>
        <p:grpSpPr bwMode="auto">
          <a:xfrm>
            <a:off x="-1588" y="6034088"/>
            <a:ext cx="7845426" cy="850900"/>
            <a:chOff x="0" y="3792"/>
            <a:chExt cx="4942" cy="536"/>
          </a:xfrm>
        </p:grpSpPr>
        <p:sp>
          <p:nvSpPr>
            <p:cNvPr id="9"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nvGrpSpPr>
            <p:cNvPr id="10" name="Group 33"/>
            <p:cNvGrpSpPr>
              <a:grpSpLocks/>
            </p:cNvGrpSpPr>
            <p:nvPr userDrawn="1"/>
          </p:nvGrpSpPr>
          <p:grpSpPr bwMode="auto">
            <a:xfrm>
              <a:off x="2486" y="3792"/>
              <a:ext cx="2456" cy="536"/>
              <a:chOff x="2486" y="3792"/>
              <a:chExt cx="2456" cy="536"/>
            </a:xfrm>
          </p:grpSpPr>
          <p:sp>
            <p:nvSpPr>
              <p:cNvPr id="12"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3" name="Freeform 11"/>
              <p:cNvSpPr>
                <a:spLocks/>
              </p:cNvSpPr>
              <p:nvPr userDrawn="1"/>
            </p:nvSpPr>
            <p:spPr bwMode="ltGray">
              <a:xfrm>
                <a:off x="2677" y="3792"/>
                <a:ext cx="186" cy="395"/>
              </a:xfrm>
              <a:custGeom>
                <a:avLst/>
                <a:gdLst>
                  <a:gd name="T0" fmla="*/ 36 w 186"/>
                  <a:gd name="T1" fmla="*/ 0 h 353"/>
                  <a:gd name="T2" fmla="*/ 54 w 186"/>
                  <a:gd name="T3" fmla="*/ 72629 h 353"/>
                  <a:gd name="T4" fmla="*/ 24 w 186"/>
                  <a:gd name="T5" fmla="*/ 124639 h 353"/>
                  <a:gd name="T6" fmla="*/ 18 w 186"/>
                  <a:gd name="T7" fmla="*/ 269797 h 353"/>
                  <a:gd name="T8" fmla="*/ 42 w 186"/>
                  <a:gd name="T9" fmla="*/ 468378 h 353"/>
                  <a:gd name="T10" fmla="*/ 48 w 186"/>
                  <a:gd name="T11" fmla="*/ 663157 h 353"/>
                  <a:gd name="T12" fmla="*/ 0 w 186"/>
                  <a:gd name="T13" fmla="*/ 1449187 h 353"/>
                  <a:gd name="T14" fmla="*/ 54 w 186"/>
                  <a:gd name="T15" fmla="*/ 958461 h 353"/>
                  <a:gd name="T16" fmla="*/ 84 w 186"/>
                  <a:gd name="T17" fmla="*/ 884685 h 353"/>
                  <a:gd name="T18" fmla="*/ 126 w 186"/>
                  <a:gd name="T19" fmla="*/ 518998 h 353"/>
                  <a:gd name="T20" fmla="*/ 144 w 186"/>
                  <a:gd name="T21" fmla="*/ 491011 h 353"/>
                  <a:gd name="T22" fmla="*/ 144 w 186"/>
                  <a:gd name="T23" fmla="*/ 370423 h 353"/>
                  <a:gd name="T24" fmla="*/ 186 w 186"/>
                  <a:gd name="T25" fmla="*/ 269797 h 353"/>
                  <a:gd name="T26" fmla="*/ 162 w 186"/>
                  <a:gd name="T27" fmla="*/ 24467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29095 h 66"/>
                  <a:gd name="T8" fmla="*/ 6 w 155"/>
                  <a:gd name="T9" fmla="*/ 83848 h 66"/>
                  <a:gd name="T10" fmla="*/ 0 w 155"/>
                  <a:gd name="T11" fmla="*/ 114833 h 66"/>
                  <a:gd name="T12" fmla="*/ 78 w 155"/>
                  <a:gd name="T13" fmla="*/ 281471 h 66"/>
                  <a:gd name="T14" fmla="*/ 96 w 155"/>
                  <a:gd name="T15" fmla="*/ 198132 h 66"/>
                  <a:gd name="T16" fmla="*/ 155 w 155"/>
                  <a:gd name="T17" fmla="*/ 313116 h 66"/>
                  <a:gd name="T18" fmla="*/ 126 w 155"/>
                  <a:gd name="T19" fmla="*/ 114833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 name="Freeform 14"/>
              <p:cNvSpPr>
                <a:spLocks/>
              </p:cNvSpPr>
              <p:nvPr userDrawn="1"/>
            </p:nvSpPr>
            <p:spPr bwMode="ltGray">
              <a:xfrm>
                <a:off x="2486" y="3859"/>
                <a:ext cx="42" cy="81"/>
              </a:xfrm>
              <a:custGeom>
                <a:avLst/>
                <a:gdLst>
                  <a:gd name="T0" fmla="*/ 6 w 42"/>
                  <a:gd name="T1" fmla="*/ 223215 h 72"/>
                  <a:gd name="T2" fmla="*/ 0 w 42"/>
                  <a:gd name="T3" fmla="*/ 115767 h 72"/>
                  <a:gd name="T4" fmla="*/ 12 w 42"/>
                  <a:gd name="T5" fmla="*/ 40107 h 72"/>
                  <a:gd name="T6" fmla="*/ 0 w 42"/>
                  <a:gd name="T7" fmla="*/ 40107 h 72"/>
                  <a:gd name="T8" fmla="*/ 12 w 42"/>
                  <a:gd name="T9" fmla="*/ 40107 h 72"/>
                  <a:gd name="T10" fmla="*/ 24 w 42"/>
                  <a:gd name="T11" fmla="*/ 40107 h 72"/>
                  <a:gd name="T12" fmla="*/ 36 w 42"/>
                  <a:gd name="T13" fmla="*/ 40107 h 72"/>
                  <a:gd name="T14" fmla="*/ 42 w 42"/>
                  <a:gd name="T15" fmla="*/ 0 h 72"/>
                  <a:gd name="T16" fmla="*/ 30 w 42"/>
                  <a:gd name="T17" fmla="*/ 115767 h 72"/>
                  <a:gd name="T18" fmla="*/ 42 w 42"/>
                  <a:gd name="T19" fmla="*/ 297606 h 72"/>
                  <a:gd name="T20" fmla="*/ 12 w 42"/>
                  <a:gd name="T21" fmla="*/ 436145 h 72"/>
                  <a:gd name="T22" fmla="*/ 6 w 42"/>
                  <a:gd name="T23" fmla="*/ 223215 h 72"/>
                  <a:gd name="T24" fmla="*/ 6 w 42"/>
                  <a:gd name="T25" fmla="*/ 223215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11"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grpSp>
        <p:nvGrpSpPr>
          <p:cNvPr id="17" name="Group 40"/>
          <p:cNvGrpSpPr>
            <a:grpSpLocks/>
          </p:cNvGrpSpPr>
          <p:nvPr/>
        </p:nvGrpSpPr>
        <p:grpSpPr bwMode="auto">
          <a:xfrm>
            <a:off x="627063" y="6021388"/>
            <a:ext cx="5684837" cy="849312"/>
            <a:chOff x="395" y="3793"/>
            <a:chExt cx="3581" cy="535"/>
          </a:xfrm>
        </p:grpSpPr>
        <p:sp>
          <p:nvSpPr>
            <p:cNvPr id="18" name="Freeform 41"/>
            <p:cNvSpPr>
              <a:spLocks/>
            </p:cNvSpPr>
            <p:nvPr userDrawn="1"/>
          </p:nvSpPr>
          <p:spPr bwMode="auto">
            <a:xfrm>
              <a:off x="1196" y="3793"/>
              <a:ext cx="365" cy="291"/>
            </a:xfrm>
            <a:custGeom>
              <a:avLst/>
              <a:gdLst>
                <a:gd name="T0" fmla="*/ 24 w 365"/>
                <a:gd name="T1" fmla="*/ 24 h 287"/>
                <a:gd name="T2" fmla="*/ 0 w 365"/>
                <a:gd name="T3" fmla="*/ 160 h 287"/>
                <a:gd name="T4" fmla="*/ 66 w 365"/>
                <a:gd name="T5" fmla="*/ 308 h 287"/>
                <a:gd name="T6" fmla="*/ 143 w 365"/>
                <a:gd name="T7" fmla="*/ 506 h 287"/>
                <a:gd name="T8" fmla="*/ 191 w 365"/>
                <a:gd name="T9" fmla="*/ 465 h 287"/>
                <a:gd name="T10" fmla="*/ 341 w 365"/>
                <a:gd name="T11" fmla="*/ 798 h 287"/>
                <a:gd name="T12" fmla="*/ 305 w 365"/>
                <a:gd name="T13" fmla="*/ 485 h 287"/>
                <a:gd name="T14" fmla="*/ 365 w 365"/>
                <a:gd name="T15" fmla="*/ 364 h 287"/>
                <a:gd name="T16" fmla="*/ 359 w 365"/>
                <a:gd name="T17" fmla="*/ 349 h 287"/>
                <a:gd name="T18" fmla="*/ 335 w 365"/>
                <a:gd name="T19" fmla="*/ 320 h 287"/>
                <a:gd name="T20" fmla="*/ 299 w 365"/>
                <a:gd name="T21" fmla="*/ 240 h 287"/>
                <a:gd name="T22" fmla="*/ 257 w 365"/>
                <a:gd name="T23" fmla="*/ 186 h 287"/>
                <a:gd name="T24" fmla="*/ 215 w 365"/>
                <a:gd name="T25" fmla="*/ 148 h 287"/>
                <a:gd name="T26" fmla="*/ 173 w 365"/>
                <a:gd name="T27" fmla="*/ 112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9" name="Freeform 42"/>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0" name="Freeform 43"/>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118 h 60"/>
                <a:gd name="T16" fmla="*/ 65 w 71"/>
                <a:gd name="T17" fmla="*/ 142 h 60"/>
                <a:gd name="T18" fmla="*/ 71 w 71"/>
                <a:gd name="T19" fmla="*/ 174 h 60"/>
                <a:gd name="T20" fmla="*/ 71 w 71"/>
                <a:gd name="T21" fmla="*/ 192 h 60"/>
                <a:gd name="T22" fmla="*/ 59 w 71"/>
                <a:gd name="T23" fmla="*/ 174 h 60"/>
                <a:gd name="T24" fmla="*/ 47 w 71"/>
                <a:gd name="T25" fmla="*/ 142 h 60"/>
                <a:gd name="T26" fmla="*/ 23 w 71"/>
                <a:gd name="T27" fmla="*/ 118 h 60"/>
                <a:gd name="T28" fmla="*/ 23 w 71"/>
                <a:gd name="T29" fmla="*/ 130 h 60"/>
                <a:gd name="T30" fmla="*/ 18 w 71"/>
                <a:gd name="T31" fmla="*/ 142 h 60"/>
                <a:gd name="T32" fmla="*/ 12 w 71"/>
                <a:gd name="T33" fmla="*/ 156 h 60"/>
                <a:gd name="T34" fmla="*/ 6 w 71"/>
                <a:gd name="T35" fmla="*/ 156 h 60"/>
                <a:gd name="T36" fmla="*/ 6 w 71"/>
                <a:gd name="T37" fmla="*/ 156 h 60"/>
                <a:gd name="T38" fmla="*/ 6 w 71"/>
                <a:gd name="T39" fmla="*/ 130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1" name="Freeform 44"/>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134 h 162"/>
                <a:gd name="T10" fmla="*/ 96 w 161"/>
                <a:gd name="T11" fmla="*/ 146 h 162"/>
                <a:gd name="T12" fmla="*/ 102 w 161"/>
                <a:gd name="T13" fmla="*/ 170 h 162"/>
                <a:gd name="T14" fmla="*/ 108 w 161"/>
                <a:gd name="T15" fmla="*/ 194 h 162"/>
                <a:gd name="T16" fmla="*/ 120 w 161"/>
                <a:gd name="T17" fmla="*/ 225 h 162"/>
                <a:gd name="T18" fmla="*/ 143 w 161"/>
                <a:gd name="T19" fmla="*/ 279 h 162"/>
                <a:gd name="T20" fmla="*/ 155 w 161"/>
                <a:gd name="T21" fmla="*/ 341 h 162"/>
                <a:gd name="T22" fmla="*/ 161 w 161"/>
                <a:gd name="T23" fmla="*/ 380 h 162"/>
                <a:gd name="T24" fmla="*/ 161 w 161"/>
                <a:gd name="T25" fmla="*/ 395 h 162"/>
                <a:gd name="T26" fmla="*/ 96 w 161"/>
                <a:gd name="T27" fmla="*/ 243 h 162"/>
                <a:gd name="T28" fmla="*/ 30 w 161"/>
                <a:gd name="T29" fmla="*/ 13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2" name="Freeform 45"/>
            <p:cNvSpPr>
              <a:spLocks/>
            </p:cNvSpPr>
            <p:nvPr userDrawn="1"/>
          </p:nvSpPr>
          <p:spPr bwMode="auto">
            <a:xfrm>
              <a:off x="706" y="3854"/>
              <a:ext cx="59" cy="61"/>
            </a:xfrm>
            <a:custGeom>
              <a:avLst/>
              <a:gdLst>
                <a:gd name="T0" fmla="*/ 59 w 59"/>
                <a:gd name="T1" fmla="*/ 6 h 60"/>
                <a:gd name="T2" fmla="*/ 41 w 59"/>
                <a:gd name="T3" fmla="*/ 118 h 60"/>
                <a:gd name="T4" fmla="*/ 41 w 59"/>
                <a:gd name="T5" fmla="*/ 130 h 60"/>
                <a:gd name="T6" fmla="*/ 47 w 59"/>
                <a:gd name="T7" fmla="*/ 142 h 60"/>
                <a:gd name="T8" fmla="*/ 53 w 59"/>
                <a:gd name="T9" fmla="*/ 174 h 60"/>
                <a:gd name="T10" fmla="*/ 53 w 59"/>
                <a:gd name="T11" fmla="*/ 192 h 60"/>
                <a:gd name="T12" fmla="*/ 47 w 59"/>
                <a:gd name="T13" fmla="*/ 174 h 60"/>
                <a:gd name="T14" fmla="*/ 35 w 59"/>
                <a:gd name="T15" fmla="*/ 156 h 60"/>
                <a:gd name="T16" fmla="*/ 23 w 59"/>
                <a:gd name="T17" fmla="*/ 130 h 60"/>
                <a:gd name="T18" fmla="*/ 17 w 59"/>
                <a:gd name="T19" fmla="*/ 118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3" name="Freeform 46"/>
            <p:cNvSpPr>
              <a:spLocks/>
            </p:cNvSpPr>
            <p:nvPr userDrawn="1"/>
          </p:nvSpPr>
          <p:spPr bwMode="auto">
            <a:xfrm>
              <a:off x="395" y="3811"/>
              <a:ext cx="245" cy="207"/>
            </a:xfrm>
            <a:custGeom>
              <a:avLst/>
              <a:gdLst>
                <a:gd name="T0" fmla="*/ 233 w 245"/>
                <a:gd name="T1" fmla="*/ 118 h 204"/>
                <a:gd name="T2" fmla="*/ 245 w 245"/>
                <a:gd name="T3" fmla="*/ 130 h 204"/>
                <a:gd name="T4" fmla="*/ 209 w 245"/>
                <a:gd name="T5" fmla="*/ 236 h 204"/>
                <a:gd name="T6" fmla="*/ 143 w 245"/>
                <a:gd name="T7" fmla="*/ 383 h 204"/>
                <a:gd name="T8" fmla="*/ 167 w 245"/>
                <a:gd name="T9" fmla="*/ 457 h 204"/>
                <a:gd name="T10" fmla="*/ 179 w 245"/>
                <a:gd name="T11" fmla="*/ 596 h 204"/>
                <a:gd name="T12" fmla="*/ 77 w 245"/>
                <a:gd name="T13" fmla="*/ 383 h 204"/>
                <a:gd name="T14" fmla="*/ 47 w 245"/>
                <a:gd name="T15" fmla="*/ 236 h 204"/>
                <a:gd name="T16" fmla="*/ 89 w 245"/>
                <a:gd name="T17" fmla="*/ 182 h 204"/>
                <a:gd name="T18" fmla="*/ 59 w 245"/>
                <a:gd name="T19" fmla="*/ 118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118 h 204"/>
                <a:gd name="T50" fmla="*/ 233 w 245"/>
                <a:gd name="T51" fmla="*/ 118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r>
              <a:rPr lang="en-US" smtClean="0"/>
              <a:t>Click to edit Master title style</a:t>
            </a:r>
            <a:endParaRPr lang="en-US"/>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smtClean="0"/>
              <a:t>Click to edit Master subtitle style</a:t>
            </a:r>
            <a:endParaRPr lang="en-US"/>
          </a:p>
        </p:txBody>
      </p:sp>
      <p:sp>
        <p:nvSpPr>
          <p:cNvPr id="25" name="Rectangle 25"/>
          <p:cNvSpPr>
            <a:spLocks noGrp="1" noChangeArrowheads="1"/>
          </p:cNvSpPr>
          <p:nvPr>
            <p:ph type="dt" sz="quarter" idx="10"/>
          </p:nvPr>
        </p:nvSpPr>
        <p:spPr/>
        <p:txBody>
          <a:bodyPr/>
          <a:lstStyle>
            <a:lvl1pPr>
              <a:defRPr/>
            </a:lvl1pPr>
          </a:lstStyle>
          <a:p>
            <a:pPr>
              <a:defRPr/>
            </a:pPr>
            <a:fld id="{6B895612-979A-4050-BE3C-64FDDB43DD3E}" type="datetime1">
              <a:rPr lang="en-US"/>
              <a:pPr>
                <a:defRPr/>
              </a:pPr>
              <a:t>11/14/2016</a:t>
            </a:fld>
            <a:endParaRPr lang="en-US" dirty="0"/>
          </a:p>
        </p:txBody>
      </p:sp>
      <p:sp>
        <p:nvSpPr>
          <p:cNvPr id="26" name="Rectangle 26"/>
          <p:cNvSpPr>
            <a:spLocks noGrp="1" noChangeArrowheads="1"/>
          </p:cNvSpPr>
          <p:nvPr>
            <p:ph type="sldNum" sz="quarter" idx="11"/>
          </p:nvPr>
        </p:nvSpPr>
        <p:spPr/>
        <p:txBody>
          <a:bodyPr/>
          <a:lstStyle>
            <a:lvl1pPr>
              <a:defRPr/>
            </a:lvl1pPr>
          </a:lstStyle>
          <a:p>
            <a:pPr>
              <a:defRPr/>
            </a:pPr>
            <a:fld id="{112CB656-CD15-4E9F-A72B-68B4BB2DA8B3}" type="slidenum">
              <a:rPr lang="en-US"/>
              <a:pPr>
                <a:defRPr/>
              </a:pPr>
              <a:t>‹#›</a:t>
            </a:fld>
            <a:endParaRPr lang="en-US" dirty="0"/>
          </a:p>
        </p:txBody>
      </p:sp>
      <p:sp>
        <p:nvSpPr>
          <p:cNvPr id="27" name="Rectangle 27"/>
          <p:cNvSpPr>
            <a:spLocks noGrp="1" noChangeArrowheads="1"/>
          </p:cNvSpPr>
          <p:nvPr>
            <p:ph type="ftr" sz="quarter" idx="12"/>
          </p:nvPr>
        </p:nvSpPr>
        <p:spPr/>
        <p:txBody>
          <a:bodyPr/>
          <a:lstStyle>
            <a:lvl1pPr>
              <a:defRPr/>
            </a:lvl1pPr>
          </a:lstStyle>
          <a:p>
            <a:pPr>
              <a:defRPr/>
            </a:pPr>
            <a:endParaRPr lang="en-US" dirty="0"/>
          </a:p>
        </p:txBody>
      </p:sp>
      <p:pic>
        <p:nvPicPr>
          <p:cNvPr id="8192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05600" y="6168893"/>
            <a:ext cx="2133600" cy="565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228877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5"/>
          <p:cNvSpPr>
            <a:spLocks noGrp="1" noChangeArrowheads="1"/>
          </p:cNvSpPr>
          <p:nvPr>
            <p:ph type="dt" sz="half" idx="10"/>
          </p:nvPr>
        </p:nvSpPr>
        <p:spPr>
          <a:ln/>
        </p:spPr>
        <p:txBody>
          <a:bodyPr/>
          <a:lstStyle>
            <a:lvl1pPr>
              <a:defRPr/>
            </a:lvl1pPr>
          </a:lstStyle>
          <a:p>
            <a:pPr>
              <a:defRPr/>
            </a:pPr>
            <a:fld id="{272A9891-90CC-4413-8296-6D70E37C3AB1}" type="datetime1">
              <a:rPr lang="en-US"/>
              <a:pPr>
                <a:defRPr/>
              </a:pPr>
              <a:t>11/14/2016</a:t>
            </a:fld>
            <a:endParaRPr lang="en-US" dirty="0"/>
          </a:p>
        </p:txBody>
      </p:sp>
      <p:sp>
        <p:nvSpPr>
          <p:cNvPr id="5"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7"/>
          <p:cNvSpPr>
            <a:spLocks noGrp="1" noChangeArrowheads="1"/>
          </p:cNvSpPr>
          <p:nvPr>
            <p:ph type="sldNum" sz="quarter" idx="12"/>
          </p:nvPr>
        </p:nvSpPr>
        <p:spPr>
          <a:ln/>
        </p:spPr>
        <p:txBody>
          <a:bodyPr/>
          <a:lstStyle>
            <a:lvl1pPr>
              <a:defRPr/>
            </a:lvl1pPr>
          </a:lstStyle>
          <a:p>
            <a:pPr>
              <a:defRPr/>
            </a:pPr>
            <a:fld id="{03A00465-7FA2-4C9C-BC94-86B9886DC60E}" type="slidenum">
              <a:rPr lang="en-US"/>
              <a:pPr>
                <a:defRPr/>
              </a:pPr>
              <a:t>‹#›</a:t>
            </a:fld>
            <a:endParaRPr lang="en-US" dirty="0"/>
          </a:p>
        </p:txBody>
      </p:sp>
    </p:spTree>
    <p:extLst>
      <p:ext uri="{BB962C8B-B14F-4D97-AF65-F5344CB8AC3E}">
        <p14:creationId xmlns:p14="http://schemas.microsoft.com/office/powerpoint/2010/main" val="423476562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5"/>
          <p:cNvSpPr>
            <a:spLocks noGrp="1" noChangeArrowheads="1"/>
          </p:cNvSpPr>
          <p:nvPr>
            <p:ph type="dt" sz="half" idx="10"/>
          </p:nvPr>
        </p:nvSpPr>
        <p:spPr>
          <a:ln/>
        </p:spPr>
        <p:txBody>
          <a:bodyPr/>
          <a:lstStyle>
            <a:lvl1pPr>
              <a:defRPr/>
            </a:lvl1pPr>
          </a:lstStyle>
          <a:p>
            <a:pPr>
              <a:defRPr/>
            </a:pPr>
            <a:fld id="{A3111EDD-1661-4D13-A0EB-5FBF07016EEA}" type="datetime1">
              <a:rPr lang="en-US"/>
              <a:pPr>
                <a:defRPr/>
              </a:pPr>
              <a:t>11/14/2016</a:t>
            </a:fld>
            <a:endParaRPr lang="en-US" dirty="0"/>
          </a:p>
        </p:txBody>
      </p:sp>
      <p:sp>
        <p:nvSpPr>
          <p:cNvPr id="5"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7"/>
          <p:cNvSpPr>
            <a:spLocks noGrp="1" noChangeArrowheads="1"/>
          </p:cNvSpPr>
          <p:nvPr>
            <p:ph type="sldNum" sz="quarter" idx="12"/>
          </p:nvPr>
        </p:nvSpPr>
        <p:spPr>
          <a:ln/>
        </p:spPr>
        <p:txBody>
          <a:bodyPr/>
          <a:lstStyle>
            <a:lvl1pPr>
              <a:defRPr/>
            </a:lvl1pPr>
          </a:lstStyle>
          <a:p>
            <a:pPr>
              <a:defRPr/>
            </a:pPr>
            <a:fld id="{FAF2B5B7-B6AA-41C8-94D0-6741F54D1CD2}" type="slidenum">
              <a:rPr lang="en-US"/>
              <a:pPr>
                <a:defRPr/>
              </a:pPr>
              <a:t>‹#›</a:t>
            </a:fld>
            <a:endParaRPr lang="en-US" dirty="0"/>
          </a:p>
        </p:txBody>
      </p:sp>
    </p:spTree>
    <p:extLst>
      <p:ext uri="{BB962C8B-B14F-4D97-AF65-F5344CB8AC3E}">
        <p14:creationId xmlns:p14="http://schemas.microsoft.com/office/powerpoint/2010/main" val="107744667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dt" sz="half" idx="10"/>
          </p:nvPr>
        </p:nvSpPr>
        <p:spPr>
          <a:ln/>
        </p:spPr>
        <p:txBody>
          <a:bodyPr/>
          <a:lstStyle>
            <a:lvl1pPr>
              <a:defRPr/>
            </a:lvl1pPr>
          </a:lstStyle>
          <a:p>
            <a:pPr>
              <a:defRPr/>
            </a:pPr>
            <a:fld id="{13E164D0-0713-47A4-802D-B97BE44F6395}" type="datetime1">
              <a:rPr lang="en-US"/>
              <a:pPr>
                <a:defRPr/>
              </a:pPr>
              <a:t>11/14/2016</a:t>
            </a:fld>
            <a:endParaRPr lang="en-US" dirty="0"/>
          </a:p>
        </p:txBody>
      </p:sp>
      <p:sp>
        <p:nvSpPr>
          <p:cNvPr id="6"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7"/>
          <p:cNvSpPr>
            <a:spLocks noGrp="1" noChangeArrowheads="1"/>
          </p:cNvSpPr>
          <p:nvPr>
            <p:ph type="sldNum" sz="quarter" idx="12"/>
          </p:nvPr>
        </p:nvSpPr>
        <p:spPr>
          <a:ln/>
        </p:spPr>
        <p:txBody>
          <a:bodyPr/>
          <a:lstStyle>
            <a:lvl1pPr>
              <a:defRPr/>
            </a:lvl1pPr>
          </a:lstStyle>
          <a:p>
            <a:pPr>
              <a:defRPr/>
            </a:pPr>
            <a:fld id="{21090B67-93DF-4651-BD31-5E616B6623B5}" type="slidenum">
              <a:rPr lang="en-US"/>
              <a:pPr>
                <a:defRPr/>
              </a:pPr>
              <a:t>‹#›</a:t>
            </a:fld>
            <a:endParaRPr lang="en-US" dirty="0"/>
          </a:p>
        </p:txBody>
      </p:sp>
    </p:spTree>
    <p:extLst>
      <p:ext uri="{BB962C8B-B14F-4D97-AF65-F5344CB8AC3E}">
        <p14:creationId xmlns:p14="http://schemas.microsoft.com/office/powerpoint/2010/main" val="411913775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5"/>
          <p:cNvSpPr>
            <a:spLocks noGrp="1" noChangeArrowheads="1"/>
          </p:cNvSpPr>
          <p:nvPr>
            <p:ph type="dt" sz="half" idx="10"/>
          </p:nvPr>
        </p:nvSpPr>
        <p:spPr>
          <a:ln/>
        </p:spPr>
        <p:txBody>
          <a:bodyPr/>
          <a:lstStyle>
            <a:lvl1pPr>
              <a:defRPr/>
            </a:lvl1pPr>
          </a:lstStyle>
          <a:p>
            <a:pPr>
              <a:defRPr/>
            </a:pPr>
            <a:fld id="{416BBD57-A0AE-4204-9114-A155564414DA}" type="datetime1">
              <a:rPr lang="en-US"/>
              <a:pPr>
                <a:defRPr/>
              </a:pPr>
              <a:t>11/14/2016</a:t>
            </a:fld>
            <a:endParaRPr lang="en-US" dirty="0"/>
          </a:p>
        </p:txBody>
      </p:sp>
      <p:sp>
        <p:nvSpPr>
          <p:cNvPr id="8"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7"/>
          <p:cNvSpPr>
            <a:spLocks noGrp="1" noChangeArrowheads="1"/>
          </p:cNvSpPr>
          <p:nvPr>
            <p:ph type="sldNum" sz="quarter" idx="12"/>
          </p:nvPr>
        </p:nvSpPr>
        <p:spPr>
          <a:ln/>
        </p:spPr>
        <p:txBody>
          <a:bodyPr/>
          <a:lstStyle>
            <a:lvl1pPr>
              <a:defRPr/>
            </a:lvl1pPr>
          </a:lstStyle>
          <a:p>
            <a:pPr>
              <a:defRPr/>
            </a:pPr>
            <a:fld id="{D4D865DE-5975-4FF7-ABF4-59C4953FFF95}" type="slidenum">
              <a:rPr lang="en-US"/>
              <a:pPr>
                <a:defRPr/>
              </a:pPr>
              <a:t>‹#›</a:t>
            </a:fld>
            <a:endParaRPr lang="en-US" dirty="0"/>
          </a:p>
        </p:txBody>
      </p:sp>
    </p:spTree>
    <p:extLst>
      <p:ext uri="{BB962C8B-B14F-4D97-AF65-F5344CB8AC3E}">
        <p14:creationId xmlns:p14="http://schemas.microsoft.com/office/powerpoint/2010/main" val="1495979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5"/>
          <p:cNvSpPr>
            <a:spLocks noGrp="1" noChangeArrowheads="1"/>
          </p:cNvSpPr>
          <p:nvPr>
            <p:ph type="dt" sz="half" idx="10"/>
          </p:nvPr>
        </p:nvSpPr>
        <p:spPr>
          <a:ln/>
        </p:spPr>
        <p:txBody>
          <a:bodyPr/>
          <a:lstStyle>
            <a:lvl1pPr>
              <a:defRPr/>
            </a:lvl1pPr>
          </a:lstStyle>
          <a:p>
            <a:pPr>
              <a:defRPr/>
            </a:pPr>
            <a:fld id="{272A9891-90CC-4413-8296-6D70E37C3AB1}" type="datetime1">
              <a:rPr lang="en-US"/>
              <a:pPr>
                <a:defRPr/>
              </a:pPr>
              <a:t>11/14/2016</a:t>
            </a:fld>
            <a:endParaRPr lang="en-US" dirty="0"/>
          </a:p>
        </p:txBody>
      </p:sp>
      <p:sp>
        <p:nvSpPr>
          <p:cNvPr id="5"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7"/>
          <p:cNvSpPr>
            <a:spLocks noGrp="1" noChangeArrowheads="1"/>
          </p:cNvSpPr>
          <p:nvPr>
            <p:ph type="sldNum" sz="quarter" idx="12"/>
          </p:nvPr>
        </p:nvSpPr>
        <p:spPr>
          <a:ln/>
        </p:spPr>
        <p:txBody>
          <a:bodyPr/>
          <a:lstStyle>
            <a:lvl1pPr>
              <a:defRPr/>
            </a:lvl1pPr>
          </a:lstStyle>
          <a:p>
            <a:pPr>
              <a:defRPr/>
            </a:pPr>
            <a:fld id="{03A00465-7FA2-4C9C-BC94-86B9886DC60E}" type="slidenum">
              <a:rPr lang="en-US"/>
              <a:pPr>
                <a:defRPr/>
              </a:pPr>
              <a:t>‹#›</a:t>
            </a:fld>
            <a:endParaRPr lang="en-US" dirty="0"/>
          </a:p>
        </p:txBody>
      </p:sp>
    </p:spTree>
    <p:extLst>
      <p:ext uri="{BB962C8B-B14F-4D97-AF65-F5344CB8AC3E}">
        <p14:creationId xmlns:p14="http://schemas.microsoft.com/office/powerpoint/2010/main" val="32786774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dt" sz="half" idx="10"/>
          </p:nvPr>
        </p:nvSpPr>
        <p:spPr>
          <a:ln/>
        </p:spPr>
        <p:txBody>
          <a:bodyPr/>
          <a:lstStyle>
            <a:lvl1pPr>
              <a:defRPr/>
            </a:lvl1pPr>
          </a:lstStyle>
          <a:p>
            <a:pPr>
              <a:defRPr/>
            </a:pPr>
            <a:fld id="{57A603C7-6FDB-44D1-833A-9A3F27A3CF26}" type="datetime1">
              <a:rPr lang="en-US"/>
              <a:pPr>
                <a:defRPr/>
              </a:pPr>
              <a:t>11/14/2016</a:t>
            </a:fld>
            <a:endParaRPr lang="en-US" dirty="0"/>
          </a:p>
        </p:txBody>
      </p:sp>
      <p:sp>
        <p:nvSpPr>
          <p:cNvPr id="4"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7"/>
          <p:cNvSpPr>
            <a:spLocks noGrp="1" noChangeArrowheads="1"/>
          </p:cNvSpPr>
          <p:nvPr>
            <p:ph type="sldNum" sz="quarter" idx="12"/>
          </p:nvPr>
        </p:nvSpPr>
        <p:spPr>
          <a:ln/>
        </p:spPr>
        <p:txBody>
          <a:bodyPr/>
          <a:lstStyle>
            <a:lvl1pPr>
              <a:defRPr/>
            </a:lvl1pPr>
          </a:lstStyle>
          <a:p>
            <a:pPr>
              <a:defRPr/>
            </a:pPr>
            <a:fld id="{F70CD664-7AD9-4313-B10B-9C6A539CD79E}" type="slidenum">
              <a:rPr lang="en-US"/>
              <a:pPr>
                <a:defRPr/>
              </a:pPr>
              <a:t>‹#›</a:t>
            </a:fld>
            <a:endParaRPr lang="en-US" dirty="0"/>
          </a:p>
        </p:txBody>
      </p:sp>
    </p:spTree>
    <p:extLst>
      <p:ext uri="{BB962C8B-B14F-4D97-AF65-F5344CB8AC3E}">
        <p14:creationId xmlns:p14="http://schemas.microsoft.com/office/powerpoint/2010/main" val="3373745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5"/>
          <p:cNvSpPr>
            <a:spLocks noGrp="1" noChangeArrowheads="1"/>
          </p:cNvSpPr>
          <p:nvPr>
            <p:ph type="dt" sz="half" idx="10"/>
          </p:nvPr>
        </p:nvSpPr>
        <p:spPr>
          <a:ln/>
        </p:spPr>
        <p:txBody>
          <a:bodyPr/>
          <a:lstStyle>
            <a:lvl1pPr>
              <a:defRPr/>
            </a:lvl1pPr>
          </a:lstStyle>
          <a:p>
            <a:pPr>
              <a:defRPr/>
            </a:pPr>
            <a:fld id="{78BE8694-7DCD-478C-9DF2-1EA9BF11B00B}" type="datetime1">
              <a:rPr lang="en-US"/>
              <a:pPr>
                <a:defRPr/>
              </a:pPr>
              <a:t>11/14/2016</a:t>
            </a:fld>
            <a:endParaRPr lang="en-US" dirty="0"/>
          </a:p>
        </p:txBody>
      </p:sp>
      <p:sp>
        <p:nvSpPr>
          <p:cNvPr id="3"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7"/>
          <p:cNvSpPr>
            <a:spLocks noGrp="1" noChangeArrowheads="1"/>
          </p:cNvSpPr>
          <p:nvPr>
            <p:ph type="sldNum" sz="quarter" idx="12"/>
          </p:nvPr>
        </p:nvSpPr>
        <p:spPr>
          <a:ln/>
        </p:spPr>
        <p:txBody>
          <a:bodyPr/>
          <a:lstStyle>
            <a:lvl1pPr>
              <a:defRPr/>
            </a:lvl1pPr>
          </a:lstStyle>
          <a:p>
            <a:pPr>
              <a:defRPr/>
            </a:pPr>
            <a:fld id="{24F5B158-D6FD-4A53-857E-94FDCA74BA70}" type="slidenum">
              <a:rPr lang="en-US"/>
              <a:pPr>
                <a:defRPr/>
              </a:pPr>
              <a:t>‹#›</a:t>
            </a:fld>
            <a:endParaRPr lang="en-US" dirty="0"/>
          </a:p>
        </p:txBody>
      </p:sp>
    </p:spTree>
    <p:extLst>
      <p:ext uri="{BB962C8B-B14F-4D97-AF65-F5344CB8AC3E}">
        <p14:creationId xmlns:p14="http://schemas.microsoft.com/office/powerpoint/2010/main" val="2182493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dt" sz="half" idx="10"/>
          </p:nvPr>
        </p:nvSpPr>
        <p:spPr>
          <a:ln/>
        </p:spPr>
        <p:txBody>
          <a:bodyPr/>
          <a:lstStyle>
            <a:lvl1pPr>
              <a:defRPr/>
            </a:lvl1pPr>
          </a:lstStyle>
          <a:p>
            <a:pPr>
              <a:defRPr/>
            </a:pPr>
            <a:fld id="{D89FFE27-D4DA-4950-874F-573A946A34D1}" type="datetime1">
              <a:rPr lang="en-US"/>
              <a:pPr>
                <a:defRPr/>
              </a:pPr>
              <a:t>11/14/2016</a:t>
            </a:fld>
            <a:endParaRPr lang="en-US" dirty="0"/>
          </a:p>
        </p:txBody>
      </p:sp>
      <p:sp>
        <p:nvSpPr>
          <p:cNvPr id="6"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7"/>
          <p:cNvSpPr>
            <a:spLocks noGrp="1" noChangeArrowheads="1"/>
          </p:cNvSpPr>
          <p:nvPr>
            <p:ph type="sldNum" sz="quarter" idx="12"/>
          </p:nvPr>
        </p:nvSpPr>
        <p:spPr>
          <a:ln/>
        </p:spPr>
        <p:txBody>
          <a:bodyPr/>
          <a:lstStyle>
            <a:lvl1pPr>
              <a:defRPr/>
            </a:lvl1pPr>
          </a:lstStyle>
          <a:p>
            <a:pPr>
              <a:defRPr/>
            </a:pPr>
            <a:fld id="{11A444F7-9C29-4A2B-94AA-9FA1C16F3894}" type="slidenum">
              <a:rPr lang="en-US"/>
              <a:pPr>
                <a:defRPr/>
              </a:pPr>
              <a:t>‹#›</a:t>
            </a:fld>
            <a:endParaRPr lang="en-US" dirty="0"/>
          </a:p>
        </p:txBody>
      </p:sp>
    </p:spTree>
    <p:extLst>
      <p:ext uri="{BB962C8B-B14F-4D97-AF65-F5344CB8AC3E}">
        <p14:creationId xmlns:p14="http://schemas.microsoft.com/office/powerpoint/2010/main" val="19243102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dt" sz="half" idx="10"/>
          </p:nvPr>
        </p:nvSpPr>
        <p:spPr>
          <a:ln/>
        </p:spPr>
        <p:txBody>
          <a:bodyPr/>
          <a:lstStyle>
            <a:lvl1pPr>
              <a:defRPr/>
            </a:lvl1pPr>
          </a:lstStyle>
          <a:p>
            <a:pPr>
              <a:defRPr/>
            </a:pPr>
            <a:fld id="{867AB129-060F-43F1-BCAF-3B3653FEF3D1}" type="datetime1">
              <a:rPr lang="en-US"/>
              <a:pPr>
                <a:defRPr/>
              </a:pPr>
              <a:t>11/14/2016</a:t>
            </a:fld>
            <a:endParaRPr lang="en-US" dirty="0"/>
          </a:p>
        </p:txBody>
      </p:sp>
      <p:sp>
        <p:nvSpPr>
          <p:cNvPr id="6"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7"/>
          <p:cNvSpPr>
            <a:spLocks noGrp="1" noChangeArrowheads="1"/>
          </p:cNvSpPr>
          <p:nvPr>
            <p:ph type="sldNum" sz="quarter" idx="12"/>
          </p:nvPr>
        </p:nvSpPr>
        <p:spPr>
          <a:ln/>
        </p:spPr>
        <p:txBody>
          <a:bodyPr/>
          <a:lstStyle>
            <a:lvl1pPr>
              <a:defRPr/>
            </a:lvl1pPr>
          </a:lstStyle>
          <a:p>
            <a:pPr>
              <a:defRPr/>
            </a:pPr>
            <a:fld id="{822849A1-5338-45EF-9540-9E4BF9E37DA4}" type="slidenum">
              <a:rPr lang="en-US"/>
              <a:pPr>
                <a:defRPr/>
              </a:pPr>
              <a:t>‹#›</a:t>
            </a:fld>
            <a:endParaRPr lang="en-US" dirty="0"/>
          </a:p>
        </p:txBody>
      </p:sp>
    </p:spTree>
    <p:extLst>
      <p:ext uri="{BB962C8B-B14F-4D97-AF65-F5344CB8AC3E}">
        <p14:creationId xmlns:p14="http://schemas.microsoft.com/office/powerpoint/2010/main" val="3929400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pPr>
              <a:defRPr/>
            </a:pPr>
            <a:fld id="{4608F5A7-A9A8-487A-9AFE-201509127F87}" type="datetime1">
              <a:rPr lang="en-US"/>
              <a:pPr>
                <a:defRPr/>
              </a:pPr>
              <a:t>11/14/2016</a:t>
            </a:fld>
            <a:endParaRPr lang="en-US" dirty="0"/>
          </a:p>
        </p:txBody>
      </p:sp>
      <p:sp>
        <p:nvSpPr>
          <p:cNvPr id="5"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7"/>
          <p:cNvSpPr>
            <a:spLocks noGrp="1" noChangeArrowheads="1"/>
          </p:cNvSpPr>
          <p:nvPr>
            <p:ph type="sldNum" sz="quarter" idx="12"/>
          </p:nvPr>
        </p:nvSpPr>
        <p:spPr>
          <a:ln/>
        </p:spPr>
        <p:txBody>
          <a:bodyPr/>
          <a:lstStyle>
            <a:lvl1pPr>
              <a:defRPr/>
            </a:lvl1pPr>
          </a:lstStyle>
          <a:p>
            <a:pPr>
              <a:defRPr/>
            </a:pPr>
            <a:fld id="{9A3A56A3-5A56-42FE-BECD-EF42F35A9D36}" type="slidenum">
              <a:rPr lang="en-US"/>
              <a:pPr>
                <a:defRPr/>
              </a:pPr>
              <a:t>‹#›</a:t>
            </a:fld>
            <a:endParaRPr lang="en-US" dirty="0"/>
          </a:p>
        </p:txBody>
      </p:sp>
    </p:spTree>
    <p:extLst>
      <p:ext uri="{BB962C8B-B14F-4D97-AF65-F5344CB8AC3E}">
        <p14:creationId xmlns:p14="http://schemas.microsoft.com/office/powerpoint/2010/main" val="1456761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pPr>
              <a:defRPr/>
            </a:pPr>
            <a:fld id="{C4BC1A62-B153-4870-A1FB-A82380A56DDC}" type="datetime1">
              <a:rPr lang="en-US"/>
              <a:pPr>
                <a:defRPr/>
              </a:pPr>
              <a:t>11/14/2016</a:t>
            </a:fld>
            <a:endParaRPr lang="en-US" dirty="0"/>
          </a:p>
        </p:txBody>
      </p:sp>
      <p:sp>
        <p:nvSpPr>
          <p:cNvPr id="5"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7"/>
          <p:cNvSpPr>
            <a:spLocks noGrp="1" noChangeArrowheads="1"/>
          </p:cNvSpPr>
          <p:nvPr>
            <p:ph type="sldNum" sz="quarter" idx="12"/>
          </p:nvPr>
        </p:nvSpPr>
        <p:spPr>
          <a:ln/>
        </p:spPr>
        <p:txBody>
          <a:bodyPr/>
          <a:lstStyle>
            <a:lvl1pPr>
              <a:defRPr/>
            </a:lvl1pPr>
          </a:lstStyle>
          <a:p>
            <a:pPr>
              <a:defRPr/>
            </a:pPr>
            <a:fld id="{096B91EB-842B-4D1D-AEC8-B09156E70764}" type="slidenum">
              <a:rPr lang="en-US"/>
              <a:pPr>
                <a:defRPr/>
              </a:pPr>
              <a:t>‹#›</a:t>
            </a:fld>
            <a:endParaRPr lang="en-US" dirty="0"/>
          </a:p>
        </p:txBody>
      </p:sp>
    </p:spTree>
    <p:extLst>
      <p:ext uri="{BB962C8B-B14F-4D97-AF65-F5344CB8AC3E}">
        <p14:creationId xmlns:p14="http://schemas.microsoft.com/office/powerpoint/2010/main" val="40937627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dt" sz="half" idx="10"/>
          </p:nvPr>
        </p:nvSpPr>
        <p:spPr>
          <a:ln/>
        </p:spPr>
        <p:txBody>
          <a:bodyPr/>
          <a:lstStyle>
            <a:lvl1pPr>
              <a:defRPr/>
            </a:lvl1pPr>
          </a:lstStyle>
          <a:p>
            <a:pPr>
              <a:defRPr/>
            </a:pPr>
            <a:fld id="{62D0B15B-DC5C-4473-AC15-0237F868F031}" type="datetime1">
              <a:rPr lang="en-US"/>
              <a:pPr>
                <a:defRPr/>
              </a:pPr>
              <a:t>11/14/2016</a:t>
            </a:fld>
            <a:endParaRPr lang="en-US" dirty="0"/>
          </a:p>
        </p:txBody>
      </p:sp>
      <p:sp>
        <p:nvSpPr>
          <p:cNvPr id="4"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7"/>
          <p:cNvSpPr>
            <a:spLocks noGrp="1" noChangeArrowheads="1"/>
          </p:cNvSpPr>
          <p:nvPr>
            <p:ph type="sldNum" sz="quarter" idx="12"/>
          </p:nvPr>
        </p:nvSpPr>
        <p:spPr>
          <a:ln/>
        </p:spPr>
        <p:txBody>
          <a:bodyPr/>
          <a:lstStyle>
            <a:lvl1pPr>
              <a:defRPr/>
            </a:lvl1pPr>
          </a:lstStyle>
          <a:p>
            <a:pPr>
              <a:defRPr/>
            </a:pPr>
            <a:fld id="{CCD2E938-E834-4C59-9B37-D84C63F6616D}" type="slidenum">
              <a:rPr lang="en-US"/>
              <a:pPr>
                <a:defRPr/>
              </a:pPr>
              <a:t>‹#›</a:t>
            </a:fld>
            <a:endParaRPr lang="en-US" dirty="0"/>
          </a:p>
        </p:txBody>
      </p:sp>
    </p:spTree>
    <p:extLst>
      <p:ext uri="{BB962C8B-B14F-4D97-AF65-F5344CB8AC3E}">
        <p14:creationId xmlns:p14="http://schemas.microsoft.com/office/powerpoint/2010/main" val="23971239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495800"/>
          </a:xfrm>
        </p:spPr>
        <p:txBody>
          <a:bodyPr/>
          <a:lstStyle/>
          <a:p>
            <a:pPr lvl="0"/>
            <a:endParaRPr lang="en-US" noProof="0" dirty="0"/>
          </a:p>
        </p:txBody>
      </p:sp>
      <p:sp>
        <p:nvSpPr>
          <p:cNvPr id="4" name="Rectangle 25"/>
          <p:cNvSpPr>
            <a:spLocks noGrp="1" noChangeArrowheads="1"/>
          </p:cNvSpPr>
          <p:nvPr>
            <p:ph type="dt" sz="half" idx="10"/>
          </p:nvPr>
        </p:nvSpPr>
        <p:spPr>
          <a:ln/>
        </p:spPr>
        <p:txBody>
          <a:bodyPr/>
          <a:lstStyle>
            <a:lvl1pPr>
              <a:defRPr/>
            </a:lvl1pPr>
          </a:lstStyle>
          <a:p>
            <a:pPr>
              <a:defRPr/>
            </a:pPr>
            <a:fld id="{12A6AE0C-7C77-48C9-A8EB-8C4FB519E760}" type="datetime1">
              <a:rPr lang="en-US"/>
              <a:pPr>
                <a:defRPr/>
              </a:pPr>
              <a:t>11/14/2016</a:t>
            </a:fld>
            <a:endParaRPr lang="en-US" dirty="0"/>
          </a:p>
        </p:txBody>
      </p:sp>
      <p:sp>
        <p:nvSpPr>
          <p:cNvPr id="5"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7"/>
          <p:cNvSpPr>
            <a:spLocks noGrp="1" noChangeArrowheads="1"/>
          </p:cNvSpPr>
          <p:nvPr>
            <p:ph type="sldNum" sz="quarter" idx="12"/>
          </p:nvPr>
        </p:nvSpPr>
        <p:spPr>
          <a:ln/>
        </p:spPr>
        <p:txBody>
          <a:bodyPr/>
          <a:lstStyle>
            <a:lvl1pPr>
              <a:defRPr/>
            </a:lvl1pPr>
          </a:lstStyle>
          <a:p>
            <a:pPr>
              <a:defRPr/>
            </a:pPr>
            <a:fld id="{F2F9D4F5-8663-4CA6-A1CE-4C3CA231B63E}" type="slidenum">
              <a:rPr lang="en-US"/>
              <a:pPr>
                <a:defRPr/>
              </a:pPr>
              <a:t>‹#›</a:t>
            </a:fld>
            <a:endParaRPr lang="en-US" dirty="0"/>
          </a:p>
        </p:txBody>
      </p:sp>
    </p:spTree>
    <p:extLst>
      <p:ext uri="{BB962C8B-B14F-4D97-AF65-F5344CB8AC3E}">
        <p14:creationId xmlns:p14="http://schemas.microsoft.com/office/powerpoint/2010/main" val="24100939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05000"/>
            <a:ext cx="4038600" cy="4114800"/>
          </a:xfrm>
        </p:spPr>
        <p:txBody>
          <a:bodyPr/>
          <a:lstStyle/>
          <a:p>
            <a:pPr lvl="0"/>
            <a:r>
              <a:rPr lang="en-US" noProof="0" dirty="0" smtClean="0"/>
              <a:t>Click icon to add clip art</a:t>
            </a:r>
          </a:p>
        </p:txBody>
      </p:sp>
      <p:sp>
        <p:nvSpPr>
          <p:cNvPr id="5" name="Rectangle 25"/>
          <p:cNvSpPr>
            <a:spLocks noGrp="1" noChangeArrowheads="1"/>
          </p:cNvSpPr>
          <p:nvPr>
            <p:ph type="dt" sz="half" idx="10"/>
          </p:nvPr>
        </p:nvSpPr>
        <p:spPr>
          <a:ln/>
        </p:spPr>
        <p:txBody>
          <a:bodyPr/>
          <a:lstStyle>
            <a:lvl1pPr>
              <a:defRPr/>
            </a:lvl1pPr>
          </a:lstStyle>
          <a:p>
            <a:pPr>
              <a:defRPr/>
            </a:pPr>
            <a:fld id="{87F3909E-4E20-4BAD-8204-FF9D492562A5}" type="datetime1">
              <a:rPr lang="en-US"/>
              <a:pPr>
                <a:defRPr/>
              </a:pPr>
              <a:t>11/14/2016</a:t>
            </a:fld>
            <a:endParaRPr lang="en-US" dirty="0"/>
          </a:p>
        </p:txBody>
      </p:sp>
      <p:sp>
        <p:nvSpPr>
          <p:cNvPr id="6"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7"/>
          <p:cNvSpPr>
            <a:spLocks noGrp="1" noChangeArrowheads="1"/>
          </p:cNvSpPr>
          <p:nvPr>
            <p:ph type="sldNum" sz="quarter" idx="12"/>
          </p:nvPr>
        </p:nvSpPr>
        <p:spPr>
          <a:ln/>
        </p:spPr>
        <p:txBody>
          <a:bodyPr/>
          <a:lstStyle>
            <a:lvl1pPr>
              <a:defRPr/>
            </a:lvl1pPr>
          </a:lstStyle>
          <a:p>
            <a:pPr>
              <a:defRPr/>
            </a:pPr>
            <a:fld id="{DD6661EC-27C0-40C3-A99E-39F7E91D2037}" type="slidenum">
              <a:rPr lang="en-US"/>
              <a:pPr>
                <a:defRPr/>
              </a:pPr>
              <a:t>‹#›</a:t>
            </a:fld>
            <a:endParaRPr lang="en-US" dirty="0"/>
          </a:p>
        </p:txBody>
      </p:sp>
    </p:spTree>
    <p:extLst>
      <p:ext uri="{BB962C8B-B14F-4D97-AF65-F5344CB8AC3E}">
        <p14:creationId xmlns:p14="http://schemas.microsoft.com/office/powerpoint/2010/main" val="11263587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5"/>
          <p:cNvSpPr>
            <a:spLocks noGrp="1" noChangeArrowheads="1"/>
          </p:cNvSpPr>
          <p:nvPr>
            <p:ph type="dt" sz="half" idx="10"/>
          </p:nvPr>
        </p:nvSpPr>
        <p:spPr>
          <a:ln/>
        </p:spPr>
        <p:txBody>
          <a:bodyPr/>
          <a:lstStyle>
            <a:lvl1pPr>
              <a:defRPr/>
            </a:lvl1pPr>
          </a:lstStyle>
          <a:p>
            <a:pPr>
              <a:defRPr/>
            </a:pPr>
            <a:fld id="{A3111EDD-1661-4D13-A0EB-5FBF07016EEA}" type="datetime1">
              <a:rPr lang="en-US"/>
              <a:pPr>
                <a:defRPr/>
              </a:pPr>
              <a:t>11/14/2016</a:t>
            </a:fld>
            <a:endParaRPr lang="en-US" dirty="0"/>
          </a:p>
        </p:txBody>
      </p:sp>
      <p:sp>
        <p:nvSpPr>
          <p:cNvPr id="5"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7"/>
          <p:cNvSpPr>
            <a:spLocks noGrp="1" noChangeArrowheads="1"/>
          </p:cNvSpPr>
          <p:nvPr>
            <p:ph type="sldNum" sz="quarter" idx="12"/>
          </p:nvPr>
        </p:nvSpPr>
        <p:spPr>
          <a:ln/>
        </p:spPr>
        <p:txBody>
          <a:bodyPr/>
          <a:lstStyle>
            <a:lvl1pPr>
              <a:defRPr/>
            </a:lvl1pPr>
          </a:lstStyle>
          <a:p>
            <a:pPr>
              <a:defRPr/>
            </a:pPr>
            <a:fld id="{FAF2B5B7-B6AA-41C8-94D0-6741F54D1CD2}" type="slidenum">
              <a:rPr lang="en-US"/>
              <a:pPr>
                <a:defRPr/>
              </a:pPr>
              <a:t>‹#›</a:t>
            </a:fld>
            <a:endParaRPr lang="en-US" dirty="0"/>
          </a:p>
        </p:txBody>
      </p:sp>
    </p:spTree>
    <p:extLst>
      <p:ext uri="{BB962C8B-B14F-4D97-AF65-F5344CB8AC3E}">
        <p14:creationId xmlns:p14="http://schemas.microsoft.com/office/powerpoint/2010/main" val="7979111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dt" sz="half" idx="10"/>
          </p:nvPr>
        </p:nvSpPr>
        <p:spPr>
          <a:ln/>
        </p:spPr>
        <p:txBody>
          <a:bodyPr/>
          <a:lstStyle>
            <a:lvl1pPr>
              <a:defRPr/>
            </a:lvl1pPr>
          </a:lstStyle>
          <a:p>
            <a:pPr>
              <a:defRPr/>
            </a:pPr>
            <a:fld id="{13E164D0-0713-47A4-802D-B97BE44F6395}" type="datetime1">
              <a:rPr lang="en-US"/>
              <a:pPr>
                <a:defRPr/>
              </a:pPr>
              <a:t>11/14/2016</a:t>
            </a:fld>
            <a:endParaRPr lang="en-US" dirty="0"/>
          </a:p>
        </p:txBody>
      </p:sp>
      <p:sp>
        <p:nvSpPr>
          <p:cNvPr id="6"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7"/>
          <p:cNvSpPr>
            <a:spLocks noGrp="1" noChangeArrowheads="1"/>
          </p:cNvSpPr>
          <p:nvPr>
            <p:ph type="sldNum" sz="quarter" idx="12"/>
          </p:nvPr>
        </p:nvSpPr>
        <p:spPr>
          <a:ln/>
        </p:spPr>
        <p:txBody>
          <a:bodyPr/>
          <a:lstStyle>
            <a:lvl1pPr>
              <a:defRPr/>
            </a:lvl1pPr>
          </a:lstStyle>
          <a:p>
            <a:pPr>
              <a:defRPr/>
            </a:pPr>
            <a:fld id="{21090B67-93DF-4651-BD31-5E616B6623B5}" type="slidenum">
              <a:rPr lang="en-US"/>
              <a:pPr>
                <a:defRPr/>
              </a:pPr>
              <a:t>‹#›</a:t>
            </a:fld>
            <a:endParaRPr lang="en-US" dirty="0"/>
          </a:p>
        </p:txBody>
      </p:sp>
    </p:spTree>
    <p:extLst>
      <p:ext uri="{BB962C8B-B14F-4D97-AF65-F5344CB8AC3E}">
        <p14:creationId xmlns:p14="http://schemas.microsoft.com/office/powerpoint/2010/main" val="40148715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5"/>
          <p:cNvSpPr>
            <a:spLocks noGrp="1" noChangeArrowheads="1"/>
          </p:cNvSpPr>
          <p:nvPr>
            <p:ph type="dt" sz="half" idx="10"/>
          </p:nvPr>
        </p:nvSpPr>
        <p:spPr>
          <a:ln/>
        </p:spPr>
        <p:txBody>
          <a:bodyPr/>
          <a:lstStyle>
            <a:lvl1pPr>
              <a:defRPr/>
            </a:lvl1pPr>
          </a:lstStyle>
          <a:p>
            <a:pPr>
              <a:defRPr/>
            </a:pPr>
            <a:fld id="{416BBD57-A0AE-4204-9114-A155564414DA}" type="datetime1">
              <a:rPr lang="en-US"/>
              <a:pPr>
                <a:defRPr/>
              </a:pPr>
              <a:t>11/14/2016</a:t>
            </a:fld>
            <a:endParaRPr lang="en-US" dirty="0"/>
          </a:p>
        </p:txBody>
      </p:sp>
      <p:sp>
        <p:nvSpPr>
          <p:cNvPr id="8"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7"/>
          <p:cNvSpPr>
            <a:spLocks noGrp="1" noChangeArrowheads="1"/>
          </p:cNvSpPr>
          <p:nvPr>
            <p:ph type="sldNum" sz="quarter" idx="12"/>
          </p:nvPr>
        </p:nvSpPr>
        <p:spPr>
          <a:ln/>
        </p:spPr>
        <p:txBody>
          <a:bodyPr/>
          <a:lstStyle>
            <a:lvl1pPr>
              <a:defRPr/>
            </a:lvl1pPr>
          </a:lstStyle>
          <a:p>
            <a:pPr>
              <a:defRPr/>
            </a:pPr>
            <a:fld id="{D4D865DE-5975-4FF7-ABF4-59C4953FFF95}" type="slidenum">
              <a:rPr lang="en-US"/>
              <a:pPr>
                <a:defRPr/>
              </a:pPr>
              <a:t>‹#›</a:t>
            </a:fld>
            <a:endParaRPr lang="en-US" dirty="0"/>
          </a:p>
        </p:txBody>
      </p:sp>
    </p:spTree>
    <p:extLst>
      <p:ext uri="{BB962C8B-B14F-4D97-AF65-F5344CB8AC3E}">
        <p14:creationId xmlns:p14="http://schemas.microsoft.com/office/powerpoint/2010/main" val="36449648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dt" sz="half" idx="10"/>
          </p:nvPr>
        </p:nvSpPr>
        <p:spPr>
          <a:ln/>
        </p:spPr>
        <p:txBody>
          <a:bodyPr/>
          <a:lstStyle>
            <a:lvl1pPr>
              <a:defRPr/>
            </a:lvl1pPr>
          </a:lstStyle>
          <a:p>
            <a:pPr>
              <a:defRPr/>
            </a:pPr>
            <a:fld id="{57A603C7-6FDB-44D1-833A-9A3F27A3CF26}" type="datetime1">
              <a:rPr lang="en-US"/>
              <a:pPr>
                <a:defRPr/>
              </a:pPr>
              <a:t>11/14/2016</a:t>
            </a:fld>
            <a:endParaRPr lang="en-US" dirty="0"/>
          </a:p>
        </p:txBody>
      </p:sp>
      <p:sp>
        <p:nvSpPr>
          <p:cNvPr id="4"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7"/>
          <p:cNvSpPr>
            <a:spLocks noGrp="1" noChangeArrowheads="1"/>
          </p:cNvSpPr>
          <p:nvPr>
            <p:ph type="sldNum" sz="quarter" idx="12"/>
          </p:nvPr>
        </p:nvSpPr>
        <p:spPr>
          <a:ln/>
        </p:spPr>
        <p:txBody>
          <a:bodyPr/>
          <a:lstStyle>
            <a:lvl1pPr>
              <a:defRPr/>
            </a:lvl1pPr>
          </a:lstStyle>
          <a:p>
            <a:pPr>
              <a:defRPr/>
            </a:pPr>
            <a:fld id="{F70CD664-7AD9-4313-B10B-9C6A539CD79E}" type="slidenum">
              <a:rPr lang="en-US"/>
              <a:pPr>
                <a:defRPr/>
              </a:pPr>
              <a:t>‹#›</a:t>
            </a:fld>
            <a:endParaRPr lang="en-US" dirty="0"/>
          </a:p>
        </p:txBody>
      </p:sp>
    </p:spTree>
    <p:extLst>
      <p:ext uri="{BB962C8B-B14F-4D97-AF65-F5344CB8AC3E}">
        <p14:creationId xmlns:p14="http://schemas.microsoft.com/office/powerpoint/2010/main" val="301417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5"/>
          <p:cNvSpPr>
            <a:spLocks noGrp="1" noChangeArrowheads="1"/>
          </p:cNvSpPr>
          <p:nvPr>
            <p:ph type="dt" sz="half" idx="10"/>
          </p:nvPr>
        </p:nvSpPr>
        <p:spPr>
          <a:ln/>
        </p:spPr>
        <p:txBody>
          <a:bodyPr/>
          <a:lstStyle>
            <a:lvl1pPr>
              <a:defRPr/>
            </a:lvl1pPr>
          </a:lstStyle>
          <a:p>
            <a:pPr>
              <a:defRPr/>
            </a:pPr>
            <a:fld id="{78BE8694-7DCD-478C-9DF2-1EA9BF11B00B}" type="datetime1">
              <a:rPr lang="en-US"/>
              <a:pPr>
                <a:defRPr/>
              </a:pPr>
              <a:t>11/14/2016</a:t>
            </a:fld>
            <a:endParaRPr lang="en-US" dirty="0"/>
          </a:p>
        </p:txBody>
      </p:sp>
      <p:sp>
        <p:nvSpPr>
          <p:cNvPr id="3"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7"/>
          <p:cNvSpPr>
            <a:spLocks noGrp="1" noChangeArrowheads="1"/>
          </p:cNvSpPr>
          <p:nvPr>
            <p:ph type="sldNum" sz="quarter" idx="12"/>
          </p:nvPr>
        </p:nvSpPr>
        <p:spPr>
          <a:ln/>
        </p:spPr>
        <p:txBody>
          <a:bodyPr/>
          <a:lstStyle>
            <a:lvl1pPr>
              <a:defRPr/>
            </a:lvl1pPr>
          </a:lstStyle>
          <a:p>
            <a:pPr>
              <a:defRPr/>
            </a:pPr>
            <a:fld id="{24F5B158-D6FD-4A53-857E-94FDCA74BA70}" type="slidenum">
              <a:rPr lang="en-US"/>
              <a:pPr>
                <a:defRPr/>
              </a:pPr>
              <a:t>‹#›</a:t>
            </a:fld>
            <a:endParaRPr lang="en-US" dirty="0"/>
          </a:p>
        </p:txBody>
      </p:sp>
    </p:spTree>
    <p:extLst>
      <p:ext uri="{BB962C8B-B14F-4D97-AF65-F5344CB8AC3E}">
        <p14:creationId xmlns:p14="http://schemas.microsoft.com/office/powerpoint/2010/main" val="932272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dt" sz="half" idx="10"/>
          </p:nvPr>
        </p:nvSpPr>
        <p:spPr>
          <a:ln/>
        </p:spPr>
        <p:txBody>
          <a:bodyPr/>
          <a:lstStyle>
            <a:lvl1pPr>
              <a:defRPr/>
            </a:lvl1pPr>
          </a:lstStyle>
          <a:p>
            <a:pPr>
              <a:defRPr/>
            </a:pPr>
            <a:fld id="{D89FFE27-D4DA-4950-874F-573A946A34D1}" type="datetime1">
              <a:rPr lang="en-US"/>
              <a:pPr>
                <a:defRPr/>
              </a:pPr>
              <a:t>11/14/2016</a:t>
            </a:fld>
            <a:endParaRPr lang="en-US" dirty="0"/>
          </a:p>
        </p:txBody>
      </p:sp>
      <p:sp>
        <p:nvSpPr>
          <p:cNvPr id="6"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7"/>
          <p:cNvSpPr>
            <a:spLocks noGrp="1" noChangeArrowheads="1"/>
          </p:cNvSpPr>
          <p:nvPr>
            <p:ph type="sldNum" sz="quarter" idx="12"/>
          </p:nvPr>
        </p:nvSpPr>
        <p:spPr>
          <a:ln/>
        </p:spPr>
        <p:txBody>
          <a:bodyPr/>
          <a:lstStyle>
            <a:lvl1pPr>
              <a:defRPr/>
            </a:lvl1pPr>
          </a:lstStyle>
          <a:p>
            <a:pPr>
              <a:defRPr/>
            </a:pPr>
            <a:fld id="{11A444F7-9C29-4A2B-94AA-9FA1C16F3894}" type="slidenum">
              <a:rPr lang="en-US"/>
              <a:pPr>
                <a:defRPr/>
              </a:pPr>
              <a:t>‹#›</a:t>
            </a:fld>
            <a:endParaRPr lang="en-US" dirty="0"/>
          </a:p>
        </p:txBody>
      </p:sp>
    </p:spTree>
    <p:extLst>
      <p:ext uri="{BB962C8B-B14F-4D97-AF65-F5344CB8AC3E}">
        <p14:creationId xmlns:p14="http://schemas.microsoft.com/office/powerpoint/2010/main" val="275356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dt" sz="half" idx="10"/>
          </p:nvPr>
        </p:nvSpPr>
        <p:spPr>
          <a:ln/>
        </p:spPr>
        <p:txBody>
          <a:bodyPr/>
          <a:lstStyle>
            <a:lvl1pPr>
              <a:defRPr/>
            </a:lvl1pPr>
          </a:lstStyle>
          <a:p>
            <a:pPr>
              <a:defRPr/>
            </a:pPr>
            <a:fld id="{867AB129-060F-43F1-BCAF-3B3653FEF3D1}" type="datetime1">
              <a:rPr lang="en-US"/>
              <a:pPr>
                <a:defRPr/>
              </a:pPr>
              <a:t>11/14/2016</a:t>
            </a:fld>
            <a:endParaRPr lang="en-US" dirty="0"/>
          </a:p>
        </p:txBody>
      </p:sp>
      <p:sp>
        <p:nvSpPr>
          <p:cNvPr id="6" name="Rectangle 2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7"/>
          <p:cNvSpPr>
            <a:spLocks noGrp="1" noChangeArrowheads="1"/>
          </p:cNvSpPr>
          <p:nvPr>
            <p:ph type="sldNum" sz="quarter" idx="12"/>
          </p:nvPr>
        </p:nvSpPr>
        <p:spPr>
          <a:ln/>
        </p:spPr>
        <p:txBody>
          <a:bodyPr/>
          <a:lstStyle>
            <a:lvl1pPr>
              <a:defRPr/>
            </a:lvl1pPr>
          </a:lstStyle>
          <a:p>
            <a:pPr>
              <a:defRPr/>
            </a:pPr>
            <a:fld id="{822849A1-5338-45EF-9540-9E4BF9E37DA4}" type="slidenum">
              <a:rPr lang="en-US"/>
              <a:pPr>
                <a:defRPr/>
              </a:pPr>
              <a:t>‹#›</a:t>
            </a:fld>
            <a:endParaRPr lang="en-US" dirty="0"/>
          </a:p>
        </p:txBody>
      </p:sp>
    </p:spTree>
    <p:extLst>
      <p:ext uri="{BB962C8B-B14F-4D97-AF65-F5344CB8AC3E}">
        <p14:creationId xmlns:p14="http://schemas.microsoft.com/office/powerpoint/2010/main" val="371775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3"/>
          <p:cNvGrpSpPr>
            <a:grpSpLocks/>
          </p:cNvGrpSpPr>
          <p:nvPr/>
        </p:nvGrpSpPr>
        <p:grpSpPr bwMode="auto">
          <a:xfrm>
            <a:off x="0" y="0"/>
            <a:ext cx="9144000" cy="6858000"/>
            <a:chOff x="0" y="0"/>
            <a:chExt cx="5760" cy="4320"/>
          </a:xfrm>
        </p:grpSpPr>
        <p:sp>
          <p:nvSpPr>
            <p:cNvPr id="1050" name="Freeform 4"/>
            <p:cNvSpPr>
              <a:spLocks/>
            </p:cNvSpPr>
            <p:nvPr/>
          </p:nvSpPr>
          <p:spPr bwMode="hidden">
            <a:xfrm>
              <a:off x="0" y="3072"/>
              <a:ext cx="5760" cy="1248"/>
            </a:xfrm>
            <a:custGeom>
              <a:avLst/>
              <a:gdLst>
                <a:gd name="T0" fmla="*/ 210 w 6027"/>
                <a:gd name="T1" fmla="*/ 1 h 2296"/>
                <a:gd name="T2" fmla="*/ 0 w 6027"/>
                <a:gd name="T3" fmla="*/ 1 h 2296"/>
                <a:gd name="T4" fmla="*/ 0 w 6027"/>
                <a:gd name="T5" fmla="*/ 0 h 2296"/>
                <a:gd name="T6" fmla="*/ 210 w 6027"/>
                <a:gd name="T7" fmla="*/ 0 h 2296"/>
                <a:gd name="T8" fmla="*/ 210 w 6027"/>
                <a:gd name="T9" fmla="*/ 1 h 2296"/>
                <a:gd name="T10" fmla="*/ 210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7077" name="Freeform 5"/>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sp>
        <p:nvSpPr>
          <p:cNvPr id="1027" name="Freeform 6"/>
          <p:cNvSpPr>
            <a:spLocks/>
          </p:cNvSpPr>
          <p:nvPr/>
        </p:nvSpPr>
        <p:spPr bwMode="hidden">
          <a:xfrm>
            <a:off x="6248400" y="626268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1028"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nvGrpSpPr>
            <p:cNvPr id="1043" name="Group 9"/>
            <p:cNvGrpSpPr>
              <a:grpSpLocks/>
            </p:cNvGrpSpPr>
            <p:nvPr userDrawn="1"/>
          </p:nvGrpSpPr>
          <p:grpSpPr bwMode="auto">
            <a:xfrm>
              <a:off x="2486" y="3792"/>
              <a:ext cx="2458" cy="540"/>
              <a:chOff x="2486" y="3792"/>
              <a:chExt cx="2458" cy="540"/>
            </a:xfrm>
          </p:grpSpPr>
          <p:sp>
            <p:nvSpPr>
              <p:cNvPr id="1045"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6" name="Freeform 11"/>
              <p:cNvSpPr>
                <a:spLocks/>
              </p:cNvSpPr>
              <p:nvPr userDrawn="1"/>
            </p:nvSpPr>
            <p:spPr bwMode="ltGray">
              <a:xfrm>
                <a:off x="2677" y="3792"/>
                <a:ext cx="186" cy="395"/>
              </a:xfrm>
              <a:custGeom>
                <a:avLst/>
                <a:gdLst>
                  <a:gd name="T0" fmla="*/ 36 w 186"/>
                  <a:gd name="T1" fmla="*/ 0 h 353"/>
                  <a:gd name="T2" fmla="*/ 54 w 186"/>
                  <a:gd name="T3" fmla="*/ 72629 h 353"/>
                  <a:gd name="T4" fmla="*/ 24 w 186"/>
                  <a:gd name="T5" fmla="*/ 124639 h 353"/>
                  <a:gd name="T6" fmla="*/ 18 w 186"/>
                  <a:gd name="T7" fmla="*/ 269797 h 353"/>
                  <a:gd name="T8" fmla="*/ 42 w 186"/>
                  <a:gd name="T9" fmla="*/ 468378 h 353"/>
                  <a:gd name="T10" fmla="*/ 48 w 186"/>
                  <a:gd name="T11" fmla="*/ 663157 h 353"/>
                  <a:gd name="T12" fmla="*/ 0 w 186"/>
                  <a:gd name="T13" fmla="*/ 1449187 h 353"/>
                  <a:gd name="T14" fmla="*/ 54 w 186"/>
                  <a:gd name="T15" fmla="*/ 958461 h 353"/>
                  <a:gd name="T16" fmla="*/ 84 w 186"/>
                  <a:gd name="T17" fmla="*/ 884685 h 353"/>
                  <a:gd name="T18" fmla="*/ 126 w 186"/>
                  <a:gd name="T19" fmla="*/ 518998 h 353"/>
                  <a:gd name="T20" fmla="*/ 144 w 186"/>
                  <a:gd name="T21" fmla="*/ 491011 h 353"/>
                  <a:gd name="T22" fmla="*/ 144 w 186"/>
                  <a:gd name="T23" fmla="*/ 370423 h 353"/>
                  <a:gd name="T24" fmla="*/ 186 w 186"/>
                  <a:gd name="T25" fmla="*/ 269797 h 353"/>
                  <a:gd name="T26" fmla="*/ 162 w 186"/>
                  <a:gd name="T27" fmla="*/ 24467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7"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8"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29095 h 66"/>
                  <a:gd name="T8" fmla="*/ 6 w 155"/>
                  <a:gd name="T9" fmla="*/ 83848 h 66"/>
                  <a:gd name="T10" fmla="*/ 0 w 155"/>
                  <a:gd name="T11" fmla="*/ 114833 h 66"/>
                  <a:gd name="T12" fmla="*/ 78 w 155"/>
                  <a:gd name="T13" fmla="*/ 281471 h 66"/>
                  <a:gd name="T14" fmla="*/ 96 w 155"/>
                  <a:gd name="T15" fmla="*/ 198132 h 66"/>
                  <a:gd name="T16" fmla="*/ 155 w 155"/>
                  <a:gd name="T17" fmla="*/ 313116 h 66"/>
                  <a:gd name="T18" fmla="*/ 126 w 155"/>
                  <a:gd name="T19" fmla="*/ 114833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9" name="Freeform 14"/>
              <p:cNvSpPr>
                <a:spLocks/>
              </p:cNvSpPr>
              <p:nvPr userDrawn="1"/>
            </p:nvSpPr>
            <p:spPr bwMode="ltGray">
              <a:xfrm>
                <a:off x="2486" y="3859"/>
                <a:ext cx="42" cy="81"/>
              </a:xfrm>
              <a:custGeom>
                <a:avLst/>
                <a:gdLst>
                  <a:gd name="T0" fmla="*/ 6 w 42"/>
                  <a:gd name="T1" fmla="*/ 223215 h 72"/>
                  <a:gd name="T2" fmla="*/ 0 w 42"/>
                  <a:gd name="T3" fmla="*/ 115767 h 72"/>
                  <a:gd name="T4" fmla="*/ 12 w 42"/>
                  <a:gd name="T5" fmla="*/ 40107 h 72"/>
                  <a:gd name="T6" fmla="*/ 0 w 42"/>
                  <a:gd name="T7" fmla="*/ 40107 h 72"/>
                  <a:gd name="T8" fmla="*/ 12 w 42"/>
                  <a:gd name="T9" fmla="*/ 40107 h 72"/>
                  <a:gd name="T10" fmla="*/ 24 w 42"/>
                  <a:gd name="T11" fmla="*/ 40107 h 72"/>
                  <a:gd name="T12" fmla="*/ 36 w 42"/>
                  <a:gd name="T13" fmla="*/ 40107 h 72"/>
                  <a:gd name="T14" fmla="*/ 42 w 42"/>
                  <a:gd name="T15" fmla="*/ 0 h 72"/>
                  <a:gd name="T16" fmla="*/ 30 w 42"/>
                  <a:gd name="T17" fmla="*/ 115767 h 72"/>
                  <a:gd name="T18" fmla="*/ 42 w 42"/>
                  <a:gd name="T19" fmla="*/ 297606 h 72"/>
                  <a:gd name="T20" fmla="*/ 12 w 42"/>
                  <a:gd name="T21" fmla="*/ 436145 h 72"/>
                  <a:gd name="T22" fmla="*/ 6 w 42"/>
                  <a:gd name="T23" fmla="*/ 223215 h 72"/>
                  <a:gd name="T24" fmla="*/ 6 w 42"/>
                  <a:gd name="T25" fmla="*/ 223215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387087"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grpSp>
        <p:nvGrpSpPr>
          <p:cNvPr id="1029" name="Group 16"/>
          <p:cNvGrpSpPr>
            <a:grpSpLocks/>
          </p:cNvGrpSpPr>
          <p:nvPr/>
        </p:nvGrpSpPr>
        <p:grpSpPr bwMode="auto">
          <a:xfrm>
            <a:off x="627063" y="6021388"/>
            <a:ext cx="5684837" cy="849312"/>
            <a:chOff x="395" y="3793"/>
            <a:chExt cx="3581" cy="535"/>
          </a:xfrm>
        </p:grpSpPr>
        <p:sp>
          <p:nvSpPr>
            <p:cNvPr id="1036" name="Freeform 17"/>
            <p:cNvSpPr>
              <a:spLocks/>
            </p:cNvSpPr>
            <p:nvPr/>
          </p:nvSpPr>
          <p:spPr bwMode="auto">
            <a:xfrm>
              <a:off x="1196" y="3793"/>
              <a:ext cx="365" cy="291"/>
            </a:xfrm>
            <a:custGeom>
              <a:avLst/>
              <a:gdLst>
                <a:gd name="T0" fmla="*/ 24 w 365"/>
                <a:gd name="T1" fmla="*/ 24 h 287"/>
                <a:gd name="T2" fmla="*/ 0 w 365"/>
                <a:gd name="T3" fmla="*/ 160 h 287"/>
                <a:gd name="T4" fmla="*/ 66 w 365"/>
                <a:gd name="T5" fmla="*/ 308 h 287"/>
                <a:gd name="T6" fmla="*/ 143 w 365"/>
                <a:gd name="T7" fmla="*/ 506 h 287"/>
                <a:gd name="T8" fmla="*/ 191 w 365"/>
                <a:gd name="T9" fmla="*/ 465 h 287"/>
                <a:gd name="T10" fmla="*/ 341 w 365"/>
                <a:gd name="T11" fmla="*/ 798 h 287"/>
                <a:gd name="T12" fmla="*/ 305 w 365"/>
                <a:gd name="T13" fmla="*/ 485 h 287"/>
                <a:gd name="T14" fmla="*/ 365 w 365"/>
                <a:gd name="T15" fmla="*/ 364 h 287"/>
                <a:gd name="T16" fmla="*/ 359 w 365"/>
                <a:gd name="T17" fmla="*/ 349 h 287"/>
                <a:gd name="T18" fmla="*/ 335 w 365"/>
                <a:gd name="T19" fmla="*/ 320 h 287"/>
                <a:gd name="T20" fmla="*/ 299 w 365"/>
                <a:gd name="T21" fmla="*/ 240 h 287"/>
                <a:gd name="T22" fmla="*/ 257 w 365"/>
                <a:gd name="T23" fmla="*/ 186 h 287"/>
                <a:gd name="T24" fmla="*/ 215 w 365"/>
                <a:gd name="T25" fmla="*/ 148 h 287"/>
                <a:gd name="T26" fmla="*/ 173 w 365"/>
                <a:gd name="T27" fmla="*/ 112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37"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38"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118 h 60"/>
                <a:gd name="T16" fmla="*/ 65 w 71"/>
                <a:gd name="T17" fmla="*/ 142 h 60"/>
                <a:gd name="T18" fmla="*/ 71 w 71"/>
                <a:gd name="T19" fmla="*/ 174 h 60"/>
                <a:gd name="T20" fmla="*/ 71 w 71"/>
                <a:gd name="T21" fmla="*/ 192 h 60"/>
                <a:gd name="T22" fmla="*/ 59 w 71"/>
                <a:gd name="T23" fmla="*/ 174 h 60"/>
                <a:gd name="T24" fmla="*/ 47 w 71"/>
                <a:gd name="T25" fmla="*/ 142 h 60"/>
                <a:gd name="T26" fmla="*/ 23 w 71"/>
                <a:gd name="T27" fmla="*/ 118 h 60"/>
                <a:gd name="T28" fmla="*/ 23 w 71"/>
                <a:gd name="T29" fmla="*/ 130 h 60"/>
                <a:gd name="T30" fmla="*/ 18 w 71"/>
                <a:gd name="T31" fmla="*/ 142 h 60"/>
                <a:gd name="T32" fmla="*/ 12 w 71"/>
                <a:gd name="T33" fmla="*/ 156 h 60"/>
                <a:gd name="T34" fmla="*/ 6 w 71"/>
                <a:gd name="T35" fmla="*/ 156 h 60"/>
                <a:gd name="T36" fmla="*/ 6 w 71"/>
                <a:gd name="T37" fmla="*/ 156 h 60"/>
                <a:gd name="T38" fmla="*/ 6 w 71"/>
                <a:gd name="T39" fmla="*/ 130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39"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134 h 162"/>
                <a:gd name="T10" fmla="*/ 96 w 161"/>
                <a:gd name="T11" fmla="*/ 146 h 162"/>
                <a:gd name="T12" fmla="*/ 102 w 161"/>
                <a:gd name="T13" fmla="*/ 170 h 162"/>
                <a:gd name="T14" fmla="*/ 108 w 161"/>
                <a:gd name="T15" fmla="*/ 194 h 162"/>
                <a:gd name="T16" fmla="*/ 120 w 161"/>
                <a:gd name="T17" fmla="*/ 225 h 162"/>
                <a:gd name="T18" fmla="*/ 143 w 161"/>
                <a:gd name="T19" fmla="*/ 279 h 162"/>
                <a:gd name="T20" fmla="*/ 155 w 161"/>
                <a:gd name="T21" fmla="*/ 341 h 162"/>
                <a:gd name="T22" fmla="*/ 161 w 161"/>
                <a:gd name="T23" fmla="*/ 380 h 162"/>
                <a:gd name="T24" fmla="*/ 161 w 161"/>
                <a:gd name="T25" fmla="*/ 395 h 162"/>
                <a:gd name="T26" fmla="*/ 96 w 161"/>
                <a:gd name="T27" fmla="*/ 243 h 162"/>
                <a:gd name="T28" fmla="*/ 30 w 161"/>
                <a:gd name="T29" fmla="*/ 13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0" name="Freeform 21"/>
            <p:cNvSpPr>
              <a:spLocks/>
            </p:cNvSpPr>
            <p:nvPr/>
          </p:nvSpPr>
          <p:spPr bwMode="auto">
            <a:xfrm>
              <a:off x="706" y="3854"/>
              <a:ext cx="59" cy="61"/>
            </a:xfrm>
            <a:custGeom>
              <a:avLst/>
              <a:gdLst>
                <a:gd name="T0" fmla="*/ 59 w 59"/>
                <a:gd name="T1" fmla="*/ 6 h 60"/>
                <a:gd name="T2" fmla="*/ 41 w 59"/>
                <a:gd name="T3" fmla="*/ 118 h 60"/>
                <a:gd name="T4" fmla="*/ 41 w 59"/>
                <a:gd name="T5" fmla="*/ 130 h 60"/>
                <a:gd name="T6" fmla="*/ 47 w 59"/>
                <a:gd name="T7" fmla="*/ 142 h 60"/>
                <a:gd name="T8" fmla="*/ 53 w 59"/>
                <a:gd name="T9" fmla="*/ 174 h 60"/>
                <a:gd name="T10" fmla="*/ 53 w 59"/>
                <a:gd name="T11" fmla="*/ 192 h 60"/>
                <a:gd name="T12" fmla="*/ 47 w 59"/>
                <a:gd name="T13" fmla="*/ 174 h 60"/>
                <a:gd name="T14" fmla="*/ 35 w 59"/>
                <a:gd name="T15" fmla="*/ 156 h 60"/>
                <a:gd name="T16" fmla="*/ 23 w 59"/>
                <a:gd name="T17" fmla="*/ 130 h 60"/>
                <a:gd name="T18" fmla="*/ 17 w 59"/>
                <a:gd name="T19" fmla="*/ 118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1" name="Freeform 22"/>
            <p:cNvSpPr>
              <a:spLocks/>
            </p:cNvSpPr>
            <p:nvPr/>
          </p:nvSpPr>
          <p:spPr bwMode="auto">
            <a:xfrm>
              <a:off x="395" y="3811"/>
              <a:ext cx="245" cy="207"/>
            </a:xfrm>
            <a:custGeom>
              <a:avLst/>
              <a:gdLst>
                <a:gd name="T0" fmla="*/ 233 w 245"/>
                <a:gd name="T1" fmla="*/ 118 h 204"/>
                <a:gd name="T2" fmla="*/ 245 w 245"/>
                <a:gd name="T3" fmla="*/ 130 h 204"/>
                <a:gd name="T4" fmla="*/ 209 w 245"/>
                <a:gd name="T5" fmla="*/ 236 h 204"/>
                <a:gd name="T6" fmla="*/ 143 w 245"/>
                <a:gd name="T7" fmla="*/ 383 h 204"/>
                <a:gd name="T8" fmla="*/ 167 w 245"/>
                <a:gd name="T9" fmla="*/ 457 h 204"/>
                <a:gd name="T10" fmla="*/ 179 w 245"/>
                <a:gd name="T11" fmla="*/ 596 h 204"/>
                <a:gd name="T12" fmla="*/ 77 w 245"/>
                <a:gd name="T13" fmla="*/ 383 h 204"/>
                <a:gd name="T14" fmla="*/ 47 w 245"/>
                <a:gd name="T15" fmla="*/ 236 h 204"/>
                <a:gd name="T16" fmla="*/ 89 w 245"/>
                <a:gd name="T17" fmla="*/ 182 h 204"/>
                <a:gd name="T18" fmla="*/ 59 w 245"/>
                <a:gd name="T19" fmla="*/ 118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118 h 204"/>
                <a:gd name="T50" fmla="*/ 233 w 245"/>
                <a:gd name="T51" fmla="*/ 118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387095" name="Rectangle 23"/>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1" name="Rectangle 24"/>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effectLst>
                  <a:outerShdw blurRad="38100" dist="38100" dir="2700000" algn="tl">
                    <a:srgbClr val="000000"/>
                  </a:outerShdw>
                </a:effectLst>
                <a:latin typeface="+mn-lt"/>
              </a:defRPr>
            </a:lvl1pPr>
          </a:lstStyle>
          <a:p>
            <a:pPr>
              <a:defRPr/>
            </a:pPr>
            <a:fld id="{7AECA79C-866B-49E9-BAED-F7CBDCCFE334}" type="datetime1">
              <a:rPr lang="en-US"/>
              <a:pPr>
                <a:defRPr/>
              </a:pPr>
              <a:t>11/14/2016</a:t>
            </a:fld>
            <a:endParaRPr lang="en-US" dirty="0"/>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fontAlgn="auto" hangingPunct="1">
              <a:spcBef>
                <a:spcPts val="0"/>
              </a:spcBef>
              <a:spcAft>
                <a:spcPts val="0"/>
              </a:spcAft>
              <a:defRPr sz="1200">
                <a:effectLst>
                  <a:outerShdw blurRad="38100" dist="38100" dir="2700000" algn="tl">
                    <a:srgbClr val="000000"/>
                  </a:outerShdw>
                </a:effectLst>
                <a:latin typeface="+mn-lt"/>
              </a:defRPr>
            </a:lvl1pPr>
          </a:lstStyle>
          <a:p>
            <a:pPr>
              <a:defRPr/>
            </a:pPr>
            <a:endParaRPr lang="en-US" dirty="0"/>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effectLst>
                  <a:outerShdw blurRad="38100" dist="38100" dir="2700000" algn="tl">
                    <a:srgbClr val="000000"/>
                  </a:outerShdw>
                </a:effectLst>
                <a:latin typeface="+mn-lt"/>
              </a:defRPr>
            </a:lvl1pPr>
          </a:lstStyle>
          <a:p>
            <a:pPr>
              <a:defRPr/>
            </a:pPr>
            <a:fld id="{A2EC78BE-4207-4BC3-806E-2FA0588D69AA}" type="slidenum">
              <a:rPr lang="en-US"/>
              <a:pPr>
                <a:defRPr/>
              </a:pPr>
              <a:t>‹#›</a:t>
            </a:fld>
            <a:endParaRPr lang="en-US" dirty="0"/>
          </a:p>
        </p:txBody>
      </p:sp>
      <p:pic>
        <p:nvPicPr>
          <p:cNvPr id="81922" name="Picture 2" descr="C:\Temp\TSL_logo2.pn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478587" y="6118225"/>
            <a:ext cx="2435225" cy="629982"/>
          </a:xfrm>
          <a:prstGeom prst="rect">
            <a:avLst/>
          </a:prstGeom>
          <a:noFill/>
          <a:extLst>
            <a:ext uri="{909E8E84-426E-40DD-AFC4-6F175D3DCCD1}">
              <a14:hiddenFill xmlns:a14="http://schemas.microsoft.com/office/drawing/2010/main">
                <a:solidFill>
                  <a:srgbClr val="FFFFFF"/>
                </a:solidFill>
              </a14:hiddenFill>
            </a:ext>
          </a:extLst>
        </p:spPr>
      </p:pic>
    </p:spTree>
  </p:cSld>
  <p:clrMap bg1="dk2" tx1="lt1" bg2="dk1" tx2="lt2" accent1="accent1" accent2="accent2" accent3="accent3" accent4="accent4" accent5="accent5" accent6="accent6" hlink="hlink" folHlink="folHlink"/>
  <p:sldLayoutIdLst>
    <p:sldLayoutId id="2147485801" r:id="rId1"/>
    <p:sldLayoutId id="2147485788" r:id="rId2"/>
    <p:sldLayoutId id="2147485789" r:id="rId3"/>
    <p:sldLayoutId id="2147485790" r:id="rId4"/>
    <p:sldLayoutId id="2147485791" r:id="rId5"/>
    <p:sldLayoutId id="2147485792" r:id="rId6"/>
    <p:sldLayoutId id="2147485793" r:id="rId7"/>
    <p:sldLayoutId id="2147485794" r:id="rId8"/>
    <p:sldLayoutId id="2147485795" r:id="rId9"/>
    <p:sldLayoutId id="2147485796" r:id="rId10"/>
    <p:sldLayoutId id="2147485797" r:id="rId11"/>
    <p:sldLayoutId id="2147485798" r:id="rId12"/>
    <p:sldLayoutId id="2147485799" r:id="rId13"/>
    <p:sldLayoutId id="2147485818" r:id="rId14"/>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3"/>
          <p:cNvGrpSpPr>
            <a:grpSpLocks/>
          </p:cNvGrpSpPr>
          <p:nvPr/>
        </p:nvGrpSpPr>
        <p:grpSpPr bwMode="auto">
          <a:xfrm>
            <a:off x="0" y="0"/>
            <a:ext cx="9144000" cy="6858000"/>
            <a:chOff x="0" y="0"/>
            <a:chExt cx="5760" cy="4320"/>
          </a:xfrm>
        </p:grpSpPr>
        <p:sp>
          <p:nvSpPr>
            <p:cNvPr id="1050" name="Freeform 4"/>
            <p:cNvSpPr>
              <a:spLocks/>
            </p:cNvSpPr>
            <p:nvPr/>
          </p:nvSpPr>
          <p:spPr bwMode="hidden">
            <a:xfrm>
              <a:off x="0" y="3072"/>
              <a:ext cx="5760" cy="1248"/>
            </a:xfrm>
            <a:custGeom>
              <a:avLst/>
              <a:gdLst>
                <a:gd name="T0" fmla="*/ 210 w 6027"/>
                <a:gd name="T1" fmla="*/ 1 h 2296"/>
                <a:gd name="T2" fmla="*/ 0 w 6027"/>
                <a:gd name="T3" fmla="*/ 1 h 2296"/>
                <a:gd name="T4" fmla="*/ 0 w 6027"/>
                <a:gd name="T5" fmla="*/ 0 h 2296"/>
                <a:gd name="T6" fmla="*/ 210 w 6027"/>
                <a:gd name="T7" fmla="*/ 0 h 2296"/>
                <a:gd name="T8" fmla="*/ 210 w 6027"/>
                <a:gd name="T9" fmla="*/ 1 h 2296"/>
                <a:gd name="T10" fmla="*/ 210 w 6027"/>
                <a:gd name="T11" fmla="*/ 1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7077" name="Freeform 5"/>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sp>
        <p:nvSpPr>
          <p:cNvPr id="1027" name="Freeform 6"/>
          <p:cNvSpPr>
            <a:spLocks/>
          </p:cNvSpPr>
          <p:nvPr/>
        </p:nvSpPr>
        <p:spPr bwMode="hidden">
          <a:xfrm>
            <a:off x="6248400" y="626268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nvGrpSpPr>
          <p:cNvPr id="1028"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nvGrpSpPr>
            <p:cNvPr id="1043" name="Group 9"/>
            <p:cNvGrpSpPr>
              <a:grpSpLocks/>
            </p:cNvGrpSpPr>
            <p:nvPr userDrawn="1"/>
          </p:nvGrpSpPr>
          <p:grpSpPr bwMode="auto">
            <a:xfrm>
              <a:off x="2486" y="3792"/>
              <a:ext cx="2458" cy="540"/>
              <a:chOff x="2486" y="3792"/>
              <a:chExt cx="2458" cy="540"/>
            </a:xfrm>
          </p:grpSpPr>
          <p:sp>
            <p:nvSpPr>
              <p:cNvPr id="1045"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6" name="Freeform 11"/>
              <p:cNvSpPr>
                <a:spLocks/>
              </p:cNvSpPr>
              <p:nvPr userDrawn="1"/>
            </p:nvSpPr>
            <p:spPr bwMode="ltGray">
              <a:xfrm>
                <a:off x="2677" y="3792"/>
                <a:ext cx="186" cy="395"/>
              </a:xfrm>
              <a:custGeom>
                <a:avLst/>
                <a:gdLst>
                  <a:gd name="T0" fmla="*/ 36 w 186"/>
                  <a:gd name="T1" fmla="*/ 0 h 353"/>
                  <a:gd name="T2" fmla="*/ 54 w 186"/>
                  <a:gd name="T3" fmla="*/ 72629 h 353"/>
                  <a:gd name="T4" fmla="*/ 24 w 186"/>
                  <a:gd name="T5" fmla="*/ 124639 h 353"/>
                  <a:gd name="T6" fmla="*/ 18 w 186"/>
                  <a:gd name="T7" fmla="*/ 269797 h 353"/>
                  <a:gd name="T8" fmla="*/ 42 w 186"/>
                  <a:gd name="T9" fmla="*/ 468378 h 353"/>
                  <a:gd name="T10" fmla="*/ 48 w 186"/>
                  <a:gd name="T11" fmla="*/ 663157 h 353"/>
                  <a:gd name="T12" fmla="*/ 0 w 186"/>
                  <a:gd name="T13" fmla="*/ 1449187 h 353"/>
                  <a:gd name="T14" fmla="*/ 54 w 186"/>
                  <a:gd name="T15" fmla="*/ 958461 h 353"/>
                  <a:gd name="T16" fmla="*/ 84 w 186"/>
                  <a:gd name="T17" fmla="*/ 884685 h 353"/>
                  <a:gd name="T18" fmla="*/ 126 w 186"/>
                  <a:gd name="T19" fmla="*/ 518998 h 353"/>
                  <a:gd name="T20" fmla="*/ 144 w 186"/>
                  <a:gd name="T21" fmla="*/ 491011 h 353"/>
                  <a:gd name="T22" fmla="*/ 144 w 186"/>
                  <a:gd name="T23" fmla="*/ 370423 h 353"/>
                  <a:gd name="T24" fmla="*/ 186 w 186"/>
                  <a:gd name="T25" fmla="*/ 269797 h 353"/>
                  <a:gd name="T26" fmla="*/ 162 w 186"/>
                  <a:gd name="T27" fmla="*/ 244675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7"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8"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29095 h 66"/>
                  <a:gd name="T8" fmla="*/ 6 w 155"/>
                  <a:gd name="T9" fmla="*/ 83848 h 66"/>
                  <a:gd name="T10" fmla="*/ 0 w 155"/>
                  <a:gd name="T11" fmla="*/ 114833 h 66"/>
                  <a:gd name="T12" fmla="*/ 78 w 155"/>
                  <a:gd name="T13" fmla="*/ 281471 h 66"/>
                  <a:gd name="T14" fmla="*/ 96 w 155"/>
                  <a:gd name="T15" fmla="*/ 198132 h 66"/>
                  <a:gd name="T16" fmla="*/ 155 w 155"/>
                  <a:gd name="T17" fmla="*/ 313116 h 66"/>
                  <a:gd name="T18" fmla="*/ 126 w 155"/>
                  <a:gd name="T19" fmla="*/ 114833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9" name="Freeform 14"/>
              <p:cNvSpPr>
                <a:spLocks/>
              </p:cNvSpPr>
              <p:nvPr userDrawn="1"/>
            </p:nvSpPr>
            <p:spPr bwMode="ltGray">
              <a:xfrm>
                <a:off x="2486" y="3859"/>
                <a:ext cx="42" cy="81"/>
              </a:xfrm>
              <a:custGeom>
                <a:avLst/>
                <a:gdLst>
                  <a:gd name="T0" fmla="*/ 6 w 42"/>
                  <a:gd name="T1" fmla="*/ 223215 h 72"/>
                  <a:gd name="T2" fmla="*/ 0 w 42"/>
                  <a:gd name="T3" fmla="*/ 115767 h 72"/>
                  <a:gd name="T4" fmla="*/ 12 w 42"/>
                  <a:gd name="T5" fmla="*/ 40107 h 72"/>
                  <a:gd name="T6" fmla="*/ 0 w 42"/>
                  <a:gd name="T7" fmla="*/ 40107 h 72"/>
                  <a:gd name="T8" fmla="*/ 12 w 42"/>
                  <a:gd name="T9" fmla="*/ 40107 h 72"/>
                  <a:gd name="T10" fmla="*/ 24 w 42"/>
                  <a:gd name="T11" fmla="*/ 40107 h 72"/>
                  <a:gd name="T12" fmla="*/ 36 w 42"/>
                  <a:gd name="T13" fmla="*/ 40107 h 72"/>
                  <a:gd name="T14" fmla="*/ 42 w 42"/>
                  <a:gd name="T15" fmla="*/ 0 h 72"/>
                  <a:gd name="T16" fmla="*/ 30 w 42"/>
                  <a:gd name="T17" fmla="*/ 115767 h 72"/>
                  <a:gd name="T18" fmla="*/ 42 w 42"/>
                  <a:gd name="T19" fmla="*/ 297606 h 72"/>
                  <a:gd name="T20" fmla="*/ 12 w 42"/>
                  <a:gd name="T21" fmla="*/ 436145 h 72"/>
                  <a:gd name="T22" fmla="*/ 6 w 42"/>
                  <a:gd name="T23" fmla="*/ 223215 h 72"/>
                  <a:gd name="T24" fmla="*/ 6 w 42"/>
                  <a:gd name="T25" fmla="*/ 223215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387087" name="Freeform 15"/>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fontAlgn="auto">
                <a:spcBef>
                  <a:spcPts val="0"/>
                </a:spcBef>
                <a:spcAft>
                  <a:spcPts val="0"/>
                </a:spcAft>
                <a:defRPr/>
              </a:pPr>
              <a:endParaRPr lang="en-US" dirty="0">
                <a:latin typeface="+mn-lt"/>
              </a:endParaRPr>
            </a:p>
          </p:txBody>
        </p:sp>
      </p:grpSp>
      <p:grpSp>
        <p:nvGrpSpPr>
          <p:cNvPr id="1029" name="Group 16"/>
          <p:cNvGrpSpPr>
            <a:grpSpLocks/>
          </p:cNvGrpSpPr>
          <p:nvPr/>
        </p:nvGrpSpPr>
        <p:grpSpPr bwMode="auto">
          <a:xfrm>
            <a:off x="627063" y="6021388"/>
            <a:ext cx="5684837" cy="849312"/>
            <a:chOff x="395" y="3793"/>
            <a:chExt cx="3581" cy="535"/>
          </a:xfrm>
        </p:grpSpPr>
        <p:sp>
          <p:nvSpPr>
            <p:cNvPr id="1036" name="Freeform 17"/>
            <p:cNvSpPr>
              <a:spLocks/>
            </p:cNvSpPr>
            <p:nvPr/>
          </p:nvSpPr>
          <p:spPr bwMode="auto">
            <a:xfrm>
              <a:off x="1196" y="3793"/>
              <a:ext cx="365" cy="291"/>
            </a:xfrm>
            <a:custGeom>
              <a:avLst/>
              <a:gdLst>
                <a:gd name="T0" fmla="*/ 24 w 365"/>
                <a:gd name="T1" fmla="*/ 24 h 287"/>
                <a:gd name="T2" fmla="*/ 0 w 365"/>
                <a:gd name="T3" fmla="*/ 160 h 287"/>
                <a:gd name="T4" fmla="*/ 66 w 365"/>
                <a:gd name="T5" fmla="*/ 308 h 287"/>
                <a:gd name="T6" fmla="*/ 143 w 365"/>
                <a:gd name="T7" fmla="*/ 506 h 287"/>
                <a:gd name="T8" fmla="*/ 191 w 365"/>
                <a:gd name="T9" fmla="*/ 465 h 287"/>
                <a:gd name="T10" fmla="*/ 341 w 365"/>
                <a:gd name="T11" fmla="*/ 798 h 287"/>
                <a:gd name="T12" fmla="*/ 305 w 365"/>
                <a:gd name="T13" fmla="*/ 485 h 287"/>
                <a:gd name="T14" fmla="*/ 365 w 365"/>
                <a:gd name="T15" fmla="*/ 364 h 287"/>
                <a:gd name="T16" fmla="*/ 359 w 365"/>
                <a:gd name="T17" fmla="*/ 349 h 287"/>
                <a:gd name="T18" fmla="*/ 335 w 365"/>
                <a:gd name="T19" fmla="*/ 320 h 287"/>
                <a:gd name="T20" fmla="*/ 299 w 365"/>
                <a:gd name="T21" fmla="*/ 240 h 287"/>
                <a:gd name="T22" fmla="*/ 257 w 365"/>
                <a:gd name="T23" fmla="*/ 186 h 287"/>
                <a:gd name="T24" fmla="*/ 215 w 365"/>
                <a:gd name="T25" fmla="*/ 148 h 287"/>
                <a:gd name="T26" fmla="*/ 173 w 365"/>
                <a:gd name="T27" fmla="*/ 112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37"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38"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118 h 60"/>
                <a:gd name="T16" fmla="*/ 65 w 71"/>
                <a:gd name="T17" fmla="*/ 142 h 60"/>
                <a:gd name="T18" fmla="*/ 71 w 71"/>
                <a:gd name="T19" fmla="*/ 174 h 60"/>
                <a:gd name="T20" fmla="*/ 71 w 71"/>
                <a:gd name="T21" fmla="*/ 192 h 60"/>
                <a:gd name="T22" fmla="*/ 59 w 71"/>
                <a:gd name="T23" fmla="*/ 174 h 60"/>
                <a:gd name="T24" fmla="*/ 47 w 71"/>
                <a:gd name="T25" fmla="*/ 142 h 60"/>
                <a:gd name="T26" fmla="*/ 23 w 71"/>
                <a:gd name="T27" fmla="*/ 118 h 60"/>
                <a:gd name="T28" fmla="*/ 23 w 71"/>
                <a:gd name="T29" fmla="*/ 130 h 60"/>
                <a:gd name="T30" fmla="*/ 18 w 71"/>
                <a:gd name="T31" fmla="*/ 142 h 60"/>
                <a:gd name="T32" fmla="*/ 12 w 71"/>
                <a:gd name="T33" fmla="*/ 156 h 60"/>
                <a:gd name="T34" fmla="*/ 6 w 71"/>
                <a:gd name="T35" fmla="*/ 156 h 60"/>
                <a:gd name="T36" fmla="*/ 6 w 71"/>
                <a:gd name="T37" fmla="*/ 156 h 60"/>
                <a:gd name="T38" fmla="*/ 6 w 71"/>
                <a:gd name="T39" fmla="*/ 130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39"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134 h 162"/>
                <a:gd name="T10" fmla="*/ 96 w 161"/>
                <a:gd name="T11" fmla="*/ 146 h 162"/>
                <a:gd name="T12" fmla="*/ 102 w 161"/>
                <a:gd name="T13" fmla="*/ 170 h 162"/>
                <a:gd name="T14" fmla="*/ 108 w 161"/>
                <a:gd name="T15" fmla="*/ 194 h 162"/>
                <a:gd name="T16" fmla="*/ 120 w 161"/>
                <a:gd name="T17" fmla="*/ 225 h 162"/>
                <a:gd name="T18" fmla="*/ 143 w 161"/>
                <a:gd name="T19" fmla="*/ 279 h 162"/>
                <a:gd name="T20" fmla="*/ 155 w 161"/>
                <a:gd name="T21" fmla="*/ 341 h 162"/>
                <a:gd name="T22" fmla="*/ 161 w 161"/>
                <a:gd name="T23" fmla="*/ 380 h 162"/>
                <a:gd name="T24" fmla="*/ 161 w 161"/>
                <a:gd name="T25" fmla="*/ 395 h 162"/>
                <a:gd name="T26" fmla="*/ 96 w 161"/>
                <a:gd name="T27" fmla="*/ 243 h 162"/>
                <a:gd name="T28" fmla="*/ 30 w 161"/>
                <a:gd name="T29" fmla="*/ 134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0" name="Freeform 21"/>
            <p:cNvSpPr>
              <a:spLocks/>
            </p:cNvSpPr>
            <p:nvPr/>
          </p:nvSpPr>
          <p:spPr bwMode="auto">
            <a:xfrm>
              <a:off x="706" y="3854"/>
              <a:ext cx="59" cy="61"/>
            </a:xfrm>
            <a:custGeom>
              <a:avLst/>
              <a:gdLst>
                <a:gd name="T0" fmla="*/ 59 w 59"/>
                <a:gd name="T1" fmla="*/ 6 h 60"/>
                <a:gd name="T2" fmla="*/ 41 w 59"/>
                <a:gd name="T3" fmla="*/ 118 h 60"/>
                <a:gd name="T4" fmla="*/ 41 w 59"/>
                <a:gd name="T5" fmla="*/ 130 h 60"/>
                <a:gd name="T6" fmla="*/ 47 w 59"/>
                <a:gd name="T7" fmla="*/ 142 h 60"/>
                <a:gd name="T8" fmla="*/ 53 w 59"/>
                <a:gd name="T9" fmla="*/ 174 h 60"/>
                <a:gd name="T10" fmla="*/ 53 w 59"/>
                <a:gd name="T11" fmla="*/ 192 h 60"/>
                <a:gd name="T12" fmla="*/ 47 w 59"/>
                <a:gd name="T13" fmla="*/ 174 h 60"/>
                <a:gd name="T14" fmla="*/ 35 w 59"/>
                <a:gd name="T15" fmla="*/ 156 h 60"/>
                <a:gd name="T16" fmla="*/ 23 w 59"/>
                <a:gd name="T17" fmla="*/ 130 h 60"/>
                <a:gd name="T18" fmla="*/ 17 w 59"/>
                <a:gd name="T19" fmla="*/ 118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041" name="Freeform 22"/>
            <p:cNvSpPr>
              <a:spLocks/>
            </p:cNvSpPr>
            <p:nvPr/>
          </p:nvSpPr>
          <p:spPr bwMode="auto">
            <a:xfrm>
              <a:off x="395" y="3811"/>
              <a:ext cx="245" cy="207"/>
            </a:xfrm>
            <a:custGeom>
              <a:avLst/>
              <a:gdLst>
                <a:gd name="T0" fmla="*/ 233 w 245"/>
                <a:gd name="T1" fmla="*/ 118 h 204"/>
                <a:gd name="T2" fmla="*/ 245 w 245"/>
                <a:gd name="T3" fmla="*/ 130 h 204"/>
                <a:gd name="T4" fmla="*/ 209 w 245"/>
                <a:gd name="T5" fmla="*/ 236 h 204"/>
                <a:gd name="T6" fmla="*/ 143 w 245"/>
                <a:gd name="T7" fmla="*/ 383 h 204"/>
                <a:gd name="T8" fmla="*/ 167 w 245"/>
                <a:gd name="T9" fmla="*/ 457 h 204"/>
                <a:gd name="T10" fmla="*/ 179 w 245"/>
                <a:gd name="T11" fmla="*/ 596 h 204"/>
                <a:gd name="T12" fmla="*/ 77 w 245"/>
                <a:gd name="T13" fmla="*/ 383 h 204"/>
                <a:gd name="T14" fmla="*/ 47 w 245"/>
                <a:gd name="T15" fmla="*/ 236 h 204"/>
                <a:gd name="T16" fmla="*/ 89 w 245"/>
                <a:gd name="T17" fmla="*/ 182 h 204"/>
                <a:gd name="T18" fmla="*/ 59 w 245"/>
                <a:gd name="T19" fmla="*/ 118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118 h 204"/>
                <a:gd name="T50" fmla="*/ 233 w 245"/>
                <a:gd name="T51" fmla="*/ 118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387095" name="Rectangle 23"/>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24"/>
          <p:cNvSpPr>
            <a:spLocks noGrp="1" noChangeArrowheads="1"/>
          </p:cNvSpPr>
          <p:nvPr>
            <p:ph type="body" idx="1"/>
          </p:nvPr>
        </p:nvSpPr>
        <p:spPr bwMode="auto">
          <a:xfrm>
            <a:off x="457200" y="1600200"/>
            <a:ext cx="8229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effectLst>
                  <a:outerShdw blurRad="38100" dist="38100" dir="2700000" algn="tl">
                    <a:srgbClr val="000000"/>
                  </a:outerShdw>
                </a:effectLst>
                <a:latin typeface="+mn-lt"/>
              </a:defRPr>
            </a:lvl1pPr>
          </a:lstStyle>
          <a:p>
            <a:pPr>
              <a:defRPr/>
            </a:pPr>
            <a:fld id="{7AECA79C-866B-49E9-BAED-F7CBDCCFE334}" type="datetime1">
              <a:rPr lang="en-US"/>
              <a:pPr>
                <a:defRPr/>
              </a:pPr>
              <a:t>11/14/2016</a:t>
            </a:fld>
            <a:endParaRPr lang="en-US" dirty="0"/>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fontAlgn="auto" hangingPunct="1">
              <a:spcBef>
                <a:spcPts val="0"/>
              </a:spcBef>
              <a:spcAft>
                <a:spcPts val="0"/>
              </a:spcAft>
              <a:defRPr sz="1200">
                <a:effectLst>
                  <a:outerShdw blurRad="38100" dist="38100" dir="2700000" algn="tl">
                    <a:srgbClr val="000000"/>
                  </a:outerShdw>
                </a:effectLst>
                <a:latin typeface="+mn-lt"/>
              </a:defRPr>
            </a:lvl1pPr>
          </a:lstStyle>
          <a:p>
            <a:pPr>
              <a:defRPr/>
            </a:pPr>
            <a:endParaRPr lang="en-US" dirty="0"/>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effectLst>
                  <a:outerShdw blurRad="38100" dist="38100" dir="2700000" algn="tl">
                    <a:srgbClr val="000000"/>
                  </a:outerShdw>
                </a:effectLst>
                <a:latin typeface="+mn-lt"/>
              </a:defRPr>
            </a:lvl1pPr>
          </a:lstStyle>
          <a:p>
            <a:pPr>
              <a:defRPr/>
            </a:pPr>
            <a:fld id="{A2EC78BE-4207-4BC3-806E-2FA0588D69AA}" type="slidenum">
              <a:rPr lang="en-US"/>
              <a:pPr>
                <a:defRPr/>
              </a:pPr>
              <a:t>‹#›</a:t>
            </a:fld>
            <a:endParaRPr lang="en-US" dirty="0"/>
          </a:p>
        </p:txBody>
      </p:sp>
      <p:pic>
        <p:nvPicPr>
          <p:cNvPr id="81922" name="Picture 2" descr="C:\Temp\TSL_logo2.pn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478587" y="6118225"/>
            <a:ext cx="2435225" cy="629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668353"/>
      </p:ext>
    </p:extLst>
  </p:cSld>
  <p:clrMap bg1="dk2" tx1="lt1" bg2="dk1" tx2="lt2" accent1="accent1" accent2="accent2" accent3="accent3" accent4="accent4" accent5="accent5" accent6="accent6" hlink="hlink" folHlink="folHlink"/>
  <p:sldLayoutIdLst>
    <p:sldLayoutId id="2147485804" r:id="rId1"/>
    <p:sldLayoutId id="2147485805" r:id="rId2"/>
    <p:sldLayoutId id="2147485806" r:id="rId3"/>
    <p:sldLayoutId id="2147485807" r:id="rId4"/>
    <p:sldLayoutId id="2147485808" r:id="rId5"/>
    <p:sldLayoutId id="2147485809" r:id="rId6"/>
    <p:sldLayoutId id="2147485810" r:id="rId7"/>
    <p:sldLayoutId id="2147485811" r:id="rId8"/>
    <p:sldLayoutId id="2147485812" r:id="rId9"/>
    <p:sldLayoutId id="2147485813" r:id="rId10"/>
    <p:sldLayoutId id="2147485814" r:id="rId11"/>
    <p:sldLayoutId id="2147485815" r:id="rId12"/>
    <p:sldLayoutId id="2147485816" r:id="rId13"/>
    <p:sldLayoutId id="2147485817" r:id="rId14"/>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radingsystemlab.com/" TargetMode="Externa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mailto:mike@tradingsystemlab.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tradingsystemlab.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rmltech.com/" TargetMode="External"/><Relationship Id="rId2" Type="http://schemas.openxmlformats.org/officeDocument/2006/relationships/hyperlink" Target="http://www.tradingsystemlab.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124200"/>
          </a:xfrm>
        </p:spPr>
        <p:txBody>
          <a:bodyPr/>
          <a:lstStyle/>
          <a:p>
            <a:pPr eaLnBrk="1" hangingPunct="1">
              <a:defRPr/>
            </a:pPr>
            <a:r>
              <a:rPr lang="en-US" sz="4000" dirty="0" smtClean="0"/>
              <a:t>THE MACHINE OF THE FUTURE: TSL®, EVORUN™ AND DAS™</a:t>
            </a:r>
            <a:endParaRPr lang="en-US" sz="4000" dirty="0"/>
          </a:p>
        </p:txBody>
      </p:sp>
      <p:sp>
        <p:nvSpPr>
          <p:cNvPr id="3" name="Content Placeholder 2"/>
          <p:cNvSpPr>
            <a:spLocks noGrp="1"/>
          </p:cNvSpPr>
          <p:nvPr>
            <p:ph idx="1"/>
          </p:nvPr>
        </p:nvSpPr>
        <p:spPr>
          <a:xfrm>
            <a:off x="457200" y="2590800"/>
            <a:ext cx="8153400" cy="2438400"/>
          </a:xfrm>
        </p:spPr>
        <p:txBody>
          <a:bodyPr/>
          <a:lstStyle/>
          <a:p>
            <a:pPr algn="just" eaLnBrk="1" hangingPunct="1">
              <a:buFontTx/>
              <a:buNone/>
              <a:defRPr/>
            </a:pPr>
            <a:r>
              <a:rPr lang="en-US" sz="1050" dirty="0" smtClean="0"/>
              <a:t>	</a:t>
            </a:r>
          </a:p>
          <a:p>
            <a:pPr algn="just" eaLnBrk="1" hangingPunct="1">
              <a:buFontTx/>
              <a:buNone/>
              <a:defRPr/>
            </a:pPr>
            <a:endParaRPr lang="en-US" sz="1050" dirty="0"/>
          </a:p>
          <a:p>
            <a:pPr algn="just" eaLnBrk="1" hangingPunct="1">
              <a:buFontTx/>
              <a:buNone/>
              <a:defRPr/>
            </a:pPr>
            <a:endParaRPr lang="en-US" sz="1050" dirty="0" smtClean="0"/>
          </a:p>
          <a:p>
            <a:pPr algn="just" eaLnBrk="1" hangingPunct="1">
              <a:buFontTx/>
              <a:buNone/>
              <a:defRPr/>
            </a:pPr>
            <a:endParaRPr lang="en-US" sz="1050" dirty="0"/>
          </a:p>
          <a:p>
            <a:pPr algn="just" eaLnBrk="1" hangingPunct="1">
              <a:buFontTx/>
              <a:buNone/>
              <a:defRPr/>
            </a:pPr>
            <a:endParaRPr lang="en-US" sz="1050" dirty="0" smtClean="0"/>
          </a:p>
          <a:p>
            <a:pPr algn="just" eaLnBrk="1" hangingPunct="1">
              <a:buFontTx/>
              <a:buNone/>
              <a:defRPr/>
            </a:pPr>
            <a:r>
              <a:rPr lang="en-US" sz="1050" dirty="0"/>
              <a:t>	</a:t>
            </a:r>
            <a:r>
              <a:rPr lang="en-US" sz="1050" dirty="0" smtClean="0"/>
              <a:t>	</a:t>
            </a:r>
            <a:endParaRPr lang="en-US" sz="1200" dirty="0"/>
          </a:p>
          <a:p>
            <a:pPr eaLnBrk="1" hangingPunct="1">
              <a:buFontTx/>
              <a:buNone/>
              <a:defRPr/>
            </a:pPr>
            <a:r>
              <a:rPr lang="en-US" sz="1200" dirty="0" smtClean="0"/>
              <a:t>		</a:t>
            </a:r>
            <a:r>
              <a:rPr lang="en-US" sz="1600" dirty="0" smtClean="0"/>
              <a:t>                                             Presented to:</a:t>
            </a:r>
          </a:p>
          <a:p>
            <a:pPr eaLnBrk="1" hangingPunct="1">
              <a:buFontTx/>
              <a:buNone/>
              <a:defRPr/>
            </a:pPr>
            <a:endParaRPr lang="en-US" sz="1600" dirty="0"/>
          </a:p>
          <a:p>
            <a:pPr eaLnBrk="1" hangingPunct="1">
              <a:buFontTx/>
              <a:buNone/>
              <a:defRPr/>
            </a:pPr>
            <a:r>
              <a:rPr lang="en-US" sz="1600" dirty="0" smtClean="0"/>
              <a:t>		  	                    International Traders Expo</a:t>
            </a:r>
          </a:p>
          <a:p>
            <a:pPr eaLnBrk="1" hangingPunct="1">
              <a:buFontTx/>
              <a:buNone/>
              <a:defRPr/>
            </a:pPr>
            <a:r>
              <a:rPr lang="en-US" sz="1600" dirty="0"/>
              <a:t>	</a:t>
            </a:r>
            <a:r>
              <a:rPr lang="en-US" sz="1600" dirty="0" smtClean="0"/>
              <a:t>			            Las Vegas 2016</a:t>
            </a:r>
            <a:endParaRPr lang="en-US" sz="1600" dirty="0"/>
          </a:p>
        </p:txBody>
      </p:sp>
      <p:sp>
        <p:nvSpPr>
          <p:cNvPr id="4" name="Date Placeholder 3"/>
          <p:cNvSpPr>
            <a:spLocks noGrp="1"/>
          </p:cNvSpPr>
          <p:nvPr>
            <p:ph type="dt" sz="quarter" idx="10"/>
          </p:nvPr>
        </p:nvSpPr>
        <p:spPr/>
        <p:txBody>
          <a:bodyPr/>
          <a:lstStyle/>
          <a:p>
            <a:pPr>
              <a:defRPr/>
            </a:pPr>
            <a:fld id="{213227D3-568A-4AE9-B0D6-81343C61B6E5}" type="datetime1">
              <a:rPr lang="en-US"/>
              <a:pPr>
                <a:defRPr/>
              </a:pPr>
              <a:t>11/14/2016</a:t>
            </a:fld>
            <a:endParaRPr lang="en-US" dirty="0"/>
          </a:p>
        </p:txBody>
      </p:sp>
    </p:spTree>
    <p:extLst>
      <p:ext uri="{BB962C8B-B14F-4D97-AF65-F5344CB8AC3E}">
        <p14:creationId xmlns:p14="http://schemas.microsoft.com/office/powerpoint/2010/main" val="459468623"/>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EVORUN™</a:t>
            </a:r>
            <a:br>
              <a:rPr lang="en-US" dirty="0" smtClean="0"/>
            </a:br>
            <a:r>
              <a:rPr lang="en-US" sz="3200" dirty="0" smtClean="0"/>
              <a:t>WHAT IS THE BEST BAR SIZE?</a:t>
            </a:r>
            <a:endParaRPr lang="en-US" sz="3200" dirty="0"/>
          </a:p>
        </p:txBody>
      </p:sp>
      <p:sp>
        <p:nvSpPr>
          <p:cNvPr id="52227" name="Content Placeholder 2"/>
          <p:cNvSpPr>
            <a:spLocks noGrp="1"/>
          </p:cNvSpPr>
          <p:nvPr>
            <p:ph idx="1"/>
          </p:nvPr>
        </p:nvSpPr>
        <p:spPr/>
        <p:txBody>
          <a:bodyPr/>
          <a:lstStyle/>
          <a:p>
            <a:endParaRPr lang="en-US" altLang="en-US" dirty="0" smtClean="0"/>
          </a:p>
        </p:txBody>
      </p:sp>
      <p:sp>
        <p:nvSpPr>
          <p:cNvPr id="4" name="Date Placeholder 3"/>
          <p:cNvSpPr>
            <a:spLocks noGrp="1"/>
          </p:cNvSpPr>
          <p:nvPr>
            <p:ph type="dt" sz="half" idx="10"/>
          </p:nvPr>
        </p:nvSpPr>
        <p:spPr/>
        <p:txBody>
          <a:bodyPr/>
          <a:lstStyle/>
          <a:p>
            <a:pPr>
              <a:defRPr/>
            </a:pPr>
            <a:fld id="{7556E922-A6B5-4D8A-92D6-6FB9921D215B}" type="datetime1">
              <a:rPr lang="en-US" smtClean="0"/>
              <a:pPr>
                <a:defRPr/>
              </a:pPr>
              <a:t>11/14/2016</a:t>
            </a:fld>
            <a:endParaRPr lang="en-US" dirty="0"/>
          </a:p>
        </p:txBody>
      </p:sp>
      <p:pic>
        <p:nvPicPr>
          <p:cNvPr id="5222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8221663"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204397" y="3733800"/>
            <a:ext cx="1377300" cy="369332"/>
          </a:xfrm>
          <a:prstGeom prst="rect">
            <a:avLst/>
          </a:prstGeom>
          <a:noFill/>
        </p:spPr>
        <p:txBody>
          <a:bodyPr wrap="none" rtlCol="0">
            <a:spAutoFit/>
          </a:bodyPr>
          <a:lstStyle/>
          <a:p>
            <a:r>
              <a:rPr lang="en-US" dirty="0" smtClean="0"/>
              <a:t>ES 15 Min?</a:t>
            </a:r>
            <a:endParaRPr lang="en-US" dirty="0"/>
          </a:p>
        </p:txBody>
      </p:sp>
      <p:sp>
        <p:nvSpPr>
          <p:cNvPr id="7" name="TextBox 6"/>
          <p:cNvSpPr txBox="1"/>
          <p:nvPr/>
        </p:nvSpPr>
        <p:spPr>
          <a:xfrm>
            <a:off x="3048000" y="3733800"/>
            <a:ext cx="1005403" cy="369332"/>
          </a:xfrm>
          <a:prstGeom prst="rect">
            <a:avLst/>
          </a:prstGeom>
          <a:noFill/>
        </p:spPr>
        <p:txBody>
          <a:bodyPr wrap="none" rtlCol="0">
            <a:spAutoFit/>
          </a:bodyPr>
          <a:lstStyle/>
          <a:p>
            <a:r>
              <a:rPr lang="en-US" dirty="0" smtClean="0"/>
              <a:t>30 Min?</a:t>
            </a:r>
            <a:endParaRPr lang="en-US" dirty="0"/>
          </a:p>
        </p:txBody>
      </p:sp>
      <p:sp>
        <p:nvSpPr>
          <p:cNvPr id="8" name="TextBox 7"/>
          <p:cNvSpPr txBox="1"/>
          <p:nvPr/>
        </p:nvSpPr>
        <p:spPr>
          <a:xfrm>
            <a:off x="5105400" y="3733800"/>
            <a:ext cx="1005403" cy="369332"/>
          </a:xfrm>
          <a:prstGeom prst="rect">
            <a:avLst/>
          </a:prstGeom>
          <a:noFill/>
        </p:spPr>
        <p:txBody>
          <a:bodyPr wrap="none" rtlCol="0">
            <a:spAutoFit/>
          </a:bodyPr>
          <a:lstStyle/>
          <a:p>
            <a:r>
              <a:rPr lang="en-US" dirty="0"/>
              <a:t>4</a:t>
            </a:r>
            <a:r>
              <a:rPr lang="en-US" dirty="0" smtClean="0"/>
              <a:t>5 Min?</a:t>
            </a:r>
            <a:endParaRPr lang="en-US" dirty="0"/>
          </a:p>
        </p:txBody>
      </p:sp>
      <p:sp>
        <p:nvSpPr>
          <p:cNvPr id="9" name="TextBox 8"/>
          <p:cNvSpPr txBox="1"/>
          <p:nvPr/>
        </p:nvSpPr>
        <p:spPr>
          <a:xfrm>
            <a:off x="7010400" y="3733800"/>
            <a:ext cx="1005403" cy="369332"/>
          </a:xfrm>
          <a:prstGeom prst="rect">
            <a:avLst/>
          </a:prstGeom>
          <a:noFill/>
        </p:spPr>
        <p:txBody>
          <a:bodyPr wrap="none" rtlCol="0">
            <a:spAutoFit/>
          </a:bodyPr>
          <a:lstStyle/>
          <a:p>
            <a:r>
              <a:rPr lang="en-US" dirty="0" smtClean="0"/>
              <a:t>60 Min?</a:t>
            </a:r>
            <a:endParaRPr lang="en-US" dirty="0"/>
          </a:p>
        </p:txBody>
      </p:sp>
    </p:spTree>
    <p:extLst>
      <p:ext uri="{BB962C8B-B14F-4D97-AF65-F5344CB8AC3E}">
        <p14:creationId xmlns:p14="http://schemas.microsoft.com/office/powerpoint/2010/main" val="1496973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ML DESIGN IN TSL</a:t>
            </a:r>
            <a:br>
              <a:rPr lang="en-US" dirty="0" smtClean="0"/>
            </a:br>
            <a:r>
              <a:rPr lang="en-US" sz="2800" dirty="0" smtClean="0"/>
              <a:t>Advanced Approach</a:t>
            </a:r>
            <a:endParaRPr lang="en-US" sz="2800" dirty="0"/>
          </a:p>
        </p:txBody>
      </p:sp>
      <p:sp>
        <p:nvSpPr>
          <p:cNvPr id="51203" name="Content Placeholder 2"/>
          <p:cNvSpPr>
            <a:spLocks noGrp="1"/>
          </p:cNvSpPr>
          <p:nvPr>
            <p:ph idx="1"/>
          </p:nvPr>
        </p:nvSpPr>
        <p:spPr/>
        <p:txBody>
          <a:bodyPr/>
          <a:lstStyle/>
          <a:p>
            <a:pPr marL="514350" indent="-514350">
              <a:buFont typeface="+mj-lt"/>
              <a:buAutoNum type="arabicPeriod"/>
            </a:pPr>
            <a:r>
              <a:rPr lang="en-US" altLang="en-US" dirty="0" smtClean="0"/>
              <a:t>Begin a DAS™ run</a:t>
            </a:r>
          </a:p>
          <a:p>
            <a:pPr marL="514350" indent="-514350">
              <a:buFont typeface="+mj-lt"/>
              <a:buAutoNum type="arabicPeriod"/>
            </a:pPr>
            <a:r>
              <a:rPr lang="en-US" altLang="en-US" dirty="0" smtClean="0"/>
              <a:t>Adjust and study in “Design Time”</a:t>
            </a:r>
          </a:p>
          <a:p>
            <a:pPr marL="514350" indent="-514350">
              <a:buFont typeface="+mj-lt"/>
              <a:buAutoNum type="arabicPeriod"/>
            </a:pPr>
            <a:r>
              <a:rPr lang="en-US" altLang="en-US" dirty="0" smtClean="0"/>
              <a:t>Finalize and Implement</a:t>
            </a:r>
          </a:p>
        </p:txBody>
      </p:sp>
      <p:sp>
        <p:nvSpPr>
          <p:cNvPr id="4" name="Date Placeholder 3"/>
          <p:cNvSpPr>
            <a:spLocks noGrp="1"/>
          </p:cNvSpPr>
          <p:nvPr>
            <p:ph type="dt" sz="half" idx="10"/>
          </p:nvPr>
        </p:nvSpPr>
        <p:spPr/>
        <p:txBody>
          <a:bodyPr/>
          <a:lstStyle/>
          <a:p>
            <a:pPr>
              <a:defRPr/>
            </a:pPr>
            <a:fld id="{7556E922-A6B5-4D8A-92D6-6FB9921D215B}" type="datetime1">
              <a:rPr lang="en-US" smtClean="0"/>
              <a:pPr>
                <a:defRPr/>
              </a:pPr>
              <a:t>11/14/2016</a:t>
            </a:fld>
            <a:endParaRPr lang="en-US" dirty="0"/>
          </a:p>
        </p:txBody>
      </p:sp>
    </p:spTree>
    <p:extLst>
      <p:ext uri="{BB962C8B-B14F-4D97-AF65-F5344CB8AC3E}">
        <p14:creationId xmlns:p14="http://schemas.microsoft.com/office/powerpoint/2010/main" val="1439293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DAS™?</a:t>
            </a:r>
            <a:br>
              <a:rPr lang="en-US" dirty="0" smtClean="0"/>
            </a:br>
            <a:r>
              <a:rPr lang="en-US" sz="2400" dirty="0" smtClean="0"/>
              <a:t>Design-Time Adjustable Solutions</a:t>
            </a:r>
            <a:endParaRPr lang="en-US" sz="2400" dirty="0"/>
          </a:p>
        </p:txBody>
      </p:sp>
      <p:sp>
        <p:nvSpPr>
          <p:cNvPr id="51203" name="Content Placeholder 2"/>
          <p:cNvSpPr>
            <a:spLocks noGrp="1"/>
          </p:cNvSpPr>
          <p:nvPr>
            <p:ph idx="1"/>
          </p:nvPr>
        </p:nvSpPr>
        <p:spPr>
          <a:xfrm>
            <a:off x="457200" y="1371600"/>
            <a:ext cx="8229600" cy="4495800"/>
          </a:xfrm>
        </p:spPr>
        <p:txBody>
          <a:bodyPr/>
          <a:lstStyle/>
          <a:p>
            <a:pPr marL="0" indent="0">
              <a:buFontTx/>
              <a:buNone/>
            </a:pPr>
            <a:r>
              <a:rPr lang="en-US" altLang="en-US" dirty="0" smtClean="0"/>
              <a:t>    </a:t>
            </a:r>
            <a:r>
              <a:rPr lang="en-US" altLang="en-US" sz="2400" dirty="0" smtClean="0"/>
              <a:t>DAS™ is a Variable Design Time Engine</a:t>
            </a:r>
          </a:p>
          <a:p>
            <a:pPr marL="914400" lvl="1" indent="-514350">
              <a:buFontTx/>
              <a:buAutoNum type="arabicPeriod"/>
            </a:pPr>
            <a:r>
              <a:rPr lang="en-US" altLang="en-US" sz="2400" dirty="0" smtClean="0"/>
              <a:t>Allows altering of Simulation and Fitness objectives </a:t>
            </a:r>
            <a:r>
              <a:rPr lang="en-US" altLang="en-US" sz="2400" i="1" u="sng" dirty="0" smtClean="0"/>
              <a:t>during</a:t>
            </a:r>
            <a:r>
              <a:rPr lang="en-US" altLang="en-US" sz="2400" dirty="0" smtClean="0"/>
              <a:t> design runs</a:t>
            </a:r>
          </a:p>
          <a:p>
            <a:pPr marL="914400" lvl="1" indent="-514350">
              <a:buFontTx/>
              <a:buAutoNum type="arabicPeriod"/>
            </a:pPr>
            <a:r>
              <a:rPr lang="en-US" altLang="en-US" sz="2400" dirty="0" smtClean="0"/>
              <a:t>Takes advantage of TSL’s Multi Run power</a:t>
            </a:r>
          </a:p>
          <a:p>
            <a:pPr marL="914400" lvl="1" indent="-514350">
              <a:buFontTx/>
              <a:buAutoNum type="arabicPeriod"/>
            </a:pPr>
            <a:r>
              <a:rPr lang="en-US" altLang="en-US" sz="2400" dirty="0" smtClean="0"/>
              <a:t>Allows nearly immediate evaluation of changes</a:t>
            </a:r>
          </a:p>
          <a:p>
            <a:pPr marL="914400" lvl="1" indent="-514350">
              <a:buFontTx/>
              <a:buAutoNum type="arabicPeriod"/>
            </a:pPr>
            <a:r>
              <a:rPr lang="en-US" altLang="en-US" sz="2400" dirty="0" smtClean="0"/>
              <a:t>Allows nearly immediate Design Time redesign without having to stop, reconfigure and rerun</a:t>
            </a:r>
          </a:p>
          <a:p>
            <a:pPr marL="914400" lvl="1" indent="-514350">
              <a:buFontTx/>
              <a:buAutoNum type="arabicPeriod"/>
            </a:pPr>
            <a:r>
              <a:rPr lang="en-US" altLang="en-US" sz="2400" dirty="0" smtClean="0"/>
              <a:t>Provides human feedback into design never before realized in Automatic Trading System Design</a:t>
            </a:r>
          </a:p>
        </p:txBody>
      </p:sp>
      <p:sp>
        <p:nvSpPr>
          <p:cNvPr id="4" name="Date Placeholder 3"/>
          <p:cNvSpPr>
            <a:spLocks noGrp="1"/>
          </p:cNvSpPr>
          <p:nvPr>
            <p:ph type="dt" sz="half" idx="10"/>
          </p:nvPr>
        </p:nvSpPr>
        <p:spPr/>
        <p:txBody>
          <a:bodyPr/>
          <a:lstStyle/>
          <a:p>
            <a:pPr>
              <a:defRPr/>
            </a:pPr>
            <a:fld id="{7556E922-A6B5-4D8A-92D6-6FB9921D215B}" type="datetime1">
              <a:rPr lang="en-US" smtClean="0"/>
              <a:pPr>
                <a:defRPr/>
              </a:pPr>
              <a:t>11/14/2016</a:t>
            </a:fld>
            <a:endParaRPr lang="en-US" dirty="0"/>
          </a:p>
        </p:txBody>
      </p:sp>
    </p:spTree>
    <p:extLst>
      <p:ext uri="{BB962C8B-B14F-4D97-AF65-F5344CB8AC3E}">
        <p14:creationId xmlns:p14="http://schemas.microsoft.com/office/powerpoint/2010/main" val="2130685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CAN I DO WITH DAS™?</a:t>
            </a:r>
            <a:br>
              <a:rPr lang="en-US" dirty="0" smtClean="0"/>
            </a:br>
            <a:r>
              <a:rPr lang="en-US" sz="2000" dirty="0" smtClean="0"/>
              <a:t>Switch criteria DURING RUN</a:t>
            </a:r>
            <a:endParaRPr lang="en-US" sz="2000" dirty="0"/>
          </a:p>
        </p:txBody>
      </p:sp>
      <p:sp>
        <p:nvSpPr>
          <p:cNvPr id="51203" name="Content Placeholder 2"/>
          <p:cNvSpPr>
            <a:spLocks noGrp="1"/>
          </p:cNvSpPr>
          <p:nvPr>
            <p:ph idx="1"/>
          </p:nvPr>
        </p:nvSpPr>
        <p:spPr>
          <a:xfrm>
            <a:off x="457200" y="1371600"/>
            <a:ext cx="8229600" cy="4495800"/>
          </a:xfrm>
        </p:spPr>
        <p:txBody>
          <a:bodyPr/>
          <a:lstStyle/>
          <a:p>
            <a:pPr marL="514350" indent="-514350">
              <a:buFont typeface="+mj-lt"/>
              <a:buAutoNum type="arabicPeriod"/>
            </a:pPr>
            <a:r>
              <a:rPr lang="en-US" altLang="en-US" sz="2400" dirty="0" smtClean="0"/>
              <a:t>Change Fitness and Simulation criteria in “Design Time” (While the Engine is Running)</a:t>
            </a:r>
          </a:p>
          <a:p>
            <a:pPr marL="514350" indent="-514350">
              <a:buFont typeface="+mj-lt"/>
              <a:buAutoNum type="arabicPeriod"/>
            </a:pPr>
            <a:r>
              <a:rPr lang="en-US" altLang="en-US" sz="2400" dirty="0" smtClean="0"/>
              <a:t>Reduces the need for stopping, starting and rerunning the engine. </a:t>
            </a:r>
          </a:p>
          <a:p>
            <a:pPr marL="514350" indent="-514350">
              <a:buFont typeface="+mj-lt"/>
              <a:buAutoNum type="arabicPeriod"/>
            </a:pPr>
            <a:r>
              <a:rPr lang="en-US" altLang="en-US" sz="2400" dirty="0" smtClean="0"/>
              <a:t>Reduces the need for EVORUN.</a:t>
            </a:r>
          </a:p>
          <a:p>
            <a:pPr marL="514350" indent="-514350">
              <a:buFont typeface="+mj-lt"/>
              <a:buAutoNum type="arabicPeriod"/>
            </a:pPr>
            <a:r>
              <a:rPr lang="en-US" altLang="en-US" sz="2400" dirty="0" smtClean="0"/>
              <a:t>Allows EVORUN, or any other run for that matter to be redirected to look at a particular area of solutions during the run.</a:t>
            </a:r>
          </a:p>
        </p:txBody>
      </p:sp>
      <p:sp>
        <p:nvSpPr>
          <p:cNvPr id="4" name="Date Placeholder 3"/>
          <p:cNvSpPr>
            <a:spLocks noGrp="1"/>
          </p:cNvSpPr>
          <p:nvPr>
            <p:ph type="dt" sz="half" idx="10"/>
          </p:nvPr>
        </p:nvSpPr>
        <p:spPr/>
        <p:txBody>
          <a:bodyPr/>
          <a:lstStyle/>
          <a:p>
            <a:pPr>
              <a:defRPr/>
            </a:pPr>
            <a:fld id="{7556E922-A6B5-4D8A-92D6-6FB9921D215B}" type="datetime1">
              <a:rPr lang="en-US" smtClean="0"/>
              <a:pPr>
                <a:defRPr/>
              </a:pPr>
              <a:t>11/14/2016</a:t>
            </a:fld>
            <a:endParaRPr lang="en-US" dirty="0"/>
          </a:p>
        </p:txBody>
      </p:sp>
    </p:spTree>
    <p:extLst>
      <p:ext uri="{BB962C8B-B14F-4D97-AF65-F5344CB8AC3E}">
        <p14:creationId xmlns:p14="http://schemas.microsoft.com/office/powerpoint/2010/main" val="3173508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460500"/>
          </a:xfrm>
        </p:spPr>
        <p:txBody>
          <a:bodyPr/>
          <a:lstStyle/>
          <a:p>
            <a:r>
              <a:rPr lang="en-US" sz="3200" dirty="0" smtClean="0"/>
              <a:t>DAS ALLOWS DESIGN TIME EXPLORATION OF ALTERNATE REGIMES </a:t>
            </a:r>
            <a:endParaRPr lang="en-US" sz="3200" dirty="0"/>
          </a:p>
        </p:txBody>
      </p:sp>
      <p:sp>
        <p:nvSpPr>
          <p:cNvPr id="5" name="Date Placeholder 4"/>
          <p:cNvSpPr>
            <a:spLocks noGrp="1"/>
          </p:cNvSpPr>
          <p:nvPr>
            <p:ph type="dt" sz="half" idx="10"/>
          </p:nvPr>
        </p:nvSpPr>
        <p:spPr/>
        <p:txBody>
          <a:bodyPr/>
          <a:lstStyle/>
          <a:p>
            <a:pPr>
              <a:defRPr/>
            </a:pPr>
            <a:fld id="{87F3909E-4E20-4BAD-8204-FF9D492562A5}" type="datetime1">
              <a:rPr lang="en-US" smtClean="0"/>
              <a:pPr>
                <a:defRPr/>
              </a:pPr>
              <a:t>11/14/2016</a:t>
            </a:fld>
            <a:endParaRPr lang="en-US" dirty="0"/>
          </a:p>
        </p:txBody>
      </p:sp>
      <p:sp>
        <p:nvSpPr>
          <p:cNvPr id="7" name="Oval 6"/>
          <p:cNvSpPr/>
          <p:nvPr/>
        </p:nvSpPr>
        <p:spPr bwMode="auto">
          <a:xfrm>
            <a:off x="1981200" y="1828800"/>
            <a:ext cx="6096000" cy="3886200"/>
          </a:xfrm>
          <a:prstGeom prst="ellips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4" name="Oval 13"/>
          <p:cNvSpPr/>
          <p:nvPr/>
        </p:nvSpPr>
        <p:spPr bwMode="auto">
          <a:xfrm>
            <a:off x="1752600" y="2667000"/>
            <a:ext cx="2819400" cy="2743200"/>
          </a:xfrm>
          <a:prstGeom prst="ellipse">
            <a:avLst/>
          </a:prstGeom>
          <a:solidFill>
            <a:schemeClr val="accent1">
              <a:alpha val="67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22" name="Rounded Rectangle 21"/>
          <p:cNvSpPr/>
          <p:nvPr/>
        </p:nvSpPr>
        <p:spPr bwMode="auto">
          <a:xfrm>
            <a:off x="723900" y="1752600"/>
            <a:ext cx="7696200" cy="4267200"/>
          </a:xfrm>
          <a:prstGeom prst="roundRect">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6" name="Oval 5"/>
          <p:cNvSpPr/>
          <p:nvPr/>
        </p:nvSpPr>
        <p:spPr bwMode="auto">
          <a:xfrm>
            <a:off x="1981200" y="1905000"/>
            <a:ext cx="2196658" cy="1219200"/>
          </a:xfrm>
          <a:prstGeom prst="ellipse">
            <a:avLst/>
          </a:prstGeom>
          <a:solidFill>
            <a:schemeClr val="accent6">
              <a:alpha val="65000"/>
            </a:schemeClr>
          </a:solidFill>
          <a:ln w="9525" cap="flat" cmpd="sng" algn="ctr">
            <a:solidFill>
              <a:schemeClr val="tx1"/>
            </a:solidFill>
            <a:prstDash val="solid"/>
            <a:round/>
            <a:headEnd type="none" w="med" len="med"/>
            <a:tailEnd type="none" w="med" len="med"/>
          </a:ln>
          <a:effectLst>
            <a:outerShdw blurRad="50800" dist="50800" dir="5400000" algn="ctr" rotWithShape="0">
              <a:srgbClr val="00B050"/>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Very Good Solutions</a:t>
            </a:r>
          </a:p>
        </p:txBody>
      </p:sp>
      <p:sp useBgFill="1">
        <p:nvSpPr>
          <p:cNvPr id="16" name="Oval 15"/>
          <p:cNvSpPr/>
          <p:nvPr/>
        </p:nvSpPr>
        <p:spPr bwMode="auto">
          <a:xfrm>
            <a:off x="3352800" y="4747141"/>
            <a:ext cx="1981200" cy="1044059"/>
          </a:xfrm>
          <a:prstGeom prst="ellipse">
            <a:avLst/>
          </a:prstGeom>
          <a:ln w="9525" cap="flat" cmpd="sng" algn="ctr">
            <a:noFill/>
            <a:prstDash val="solid"/>
            <a:round/>
            <a:headEnd type="none" w="med" len="med"/>
            <a:tailEnd type="none" w="med" len="med"/>
          </a:ln>
          <a:effectLst>
            <a:outerShdw blurRad="50800" dist="50800" dir="5400000" sx="102000" sy="102000" algn="ctr" rotWithShape="0">
              <a:srgbClr val="FF0000">
                <a:alpha val="32000"/>
              </a:srgb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Very Bad Solutions</a:t>
            </a:r>
          </a:p>
        </p:txBody>
      </p:sp>
      <p:sp>
        <p:nvSpPr>
          <p:cNvPr id="3" name="TextBox 2"/>
          <p:cNvSpPr txBox="1"/>
          <p:nvPr/>
        </p:nvSpPr>
        <p:spPr>
          <a:xfrm>
            <a:off x="6951133" y="2193927"/>
            <a:ext cx="1236236" cy="923330"/>
          </a:xfrm>
          <a:prstGeom prst="rect">
            <a:avLst/>
          </a:prstGeom>
          <a:noFill/>
        </p:spPr>
        <p:txBody>
          <a:bodyPr wrap="none" rtlCol="0">
            <a:spAutoFit/>
          </a:bodyPr>
          <a:lstStyle/>
          <a:p>
            <a:r>
              <a:rPr lang="en-US" b="1" dirty="0" smtClean="0"/>
              <a:t>TSL’s</a:t>
            </a:r>
          </a:p>
          <a:p>
            <a:r>
              <a:rPr lang="en-US" b="1" dirty="0" smtClean="0"/>
              <a:t>Available</a:t>
            </a:r>
          </a:p>
          <a:p>
            <a:r>
              <a:rPr lang="en-US" b="1" dirty="0" smtClean="0"/>
              <a:t>Solutions</a:t>
            </a:r>
            <a:endParaRPr lang="en-US" b="1" dirty="0"/>
          </a:p>
        </p:txBody>
      </p:sp>
      <p:sp>
        <p:nvSpPr>
          <p:cNvPr id="4" name="TextBox 3"/>
          <p:cNvSpPr txBox="1"/>
          <p:nvPr/>
        </p:nvSpPr>
        <p:spPr>
          <a:xfrm>
            <a:off x="1044714" y="4946004"/>
            <a:ext cx="1415772" cy="646331"/>
          </a:xfrm>
          <a:prstGeom prst="rect">
            <a:avLst/>
          </a:prstGeom>
          <a:noFill/>
        </p:spPr>
        <p:txBody>
          <a:bodyPr wrap="none" rtlCol="0">
            <a:spAutoFit/>
          </a:bodyPr>
          <a:lstStyle/>
          <a:p>
            <a:pPr algn="ctr"/>
            <a:r>
              <a:rPr lang="en-US" dirty="0" smtClean="0"/>
              <a:t>Other</a:t>
            </a:r>
          </a:p>
          <a:p>
            <a:pPr algn="ctr"/>
            <a:r>
              <a:rPr lang="en-US" dirty="0" smtClean="0"/>
              <a:t>Approaches</a:t>
            </a:r>
            <a:endParaRPr lang="en-US" dirty="0"/>
          </a:p>
        </p:txBody>
      </p:sp>
      <p:cxnSp>
        <p:nvCxnSpPr>
          <p:cNvPr id="11" name="Straight Arrow Connector 10"/>
          <p:cNvCxnSpPr/>
          <p:nvPr/>
        </p:nvCxnSpPr>
        <p:spPr bwMode="auto">
          <a:xfrm flipV="1">
            <a:off x="1676400" y="4747141"/>
            <a:ext cx="457200" cy="19886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8" name="Cloud Callout 17"/>
          <p:cNvSpPr/>
          <p:nvPr/>
        </p:nvSpPr>
        <p:spPr bwMode="auto">
          <a:xfrm>
            <a:off x="3505200" y="2208276"/>
            <a:ext cx="914400" cy="612648"/>
          </a:xfrm>
          <a:prstGeom prst="cloudCallout">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S2</a:t>
            </a:r>
          </a:p>
        </p:txBody>
      </p:sp>
      <p:sp>
        <p:nvSpPr>
          <p:cNvPr id="21" name="Cloud Callout 20"/>
          <p:cNvSpPr/>
          <p:nvPr/>
        </p:nvSpPr>
        <p:spPr bwMode="auto">
          <a:xfrm>
            <a:off x="5562600" y="2360676"/>
            <a:ext cx="914400" cy="612648"/>
          </a:xfrm>
          <a:prstGeom prst="cloudCallout">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S3</a:t>
            </a:r>
          </a:p>
        </p:txBody>
      </p:sp>
      <p:sp>
        <p:nvSpPr>
          <p:cNvPr id="23" name="Cloud Callout 22"/>
          <p:cNvSpPr/>
          <p:nvPr/>
        </p:nvSpPr>
        <p:spPr bwMode="auto">
          <a:xfrm>
            <a:off x="2292129" y="3587050"/>
            <a:ext cx="914400" cy="612648"/>
          </a:xfrm>
          <a:prstGeom prst="cloudCallout">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S1</a:t>
            </a:r>
          </a:p>
        </p:txBody>
      </p:sp>
      <p:sp>
        <p:nvSpPr>
          <p:cNvPr id="24" name="Cloud Callout 23"/>
          <p:cNvSpPr/>
          <p:nvPr/>
        </p:nvSpPr>
        <p:spPr bwMode="auto">
          <a:xfrm>
            <a:off x="4918249" y="4821817"/>
            <a:ext cx="914400" cy="612648"/>
          </a:xfrm>
          <a:prstGeom prst="cloudCallout">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S5</a:t>
            </a:r>
          </a:p>
        </p:txBody>
      </p:sp>
      <p:sp>
        <p:nvSpPr>
          <p:cNvPr id="26" name="Cloud Callout 25"/>
          <p:cNvSpPr/>
          <p:nvPr/>
        </p:nvSpPr>
        <p:spPr bwMode="auto">
          <a:xfrm>
            <a:off x="6629400" y="4134493"/>
            <a:ext cx="914400" cy="612648"/>
          </a:xfrm>
          <a:prstGeom prst="cloudCallout">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S4</a:t>
            </a:r>
          </a:p>
        </p:txBody>
      </p:sp>
      <p:cxnSp>
        <p:nvCxnSpPr>
          <p:cNvPr id="30" name="Straight Arrow Connector 29"/>
          <p:cNvCxnSpPr>
            <a:stCxn id="18" idx="2"/>
          </p:cNvCxnSpPr>
          <p:nvPr/>
        </p:nvCxnSpPr>
        <p:spPr bwMode="auto">
          <a:xfrm>
            <a:off x="4418838" y="2514600"/>
            <a:ext cx="1192224" cy="289391"/>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34" name="Straight Arrow Connector 33"/>
          <p:cNvCxnSpPr/>
          <p:nvPr/>
        </p:nvCxnSpPr>
        <p:spPr bwMode="auto">
          <a:xfrm flipV="1">
            <a:off x="3079529" y="2803992"/>
            <a:ext cx="578071" cy="783058"/>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35" name="Straight Arrow Connector 34"/>
          <p:cNvCxnSpPr/>
          <p:nvPr/>
        </p:nvCxnSpPr>
        <p:spPr bwMode="auto">
          <a:xfrm>
            <a:off x="3206529" y="3771900"/>
            <a:ext cx="3422871" cy="572262"/>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36" name="Straight Arrow Connector 35"/>
          <p:cNvCxnSpPr/>
          <p:nvPr/>
        </p:nvCxnSpPr>
        <p:spPr bwMode="auto">
          <a:xfrm flipV="1">
            <a:off x="5832649" y="4589784"/>
            <a:ext cx="796751" cy="356220"/>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37" name="Straight Arrow Connector 36"/>
          <p:cNvCxnSpPr/>
          <p:nvPr/>
        </p:nvCxnSpPr>
        <p:spPr bwMode="auto">
          <a:xfrm flipH="1" flipV="1">
            <a:off x="6019800" y="2973324"/>
            <a:ext cx="914400" cy="1161169"/>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38" name="Straight Arrow Connector 37"/>
          <p:cNvCxnSpPr/>
          <p:nvPr/>
        </p:nvCxnSpPr>
        <p:spPr bwMode="auto">
          <a:xfrm flipV="1">
            <a:off x="5535667" y="2973324"/>
            <a:ext cx="296982" cy="1848494"/>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39" name="Straight Arrow Connector 38"/>
          <p:cNvCxnSpPr/>
          <p:nvPr/>
        </p:nvCxnSpPr>
        <p:spPr bwMode="auto">
          <a:xfrm>
            <a:off x="4343400" y="2659295"/>
            <a:ext cx="2362200" cy="1684867"/>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40" name="Straight Arrow Connector 39"/>
          <p:cNvCxnSpPr>
            <a:stCxn id="24" idx="3"/>
          </p:cNvCxnSpPr>
          <p:nvPr/>
        </p:nvCxnSpPr>
        <p:spPr bwMode="auto">
          <a:xfrm flipH="1" flipV="1">
            <a:off x="4177858" y="2803991"/>
            <a:ext cx="1197591" cy="2052855"/>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54" name="Straight Arrow Connector 53"/>
          <p:cNvCxnSpPr/>
          <p:nvPr/>
        </p:nvCxnSpPr>
        <p:spPr bwMode="auto">
          <a:xfrm flipV="1">
            <a:off x="3206529" y="2820924"/>
            <a:ext cx="2356071" cy="912876"/>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60" name="Straight Arrow Connector 59"/>
          <p:cNvCxnSpPr>
            <a:stCxn id="16" idx="7"/>
          </p:cNvCxnSpPr>
          <p:nvPr/>
        </p:nvCxnSpPr>
        <p:spPr bwMode="auto">
          <a:xfrm flipH="1" flipV="1">
            <a:off x="3206529" y="3936682"/>
            <a:ext cx="1837331" cy="963358"/>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72" name="Straight Arrow Connector 71"/>
          <p:cNvCxnSpPr/>
          <p:nvPr/>
        </p:nvCxnSpPr>
        <p:spPr bwMode="auto">
          <a:xfrm flipH="1">
            <a:off x="7315201" y="3117257"/>
            <a:ext cx="127025" cy="31174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6" name="TextBox 75"/>
          <p:cNvSpPr txBox="1"/>
          <p:nvPr/>
        </p:nvSpPr>
        <p:spPr>
          <a:xfrm>
            <a:off x="457200" y="2973324"/>
            <a:ext cx="1364476" cy="646331"/>
          </a:xfrm>
          <a:prstGeom prst="rect">
            <a:avLst/>
          </a:prstGeom>
          <a:noFill/>
        </p:spPr>
        <p:txBody>
          <a:bodyPr wrap="none" rtlCol="0">
            <a:spAutoFit/>
          </a:bodyPr>
          <a:lstStyle/>
          <a:p>
            <a:r>
              <a:rPr lang="en-US" dirty="0" smtClean="0"/>
              <a:t>SOLUTION</a:t>
            </a:r>
          </a:p>
          <a:p>
            <a:r>
              <a:rPr lang="en-US" dirty="0" smtClean="0"/>
              <a:t>REGIMES</a:t>
            </a:r>
            <a:endParaRPr lang="en-US" dirty="0"/>
          </a:p>
        </p:txBody>
      </p:sp>
      <p:cxnSp>
        <p:nvCxnSpPr>
          <p:cNvPr id="78" name="Straight Arrow Connector 77"/>
          <p:cNvCxnSpPr/>
          <p:nvPr/>
        </p:nvCxnSpPr>
        <p:spPr bwMode="auto">
          <a:xfrm>
            <a:off x="1295400" y="3587050"/>
            <a:ext cx="1165086" cy="3496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80374553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lstStyle/>
          <a:p>
            <a:pPr>
              <a:defRPr/>
            </a:pPr>
            <a:r>
              <a:rPr lang="en-US" sz="4000" dirty="0" smtClean="0"/>
              <a:t>WHAT INTRA DESIGN TIME CRITERIA CAN I DAS-ADJUST?</a:t>
            </a:r>
            <a:endParaRPr lang="en-US" sz="4000" dirty="0"/>
          </a:p>
        </p:txBody>
      </p:sp>
      <p:sp>
        <p:nvSpPr>
          <p:cNvPr id="51203" name="Content Placeholder 2"/>
          <p:cNvSpPr>
            <a:spLocks noGrp="1"/>
          </p:cNvSpPr>
          <p:nvPr>
            <p:ph idx="1"/>
          </p:nvPr>
        </p:nvSpPr>
        <p:spPr>
          <a:xfrm>
            <a:off x="457200" y="1752600"/>
            <a:ext cx="3886200" cy="4495800"/>
          </a:xfrm>
        </p:spPr>
        <p:txBody>
          <a:bodyPr/>
          <a:lstStyle/>
          <a:p>
            <a:pPr marL="0" indent="0" algn="ctr">
              <a:buNone/>
            </a:pPr>
            <a:r>
              <a:rPr lang="en-US" altLang="en-US" sz="1800" dirty="0" smtClean="0"/>
              <a:t>% Accuracy Target</a:t>
            </a:r>
          </a:p>
          <a:p>
            <a:pPr marL="0" indent="0" algn="ctr">
              <a:buNone/>
            </a:pPr>
            <a:r>
              <a:rPr lang="en-US" altLang="en-US" sz="1800" dirty="0" smtClean="0"/>
              <a:t>Profit Factor Target</a:t>
            </a:r>
          </a:p>
          <a:p>
            <a:pPr marL="0" indent="0" algn="ctr">
              <a:buNone/>
            </a:pPr>
            <a:r>
              <a:rPr lang="en-US" altLang="en-US" sz="1800" dirty="0" smtClean="0"/>
              <a:t>Sharpe Ratio Target</a:t>
            </a:r>
          </a:p>
          <a:p>
            <a:pPr marL="0" indent="0" algn="ctr">
              <a:buNone/>
            </a:pPr>
            <a:r>
              <a:rPr lang="en-US" altLang="en-US" sz="1800" dirty="0" smtClean="0"/>
              <a:t>MAR Target</a:t>
            </a:r>
          </a:p>
          <a:p>
            <a:pPr marL="0" indent="0" algn="ctr">
              <a:buNone/>
            </a:pPr>
            <a:r>
              <a:rPr lang="en-US" altLang="en-US" sz="1800" dirty="0" smtClean="0"/>
              <a:t>Drawdown Target</a:t>
            </a:r>
          </a:p>
          <a:p>
            <a:pPr marL="0" indent="0" algn="ctr">
              <a:buNone/>
            </a:pPr>
            <a:r>
              <a:rPr lang="en-US" altLang="en-US" sz="1800" dirty="0" smtClean="0"/>
              <a:t>Average Trade Target</a:t>
            </a:r>
          </a:p>
          <a:p>
            <a:pPr marL="0" indent="0" algn="ctr">
              <a:buNone/>
            </a:pPr>
            <a:r>
              <a:rPr lang="en-US" altLang="en-US" sz="1800" dirty="0" smtClean="0"/>
              <a:t>Fitness Functions (41)</a:t>
            </a:r>
          </a:p>
          <a:p>
            <a:pPr marL="0" indent="0" algn="ctr">
              <a:buNone/>
            </a:pPr>
            <a:r>
              <a:rPr lang="en-US" altLang="en-US" sz="1800" dirty="0" smtClean="0"/>
              <a:t>TradeTypes(25)</a:t>
            </a:r>
          </a:p>
          <a:p>
            <a:pPr marL="0" indent="0" algn="ctr">
              <a:buNone/>
            </a:pPr>
            <a:r>
              <a:rPr lang="en-US" altLang="en-US" sz="1800" dirty="0" smtClean="0"/>
              <a:t>Preprocessors(5)</a:t>
            </a:r>
          </a:p>
          <a:p>
            <a:pPr marL="0" indent="0" algn="ctr">
              <a:buNone/>
            </a:pPr>
            <a:r>
              <a:rPr lang="en-US" altLang="en-US" sz="1800" dirty="0" smtClean="0"/>
              <a:t>Long and/or Short</a:t>
            </a:r>
          </a:p>
        </p:txBody>
      </p:sp>
      <p:sp>
        <p:nvSpPr>
          <p:cNvPr id="4" name="Date Placeholder 3"/>
          <p:cNvSpPr>
            <a:spLocks noGrp="1"/>
          </p:cNvSpPr>
          <p:nvPr>
            <p:ph type="dt" sz="half" idx="10"/>
          </p:nvPr>
        </p:nvSpPr>
        <p:spPr/>
        <p:txBody>
          <a:bodyPr/>
          <a:lstStyle/>
          <a:p>
            <a:pPr>
              <a:defRPr/>
            </a:pPr>
            <a:fld id="{7556E922-A6B5-4D8A-92D6-6FB9921D215B}" type="datetime1">
              <a:rPr lang="en-US" smtClean="0"/>
              <a:pPr>
                <a:defRPr/>
              </a:pPr>
              <a:t>11/14/2016</a:t>
            </a:fld>
            <a:endParaRPr lang="en-US" dirty="0"/>
          </a:p>
        </p:txBody>
      </p:sp>
      <p:sp>
        <p:nvSpPr>
          <p:cNvPr id="3" name="TextBox 2"/>
          <p:cNvSpPr txBox="1"/>
          <p:nvPr/>
        </p:nvSpPr>
        <p:spPr>
          <a:xfrm>
            <a:off x="4191000" y="1776948"/>
            <a:ext cx="3810000" cy="3554819"/>
          </a:xfrm>
          <a:prstGeom prst="rect">
            <a:avLst/>
          </a:prstGeom>
          <a:noFill/>
        </p:spPr>
        <p:txBody>
          <a:bodyPr wrap="square" rtlCol="0">
            <a:spAutoFit/>
          </a:bodyPr>
          <a:lstStyle/>
          <a:p>
            <a:pPr algn="ctr">
              <a:spcBef>
                <a:spcPts val="600"/>
              </a:spcBef>
            </a:pPr>
            <a:r>
              <a:rPr lang="en-US" dirty="0" smtClean="0">
                <a:latin typeface="+mn-lt"/>
              </a:rPr>
              <a:t>Back or Forward OOS</a:t>
            </a:r>
          </a:p>
          <a:p>
            <a:pPr algn="ctr">
              <a:spcBef>
                <a:spcPts val="600"/>
              </a:spcBef>
            </a:pPr>
            <a:r>
              <a:rPr lang="en-US" dirty="0" smtClean="0">
                <a:latin typeface="+mn-lt"/>
              </a:rPr>
              <a:t>Stops-Fixed/%</a:t>
            </a:r>
          </a:p>
          <a:p>
            <a:pPr algn="ctr">
              <a:spcBef>
                <a:spcPts val="600"/>
              </a:spcBef>
            </a:pPr>
            <a:r>
              <a:rPr lang="en-US" dirty="0" smtClean="0">
                <a:latin typeface="+mn-lt"/>
              </a:rPr>
              <a:t>GP evolved Stops</a:t>
            </a:r>
          </a:p>
          <a:p>
            <a:pPr algn="ctr">
              <a:spcBef>
                <a:spcPts val="600"/>
              </a:spcBef>
            </a:pPr>
            <a:r>
              <a:rPr lang="en-US" dirty="0" smtClean="0">
                <a:latin typeface="+mn-lt"/>
              </a:rPr>
              <a:t>Exits-Fixed/%</a:t>
            </a:r>
          </a:p>
          <a:p>
            <a:pPr algn="ctr">
              <a:spcBef>
                <a:spcPts val="600"/>
              </a:spcBef>
            </a:pPr>
            <a:r>
              <a:rPr lang="en-US" dirty="0" smtClean="0">
                <a:latin typeface="+mn-lt"/>
              </a:rPr>
              <a:t>GP evolved Exits</a:t>
            </a:r>
          </a:p>
          <a:p>
            <a:pPr algn="ctr">
              <a:spcBef>
                <a:spcPts val="600"/>
              </a:spcBef>
            </a:pPr>
            <a:r>
              <a:rPr lang="en-US" dirty="0" smtClean="0">
                <a:latin typeface="+mn-lt"/>
              </a:rPr>
              <a:t>N bar exits</a:t>
            </a:r>
          </a:p>
          <a:p>
            <a:pPr algn="ctr">
              <a:spcBef>
                <a:spcPts val="600"/>
              </a:spcBef>
            </a:pPr>
            <a:r>
              <a:rPr lang="en-US" dirty="0" smtClean="0">
                <a:latin typeface="+mn-lt"/>
              </a:rPr>
              <a:t>Money Management</a:t>
            </a:r>
          </a:p>
          <a:p>
            <a:pPr algn="ctr">
              <a:spcBef>
                <a:spcPts val="600"/>
              </a:spcBef>
            </a:pPr>
            <a:r>
              <a:rPr lang="en-US" dirty="0" smtClean="0">
                <a:latin typeface="+mn-lt"/>
              </a:rPr>
              <a:t>Risk and Size</a:t>
            </a:r>
          </a:p>
          <a:p>
            <a:pPr algn="ctr">
              <a:spcBef>
                <a:spcPts val="600"/>
              </a:spcBef>
            </a:pPr>
            <a:r>
              <a:rPr lang="en-US" dirty="0" smtClean="0">
                <a:latin typeface="+mn-lt"/>
              </a:rPr>
              <a:t>Constant Dollars</a:t>
            </a:r>
          </a:p>
          <a:p>
            <a:pPr algn="ctr">
              <a:spcBef>
                <a:spcPts val="600"/>
              </a:spcBef>
            </a:pPr>
            <a:r>
              <a:rPr lang="en-US" dirty="0" smtClean="0">
                <a:latin typeface="+mn-lt"/>
              </a:rPr>
              <a:t>Forced Trading</a:t>
            </a:r>
            <a:endParaRPr lang="en-US" dirty="0">
              <a:latin typeface="+mn-lt"/>
            </a:endParaRPr>
          </a:p>
        </p:txBody>
      </p:sp>
    </p:spTree>
    <p:extLst>
      <p:ext uri="{BB962C8B-B14F-4D97-AF65-F5344CB8AC3E}">
        <p14:creationId xmlns:p14="http://schemas.microsoft.com/office/powerpoint/2010/main" val="14664743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DAYTRADE DISCRETE BARS (DTDB)?</a:t>
            </a:r>
            <a:endParaRPr lang="en-US" dirty="0"/>
          </a:p>
        </p:txBody>
      </p:sp>
      <p:sp>
        <p:nvSpPr>
          <p:cNvPr id="51203" name="Content Placeholder 2"/>
          <p:cNvSpPr>
            <a:spLocks noGrp="1"/>
          </p:cNvSpPr>
          <p:nvPr>
            <p:ph idx="1"/>
          </p:nvPr>
        </p:nvSpPr>
        <p:spPr>
          <a:xfrm>
            <a:off x="457200" y="1981200"/>
            <a:ext cx="8229600" cy="3810000"/>
          </a:xfrm>
        </p:spPr>
        <p:txBody>
          <a:bodyPr/>
          <a:lstStyle/>
          <a:p>
            <a:pPr marL="914400" lvl="1" indent="-514350">
              <a:buFont typeface="+mj-lt"/>
              <a:buAutoNum type="arabicPeriod"/>
            </a:pPr>
            <a:r>
              <a:rPr lang="en-US" altLang="en-US" dirty="0" smtClean="0"/>
              <a:t>Enter and Exit on same bar (Limited TT’s)</a:t>
            </a:r>
          </a:p>
          <a:p>
            <a:pPr marL="914400" lvl="1" indent="-514350">
              <a:buFont typeface="+mj-lt"/>
              <a:buAutoNum type="arabicPeriod"/>
            </a:pPr>
            <a:r>
              <a:rPr lang="en-US" altLang="en-US" dirty="0" smtClean="0"/>
              <a:t>Generally using Larger Bars</a:t>
            </a:r>
          </a:p>
          <a:p>
            <a:pPr marL="914400" lvl="1" indent="-514350">
              <a:buFont typeface="+mj-lt"/>
              <a:buAutoNum type="arabicPeriod"/>
            </a:pPr>
            <a:r>
              <a:rPr lang="en-US" altLang="en-US" dirty="0" smtClean="0"/>
              <a:t>Can </a:t>
            </a:r>
            <a:r>
              <a:rPr lang="en-US" altLang="en-US" dirty="0"/>
              <a:t>u</a:t>
            </a:r>
            <a:r>
              <a:rPr lang="en-US" altLang="en-US" dirty="0" smtClean="0"/>
              <a:t>se lots of historical data but design fast</a:t>
            </a:r>
          </a:p>
          <a:p>
            <a:pPr marL="914400" lvl="1" indent="-514350">
              <a:buFont typeface="+mj-lt"/>
              <a:buAutoNum type="arabicPeriod"/>
            </a:pPr>
            <a:r>
              <a:rPr lang="en-US" altLang="en-US" dirty="0" smtClean="0"/>
              <a:t>Use ID-DT System Stats Report:</a:t>
            </a:r>
          </a:p>
          <a:p>
            <a:pPr marL="914400" lvl="1" indent="-514350">
              <a:buFont typeface="+mj-lt"/>
              <a:buAutoNum type="arabicPeriod"/>
            </a:pPr>
            <a:r>
              <a:rPr lang="en-US" altLang="en-US" dirty="0" smtClean="0"/>
              <a:t>Time of Day, Day of Week, Day Of Month</a:t>
            </a:r>
          </a:p>
          <a:p>
            <a:pPr marL="914400" lvl="1" indent="-514350">
              <a:buFont typeface="+mj-lt"/>
              <a:buAutoNum type="arabicPeriod"/>
            </a:pPr>
            <a:r>
              <a:rPr lang="en-US" altLang="en-US" dirty="0" smtClean="0"/>
              <a:t>Month, Day of Week in Month</a:t>
            </a:r>
          </a:p>
        </p:txBody>
      </p:sp>
      <p:sp>
        <p:nvSpPr>
          <p:cNvPr id="4" name="Date Placeholder 3"/>
          <p:cNvSpPr>
            <a:spLocks noGrp="1"/>
          </p:cNvSpPr>
          <p:nvPr>
            <p:ph type="dt" sz="half" idx="10"/>
          </p:nvPr>
        </p:nvSpPr>
        <p:spPr/>
        <p:txBody>
          <a:bodyPr/>
          <a:lstStyle/>
          <a:p>
            <a:pPr>
              <a:defRPr/>
            </a:pPr>
            <a:fld id="{7556E922-A6B5-4D8A-92D6-6FB9921D215B}" type="datetime1">
              <a:rPr lang="en-US" smtClean="0"/>
              <a:pPr>
                <a:defRPr/>
              </a:pPr>
              <a:t>11/14/2016</a:t>
            </a:fld>
            <a:endParaRPr lang="en-US" dirty="0"/>
          </a:p>
        </p:txBody>
      </p:sp>
    </p:spTree>
    <p:extLst>
      <p:ext uri="{BB962C8B-B14F-4D97-AF65-F5344CB8AC3E}">
        <p14:creationId xmlns:p14="http://schemas.microsoft.com/office/powerpoint/2010/main" val="1395040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bwMode="auto">
          <a:xfrm>
            <a:off x="457200" y="228600"/>
            <a:ext cx="8229600" cy="1219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r>
              <a:rPr lang="en-US" altLang="en-US" kern="0" dirty="0" smtClean="0">
                <a:effectLst/>
              </a:rPr>
              <a:t>ROBUSTNESS</a:t>
            </a:r>
            <a:br>
              <a:rPr lang="en-US" altLang="en-US" kern="0" dirty="0" smtClean="0">
                <a:effectLst/>
              </a:rPr>
            </a:br>
            <a:r>
              <a:rPr lang="en-US" altLang="en-US" sz="1800" kern="0" dirty="0" smtClean="0">
                <a:effectLst/>
              </a:rPr>
              <a:t>(Over Fit Avoidance)</a:t>
            </a:r>
          </a:p>
        </p:txBody>
      </p:sp>
      <p:sp>
        <p:nvSpPr>
          <p:cNvPr id="8" name="Rectangle 3"/>
          <p:cNvSpPr txBox="1">
            <a:spLocks noChangeArrowheads="1"/>
          </p:cNvSpPr>
          <p:nvPr/>
        </p:nvSpPr>
        <p:spPr bwMode="auto">
          <a:xfrm>
            <a:off x="1371600" y="1600200"/>
            <a:ext cx="6400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buFont typeface="Arial" panose="020B0604020202020204" pitchFamily="34" charset="0"/>
              <a:buChar char="•"/>
            </a:pPr>
            <a:r>
              <a:rPr lang="en-US" altLang="en-US" sz="2000" kern="0" dirty="0" smtClean="0"/>
              <a:t>Forward and Back OOS Testing (Walk either)</a:t>
            </a:r>
          </a:p>
          <a:p>
            <a:pPr>
              <a:buFont typeface="Arial" panose="020B0604020202020204" pitchFamily="34" charset="0"/>
              <a:buChar char="•"/>
            </a:pPr>
            <a:r>
              <a:rPr lang="en-US" altLang="en-US" sz="2000" kern="0" dirty="0" smtClean="0"/>
              <a:t>Run Path Logs (Path intelligence)</a:t>
            </a:r>
          </a:p>
          <a:p>
            <a:pPr>
              <a:buFont typeface="Arial" panose="020B0604020202020204" pitchFamily="34" charset="0"/>
              <a:buChar char="•"/>
            </a:pPr>
            <a:r>
              <a:rPr lang="en-US" altLang="en-US" sz="2000" kern="0" dirty="0" smtClean="0"/>
              <a:t>Unbiased Terminal Set (Directionless inputs)</a:t>
            </a:r>
          </a:p>
          <a:p>
            <a:pPr>
              <a:buFont typeface="Arial" panose="020B0604020202020204" pitchFamily="34" charset="0"/>
              <a:buChar char="•"/>
            </a:pPr>
            <a:r>
              <a:rPr lang="en-US" altLang="en-US" sz="2000" kern="0" dirty="0" smtClean="0"/>
              <a:t>Multi-Run, Randomized Criteria (Global optimum)</a:t>
            </a:r>
          </a:p>
          <a:p>
            <a:pPr>
              <a:buFont typeface="Arial" panose="020B0604020202020204" pitchFamily="34" charset="0"/>
              <a:buChar char="•"/>
            </a:pPr>
            <a:r>
              <a:rPr lang="en-US" altLang="en-US" sz="2000" kern="0" dirty="0" smtClean="0"/>
              <a:t>Zero Point Origin (No predefined initial point)</a:t>
            </a:r>
          </a:p>
          <a:p>
            <a:pPr>
              <a:buFont typeface="Arial" panose="020B0604020202020204" pitchFamily="34" charset="0"/>
              <a:buChar char="•"/>
            </a:pPr>
            <a:r>
              <a:rPr lang="en-US" altLang="en-US" sz="2000" kern="0" dirty="0" smtClean="0"/>
              <a:t>Parsimony Pressure (Occam’s razor)</a:t>
            </a:r>
          </a:p>
          <a:p>
            <a:pPr>
              <a:buFont typeface="Arial" panose="020B0604020202020204" pitchFamily="34" charset="0"/>
              <a:buChar char="•"/>
            </a:pPr>
            <a:r>
              <a:rPr lang="en-US" altLang="en-US" sz="2000" kern="0" dirty="0" smtClean="0"/>
              <a:t>Stat Tests-Distribution is exported (Reject Null)</a:t>
            </a:r>
          </a:p>
          <a:p>
            <a:pPr>
              <a:buFont typeface="Arial" panose="020B0604020202020204" pitchFamily="34" charset="0"/>
              <a:buChar char="•"/>
            </a:pPr>
            <a:r>
              <a:rPr lang="en-US" altLang="en-US" sz="2000" kern="0" dirty="0" smtClean="0"/>
              <a:t>TTPR, including subsystems (Degrees of Freedom) </a:t>
            </a:r>
          </a:p>
          <a:p>
            <a:pPr>
              <a:buFont typeface="Arial" panose="020B0604020202020204" pitchFamily="34" charset="0"/>
              <a:buChar char="•"/>
            </a:pPr>
            <a:r>
              <a:rPr lang="en-US" altLang="en-US" sz="2000" kern="0" dirty="0" smtClean="0"/>
              <a:t>Data duration and choice (More is better)</a:t>
            </a:r>
          </a:p>
          <a:p>
            <a:pPr>
              <a:buFont typeface="Arial" panose="020B0604020202020204" pitchFamily="34" charset="0"/>
              <a:buChar char="•"/>
            </a:pPr>
            <a:r>
              <a:rPr lang="en-US" altLang="en-US" sz="2000" kern="0" dirty="0" smtClean="0"/>
              <a:t>Post Design/Post OOS tests (Second Blind)</a:t>
            </a:r>
          </a:p>
          <a:p>
            <a:pPr>
              <a:buFont typeface="Arial" panose="020B0604020202020204" pitchFamily="34" charset="0"/>
              <a:buChar char="•"/>
            </a:pPr>
            <a:r>
              <a:rPr lang="en-US" altLang="en-US" sz="2000" kern="0" dirty="0" smtClean="0"/>
              <a:t>Sequestered Data Testing (Extreme testing)</a:t>
            </a:r>
          </a:p>
          <a:p>
            <a:endParaRPr lang="en-US" altLang="en-US" sz="2000" kern="0" dirty="0" smtClean="0"/>
          </a:p>
        </p:txBody>
      </p:sp>
    </p:spTree>
    <p:extLst>
      <p:ext uri="{BB962C8B-B14F-4D97-AF65-F5344CB8AC3E}">
        <p14:creationId xmlns:p14="http://schemas.microsoft.com/office/powerpoint/2010/main" val="1782706038"/>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TSL 2016 FEATURES</a:t>
            </a:r>
            <a:endParaRPr lang="en-US" dirty="0"/>
          </a:p>
        </p:txBody>
      </p:sp>
      <p:sp>
        <p:nvSpPr>
          <p:cNvPr id="4" name="Date Placeholder 3"/>
          <p:cNvSpPr>
            <a:spLocks noGrp="1"/>
          </p:cNvSpPr>
          <p:nvPr>
            <p:ph type="dt" sz="half" idx="10"/>
          </p:nvPr>
        </p:nvSpPr>
        <p:spPr/>
        <p:txBody>
          <a:bodyPr/>
          <a:lstStyle/>
          <a:p>
            <a:pPr>
              <a:defRPr/>
            </a:pPr>
            <a:fld id="{272A9891-90CC-4413-8296-6D70E37C3AB1}" type="datetime1">
              <a:rPr lang="en-US" smtClean="0"/>
              <a:pPr>
                <a:defRPr/>
              </a:pPr>
              <a:t>11/14/2016</a:t>
            </a:fld>
            <a:endParaRPr lang="en-US" dirty="0"/>
          </a:p>
        </p:txBody>
      </p:sp>
      <p:sp>
        <p:nvSpPr>
          <p:cNvPr id="5" name="TextBox 4"/>
          <p:cNvSpPr txBox="1"/>
          <p:nvPr/>
        </p:nvSpPr>
        <p:spPr>
          <a:xfrm>
            <a:off x="1066800" y="1524000"/>
            <a:ext cx="7162800" cy="486287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DAS:</a:t>
            </a:r>
          </a:p>
          <a:p>
            <a:r>
              <a:rPr lang="en-US" dirty="0" smtClean="0"/>
              <a:t>	Allows configuration changes “during” evolution run</a:t>
            </a:r>
          </a:p>
          <a:p>
            <a:r>
              <a:rPr lang="en-US" dirty="0" smtClean="0"/>
              <a:t>	Near Instant re-evaluations of configuration changes</a:t>
            </a:r>
          </a:p>
          <a:p>
            <a:r>
              <a:rPr lang="en-US" dirty="0" smtClean="0"/>
              <a:t>	Allows for Soft Targets to be re-adjusted “during run”</a:t>
            </a:r>
          </a:p>
          <a:p>
            <a:r>
              <a:rPr lang="en-US" dirty="0" smtClean="0"/>
              <a:t>	Reduces need to start, stop, restart run</a:t>
            </a:r>
          </a:p>
          <a:p>
            <a:endParaRPr lang="en-US" dirty="0" smtClean="0"/>
          </a:p>
          <a:p>
            <a:pPr marL="285750" indent="-285750">
              <a:buFont typeface="Arial" panose="020B0604020202020204" pitchFamily="34" charset="0"/>
              <a:buChar char="•"/>
            </a:pPr>
            <a:r>
              <a:rPr lang="en-US" sz="2800" dirty="0" smtClean="0"/>
              <a:t>POST DESIGN EVALUATIONS:</a:t>
            </a:r>
          </a:p>
          <a:p>
            <a:pPr lvl="1"/>
            <a:r>
              <a:rPr lang="en-US" dirty="0"/>
              <a:t>	</a:t>
            </a:r>
            <a:r>
              <a:rPr lang="en-US" dirty="0" smtClean="0"/>
              <a:t>Allows for post-run evaluations of Best Programs in TSL</a:t>
            </a:r>
          </a:p>
          <a:p>
            <a:r>
              <a:rPr lang="en-US" dirty="0"/>
              <a:t>	</a:t>
            </a:r>
            <a:r>
              <a:rPr lang="en-US" dirty="0" smtClean="0"/>
              <a:t>Aids in selection of final systems</a:t>
            </a:r>
            <a:r>
              <a:rPr lang="en-US" dirty="0"/>
              <a:t>	</a:t>
            </a:r>
            <a:endParaRPr lang="en-US" dirty="0" smtClean="0"/>
          </a:p>
          <a:p>
            <a:endParaRPr lang="en-US" dirty="0"/>
          </a:p>
          <a:p>
            <a:pPr marL="285750" indent="-285750">
              <a:buFont typeface="Arial" panose="020B0604020202020204" pitchFamily="34" charset="0"/>
              <a:buChar char="•"/>
            </a:pPr>
            <a:r>
              <a:rPr lang="en-US" sz="2800" dirty="0" smtClean="0"/>
              <a:t>SUPER BUFFER INCREASE:</a:t>
            </a:r>
          </a:p>
          <a:p>
            <a:pPr lvl="1"/>
            <a:r>
              <a:rPr lang="en-US" dirty="0"/>
              <a:t>	</a:t>
            </a:r>
            <a:r>
              <a:rPr lang="en-US" dirty="0" smtClean="0"/>
              <a:t>Increases Best Programs size to max 300 available </a:t>
            </a:r>
          </a:p>
          <a:p>
            <a:pPr lvl="1"/>
            <a:r>
              <a:rPr lang="en-US" dirty="0"/>
              <a:t>	</a:t>
            </a:r>
            <a:r>
              <a:rPr lang="en-US" dirty="0" smtClean="0"/>
              <a:t>systems per run</a:t>
            </a:r>
          </a:p>
          <a:p>
            <a:endParaRPr lang="en-US" dirty="0"/>
          </a:p>
          <a:p>
            <a:endParaRPr lang="en-US" sz="2800" dirty="0"/>
          </a:p>
        </p:txBody>
      </p:sp>
    </p:spTree>
    <p:extLst>
      <p:ext uri="{BB962C8B-B14F-4D97-AF65-F5344CB8AC3E}">
        <p14:creationId xmlns:p14="http://schemas.microsoft.com/office/powerpoint/2010/main" val="597473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TSL 2016 FEATURES</a:t>
            </a:r>
            <a:endParaRPr lang="en-US" dirty="0"/>
          </a:p>
        </p:txBody>
      </p:sp>
      <p:sp>
        <p:nvSpPr>
          <p:cNvPr id="4" name="Date Placeholder 3"/>
          <p:cNvSpPr>
            <a:spLocks noGrp="1"/>
          </p:cNvSpPr>
          <p:nvPr>
            <p:ph type="dt" sz="half" idx="10"/>
          </p:nvPr>
        </p:nvSpPr>
        <p:spPr/>
        <p:txBody>
          <a:bodyPr/>
          <a:lstStyle/>
          <a:p>
            <a:pPr>
              <a:defRPr/>
            </a:pPr>
            <a:fld id="{272A9891-90CC-4413-8296-6D70E37C3AB1}" type="datetime1">
              <a:rPr lang="en-US" smtClean="0"/>
              <a:pPr>
                <a:defRPr/>
              </a:pPr>
              <a:t>11/14/2016</a:t>
            </a:fld>
            <a:endParaRPr lang="en-US" dirty="0"/>
          </a:p>
        </p:txBody>
      </p:sp>
      <p:sp>
        <p:nvSpPr>
          <p:cNvPr id="5" name="TextBox 4"/>
          <p:cNvSpPr txBox="1"/>
          <p:nvPr/>
        </p:nvSpPr>
        <p:spPr>
          <a:xfrm>
            <a:off x="1066800" y="1524000"/>
            <a:ext cx="7162800" cy="387798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DTDB:</a:t>
            </a:r>
          </a:p>
          <a:p>
            <a:r>
              <a:rPr lang="en-US" dirty="0" smtClean="0"/>
              <a:t>	Day-Trade Discrete Bars</a:t>
            </a:r>
          </a:p>
          <a:p>
            <a:r>
              <a:rPr lang="en-US" dirty="0"/>
              <a:t>	</a:t>
            </a:r>
            <a:r>
              <a:rPr lang="en-US" dirty="0" smtClean="0"/>
              <a:t>Design will enter and exit on same bar</a:t>
            </a:r>
          </a:p>
          <a:p>
            <a:r>
              <a:rPr lang="en-US" dirty="0"/>
              <a:t>	</a:t>
            </a:r>
            <a:r>
              <a:rPr lang="en-US" dirty="0" smtClean="0"/>
              <a:t>Simpler Day-Trade systems emerge</a:t>
            </a:r>
          </a:p>
          <a:p>
            <a:r>
              <a:rPr lang="en-US" dirty="0"/>
              <a:t>	</a:t>
            </a:r>
            <a:r>
              <a:rPr lang="en-US" dirty="0" smtClean="0"/>
              <a:t>TT’s: NextOpen with GPE, Limit, NOPS</a:t>
            </a:r>
          </a:p>
          <a:p>
            <a:r>
              <a:rPr lang="en-US" dirty="0"/>
              <a:t>	</a:t>
            </a:r>
            <a:r>
              <a:rPr lang="en-US" dirty="0" smtClean="0"/>
              <a:t>DAS and EVORUN compatible</a:t>
            </a:r>
          </a:p>
          <a:p>
            <a:endParaRPr lang="en-US" dirty="0" smtClean="0"/>
          </a:p>
          <a:p>
            <a:pPr marL="285750" indent="-285750">
              <a:buFont typeface="Arial" panose="020B0604020202020204" pitchFamily="34" charset="0"/>
              <a:buChar char="•"/>
            </a:pPr>
            <a:r>
              <a:rPr lang="en-US" sz="2800" dirty="0" smtClean="0"/>
              <a:t>SUB SYSTEM TRADE COUNT</a:t>
            </a:r>
          </a:p>
          <a:p>
            <a:pPr lvl="1"/>
            <a:r>
              <a:rPr lang="en-US" dirty="0"/>
              <a:t>	</a:t>
            </a:r>
            <a:r>
              <a:rPr lang="en-US" dirty="0" smtClean="0"/>
              <a:t>Allows TTPR to be computed for each subsystem</a:t>
            </a:r>
          </a:p>
          <a:p>
            <a:pPr lvl="1"/>
            <a:r>
              <a:rPr lang="en-US" dirty="0"/>
              <a:t>	</a:t>
            </a:r>
            <a:r>
              <a:rPr lang="en-US" dirty="0" smtClean="0"/>
              <a:t>Aids in robustness enhancement</a:t>
            </a:r>
          </a:p>
          <a:p>
            <a:endParaRPr lang="en-US" dirty="0"/>
          </a:p>
          <a:p>
            <a:endParaRPr lang="en-US" sz="2800" dirty="0"/>
          </a:p>
        </p:txBody>
      </p:sp>
    </p:spTree>
    <p:extLst>
      <p:ext uri="{BB962C8B-B14F-4D97-AF65-F5344CB8AC3E}">
        <p14:creationId xmlns:p14="http://schemas.microsoft.com/office/powerpoint/2010/main" val="2957751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381000" y="152400"/>
            <a:ext cx="8229600" cy="2209800"/>
          </a:xfrm>
        </p:spPr>
        <p:txBody>
          <a:bodyPr/>
          <a:lstStyle/>
          <a:p>
            <a:pPr>
              <a:defRPr/>
            </a:pPr>
            <a:r>
              <a:rPr lang="en-US" dirty="0" smtClean="0"/>
              <a:t>YOUR PRESENTER:</a:t>
            </a:r>
            <a:br>
              <a:rPr lang="en-US" dirty="0" smtClean="0"/>
            </a:br>
            <a:r>
              <a:rPr lang="en-US" dirty="0" smtClean="0"/>
              <a:t>MIKE BARNA, CTA</a:t>
            </a:r>
            <a:r>
              <a:rPr lang="en-US" dirty="0"/>
              <a:t/>
            </a:r>
            <a:br>
              <a:rPr lang="en-US" dirty="0"/>
            </a:br>
            <a:endParaRPr lang="en-US" dirty="0"/>
          </a:p>
        </p:txBody>
      </p:sp>
      <p:sp>
        <p:nvSpPr>
          <p:cNvPr id="4099" name="Rectangle 3"/>
          <p:cNvSpPr>
            <a:spLocks noGrp="1" noChangeArrowheads="1"/>
          </p:cNvSpPr>
          <p:nvPr>
            <p:ph idx="1"/>
          </p:nvPr>
        </p:nvSpPr>
        <p:spPr>
          <a:xfrm>
            <a:off x="457200" y="1828800"/>
            <a:ext cx="8229600" cy="3810000"/>
          </a:xfrm>
        </p:spPr>
        <p:txBody>
          <a:bodyPr/>
          <a:lstStyle/>
          <a:p>
            <a:pPr>
              <a:lnSpc>
                <a:spcPct val="90000"/>
              </a:lnSpc>
              <a:defRPr/>
            </a:pPr>
            <a:r>
              <a:rPr lang="en-US" sz="1800" dirty="0" smtClean="0"/>
              <a:t>Founder and President, Trading System Lab</a:t>
            </a:r>
          </a:p>
          <a:p>
            <a:pPr>
              <a:lnSpc>
                <a:spcPct val="90000"/>
              </a:lnSpc>
              <a:defRPr/>
            </a:pPr>
            <a:r>
              <a:rPr lang="en-US" sz="1800" dirty="0" smtClean="0"/>
              <a:t>Co-Founder and Sr.VP </a:t>
            </a:r>
            <a:r>
              <a:rPr lang="en-US" sz="1800" dirty="0"/>
              <a:t>Regency Stocks and Commodities Fund, LP,LLC, QEP, CPO, </a:t>
            </a:r>
            <a:r>
              <a:rPr lang="en-US" sz="1800" dirty="0" smtClean="0"/>
              <a:t>CTA</a:t>
            </a:r>
          </a:p>
          <a:p>
            <a:pPr>
              <a:lnSpc>
                <a:spcPct val="90000"/>
              </a:lnSpc>
              <a:defRPr/>
            </a:pPr>
            <a:r>
              <a:rPr lang="en-US" sz="1800" dirty="0" smtClean="0"/>
              <a:t>Series 3, Series 30, CTA</a:t>
            </a:r>
          </a:p>
          <a:p>
            <a:pPr>
              <a:lnSpc>
                <a:spcPct val="90000"/>
              </a:lnSpc>
              <a:defRPr/>
            </a:pPr>
            <a:r>
              <a:rPr lang="en-US" sz="1800" dirty="0" smtClean="0"/>
              <a:t>Public Systems </a:t>
            </a:r>
            <a:r>
              <a:rPr lang="en-US" sz="1800" dirty="0"/>
              <a:t>Designed: R-MESA, BIGBLUE, MESA BONDS, MESA </a:t>
            </a:r>
            <a:r>
              <a:rPr lang="en-US" sz="1800" dirty="0" smtClean="0"/>
              <a:t>NOTES,</a:t>
            </a:r>
          </a:p>
          <a:p>
            <a:pPr>
              <a:lnSpc>
                <a:spcPct val="90000"/>
              </a:lnSpc>
              <a:defRPr/>
            </a:pPr>
            <a:r>
              <a:rPr lang="en-US" sz="1800" dirty="0" smtClean="0"/>
              <a:t>BS Mathematics, Arizona State University</a:t>
            </a:r>
          </a:p>
          <a:p>
            <a:pPr>
              <a:lnSpc>
                <a:spcPct val="90000"/>
              </a:lnSpc>
              <a:defRPr/>
            </a:pPr>
            <a:r>
              <a:rPr lang="en-US" sz="1800" dirty="0" smtClean="0"/>
              <a:t>MS Astronautical and Aeronautical Engineering, Stanford University</a:t>
            </a:r>
          </a:p>
          <a:p>
            <a:pPr>
              <a:lnSpc>
                <a:spcPct val="90000"/>
              </a:lnSpc>
              <a:defRPr/>
            </a:pPr>
            <a:r>
              <a:rPr lang="en-US" sz="1800" dirty="0" smtClean="0"/>
              <a:t>Former Defense Industry Rocket-Ramjet, Laser and Guidance Engineer</a:t>
            </a:r>
          </a:p>
          <a:p>
            <a:pPr>
              <a:lnSpc>
                <a:spcPct val="90000"/>
              </a:lnSpc>
              <a:defRPr/>
            </a:pPr>
            <a:r>
              <a:rPr lang="en-US" sz="1800" dirty="0" smtClean="0"/>
              <a:t>Lockheed, United Technologies, Hughes Aircraft</a:t>
            </a:r>
          </a:p>
          <a:p>
            <a:pPr>
              <a:lnSpc>
                <a:spcPct val="90000"/>
              </a:lnSpc>
              <a:defRPr/>
            </a:pPr>
            <a:r>
              <a:rPr lang="en-US" sz="1800" dirty="0" smtClean="0"/>
              <a:t>Star Wars Research and Development Management Engineer</a:t>
            </a:r>
          </a:p>
          <a:p>
            <a:pPr>
              <a:lnSpc>
                <a:spcPct val="90000"/>
              </a:lnSpc>
              <a:defRPr/>
            </a:pPr>
            <a:r>
              <a:rPr lang="en-US" sz="1800" dirty="0" smtClean="0"/>
              <a:t>13 </a:t>
            </a:r>
            <a:r>
              <a:rPr lang="en-US" sz="1800" dirty="0"/>
              <a:t>FAA pilot certificates or </a:t>
            </a:r>
            <a:r>
              <a:rPr lang="en-US" sz="1800" dirty="0" smtClean="0"/>
              <a:t>ratings, CA DRE</a:t>
            </a:r>
            <a:endParaRPr lang="en-US" sz="1800" dirty="0"/>
          </a:p>
          <a:p>
            <a:pPr marL="0" indent="0">
              <a:lnSpc>
                <a:spcPct val="90000"/>
              </a:lnSpc>
              <a:buNone/>
              <a:defRPr/>
            </a:pPr>
            <a:endParaRPr lang="en-US" sz="1400" dirty="0" smtClean="0"/>
          </a:p>
          <a:p>
            <a:pPr marL="0" indent="0">
              <a:lnSpc>
                <a:spcPct val="90000"/>
              </a:lnSpc>
              <a:buNone/>
              <a:defRPr/>
            </a:pPr>
            <a:r>
              <a:rPr lang="en-US" sz="1400" dirty="0" smtClean="0"/>
              <a:t>Contact: </a:t>
            </a:r>
            <a:r>
              <a:rPr lang="en-US" sz="1400" dirty="0" smtClean="0">
                <a:hlinkClick r:id="rId3"/>
              </a:rPr>
              <a:t>www.tradingsystemlab.com</a:t>
            </a:r>
            <a:r>
              <a:rPr lang="en-US" sz="1400" dirty="0" smtClean="0"/>
              <a:t>        </a:t>
            </a:r>
            <a:r>
              <a:rPr lang="en-US" sz="1400" dirty="0" smtClean="0">
                <a:hlinkClick r:id="rId4"/>
              </a:rPr>
              <a:t>mike@tradingsystemlab.com</a:t>
            </a:r>
            <a:r>
              <a:rPr lang="en-US" sz="1400" dirty="0" smtClean="0"/>
              <a:t>        408-356-1800</a:t>
            </a:r>
          </a:p>
          <a:p>
            <a:pPr marL="0" indent="0">
              <a:lnSpc>
                <a:spcPct val="90000"/>
              </a:lnSpc>
              <a:buNone/>
              <a:defRPr/>
            </a:pPr>
            <a:endParaRPr lang="en-US" sz="1400" dirty="0" smtClean="0"/>
          </a:p>
          <a:p>
            <a:pPr>
              <a:lnSpc>
                <a:spcPct val="90000"/>
              </a:lnSpc>
              <a:defRPr/>
            </a:pPr>
            <a:endParaRPr lang="en-US" sz="1800" dirty="0"/>
          </a:p>
          <a:p>
            <a:pPr marL="0" indent="0">
              <a:lnSpc>
                <a:spcPct val="90000"/>
              </a:lnSpc>
              <a:buFontTx/>
              <a:buNone/>
              <a:defRPr/>
            </a:pPr>
            <a:endParaRPr lang="en-US" sz="1800" dirty="0" smtClean="0"/>
          </a:p>
          <a:p>
            <a:pPr lvl="2">
              <a:lnSpc>
                <a:spcPct val="90000"/>
              </a:lnSpc>
              <a:defRPr/>
            </a:pPr>
            <a:endParaRPr lang="en-US" sz="1000" dirty="0" smtClean="0"/>
          </a:p>
          <a:p>
            <a:pPr>
              <a:lnSpc>
                <a:spcPct val="90000"/>
              </a:lnSpc>
              <a:buFontTx/>
              <a:buNone/>
              <a:defRPr/>
            </a:pPr>
            <a:r>
              <a:rPr lang="en-US" sz="1800" dirty="0" smtClean="0"/>
              <a:t>                                                             </a:t>
            </a:r>
          </a:p>
          <a:p>
            <a:pPr>
              <a:lnSpc>
                <a:spcPct val="90000"/>
              </a:lnSpc>
              <a:buFontTx/>
              <a:buNone/>
              <a:defRPr/>
            </a:pPr>
            <a:r>
              <a:rPr lang="en-US" sz="1800" dirty="0"/>
              <a:t> </a:t>
            </a:r>
            <a:r>
              <a:rPr lang="en-US" sz="1800" dirty="0" smtClean="0"/>
              <a:t>                                                                                      </a:t>
            </a:r>
            <a:endParaRPr lang="en-US" sz="900" dirty="0" smtClean="0"/>
          </a:p>
        </p:txBody>
      </p:sp>
      <p:sp>
        <p:nvSpPr>
          <p:cNvPr id="5" name="Date Placeholder 4"/>
          <p:cNvSpPr>
            <a:spLocks noGrp="1"/>
          </p:cNvSpPr>
          <p:nvPr>
            <p:ph type="dt" sz="half" idx="10"/>
          </p:nvPr>
        </p:nvSpPr>
        <p:spPr/>
        <p:txBody>
          <a:bodyPr/>
          <a:lstStyle/>
          <a:p>
            <a:pPr>
              <a:defRPr/>
            </a:pPr>
            <a:fld id="{939E4950-D020-4169-9FAB-CFEAE257C8CB}" type="datetime1">
              <a:rPr lang="en-US"/>
              <a:pPr>
                <a:defRPr/>
              </a:pPr>
              <a:t>11/14/2016</a:t>
            </a:fld>
            <a:endParaRPr lang="en-US" dirty="0"/>
          </a:p>
        </p:txBody>
      </p:sp>
    </p:spTree>
    <p:custDataLst>
      <p:tags r:id="rId1"/>
    </p:custDataLst>
    <p:extLst>
      <p:ext uri="{BB962C8B-B14F-4D97-AF65-F5344CB8AC3E}">
        <p14:creationId xmlns:p14="http://schemas.microsoft.com/office/powerpoint/2010/main" val="162033868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133600"/>
          </a:xfrm>
        </p:spPr>
        <p:txBody>
          <a:bodyPr/>
          <a:lstStyle/>
          <a:p>
            <a:pPr>
              <a:defRPr/>
            </a:pPr>
            <a:r>
              <a:rPr lang="en-US" sz="3200" dirty="0" smtClean="0"/>
              <a:t>TRADING STRATEGY DESIGN</a:t>
            </a:r>
            <a:br>
              <a:rPr lang="en-US" sz="3200" dirty="0" smtClean="0"/>
            </a:br>
            <a:r>
              <a:rPr lang="en-US" sz="3200" dirty="0" smtClean="0"/>
              <a:t> IN 3 SIMPLE STEPS</a:t>
            </a:r>
            <a:br>
              <a:rPr lang="en-US" sz="3200" dirty="0" smtClean="0"/>
            </a:br>
            <a:r>
              <a:rPr lang="en-US" sz="2400" dirty="0" smtClean="0"/>
              <a:t>No Programming Required</a:t>
            </a:r>
            <a:endParaRPr lang="en-US" sz="2400" dirty="0"/>
          </a:p>
        </p:txBody>
      </p:sp>
      <p:sp>
        <p:nvSpPr>
          <p:cNvPr id="44035" name="Content Placeholder 2"/>
          <p:cNvSpPr>
            <a:spLocks noGrp="1"/>
          </p:cNvSpPr>
          <p:nvPr>
            <p:ph idx="1"/>
          </p:nvPr>
        </p:nvSpPr>
        <p:spPr>
          <a:xfrm>
            <a:off x="3276600" y="1905000"/>
            <a:ext cx="3276600" cy="3581400"/>
          </a:xfrm>
          <a:noFill/>
        </p:spPr>
        <p:txBody>
          <a:bodyPr/>
          <a:lstStyle/>
          <a:p>
            <a:pPr marL="457200" indent="-457200">
              <a:buAutoNum type="arabicPeriod"/>
            </a:pPr>
            <a:endParaRPr lang="en-US" altLang="en-US" sz="2400" dirty="0" smtClean="0"/>
          </a:p>
          <a:p>
            <a:pPr marL="457200" indent="-457200">
              <a:buAutoNum type="arabicPeriod"/>
            </a:pPr>
            <a:endParaRPr lang="en-US" altLang="en-US" sz="2400" dirty="0"/>
          </a:p>
          <a:p>
            <a:pPr marL="457200" indent="-457200">
              <a:buAutoNum type="arabicPeriod"/>
            </a:pPr>
            <a:r>
              <a:rPr lang="en-US" altLang="en-US" sz="2400" dirty="0" smtClean="0"/>
              <a:t>Preprocess</a:t>
            </a:r>
          </a:p>
          <a:p>
            <a:pPr marL="457200" indent="-457200">
              <a:buAutoNum type="arabicPeriod"/>
            </a:pPr>
            <a:r>
              <a:rPr lang="en-US" altLang="en-US" sz="2400" dirty="0" smtClean="0"/>
              <a:t>Evolve</a:t>
            </a:r>
          </a:p>
          <a:p>
            <a:pPr marL="457200" indent="-457200">
              <a:buAutoNum type="arabicPeriod"/>
            </a:pPr>
            <a:r>
              <a:rPr lang="en-US" altLang="en-US" sz="2400" dirty="0" smtClean="0"/>
              <a:t>Translate</a:t>
            </a:r>
            <a:endParaRPr lang="en-US" altLang="en-US" sz="2400" dirty="0"/>
          </a:p>
          <a:p>
            <a:pPr marL="457200" indent="-457200">
              <a:buAutoNum type="arabicPeriod"/>
            </a:pPr>
            <a:endParaRPr lang="en-US" altLang="en-US" sz="2400" dirty="0" smtClean="0"/>
          </a:p>
          <a:p>
            <a:pPr marL="0" indent="0">
              <a:buNone/>
            </a:pPr>
            <a:endParaRPr lang="en-US" altLang="en-US" sz="2400" dirty="0" smtClean="0"/>
          </a:p>
        </p:txBody>
      </p:sp>
      <p:sp>
        <p:nvSpPr>
          <p:cNvPr id="4" name="Date Placeholder 3"/>
          <p:cNvSpPr>
            <a:spLocks noGrp="1"/>
          </p:cNvSpPr>
          <p:nvPr>
            <p:ph type="dt" sz="half" idx="10"/>
          </p:nvPr>
        </p:nvSpPr>
        <p:spPr/>
        <p:txBody>
          <a:bodyPr/>
          <a:lstStyle/>
          <a:p>
            <a:pPr>
              <a:defRPr/>
            </a:pPr>
            <a:fld id="{ECF6CB34-7106-4409-B38C-BFF1C1EEDE13}" type="datetime1">
              <a:rPr lang="en-US" smtClean="0"/>
              <a:pPr>
                <a:defRPr/>
              </a:pPr>
              <a:t>11/14/2016</a:t>
            </a:fld>
            <a:endParaRPr lang="en-US" dirty="0"/>
          </a:p>
        </p:txBody>
      </p:sp>
    </p:spTree>
    <p:extLst>
      <p:ext uri="{BB962C8B-B14F-4D97-AF65-F5344CB8AC3E}">
        <p14:creationId xmlns:p14="http://schemas.microsoft.com/office/powerpoint/2010/main" val="3781066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CONCLUSION</a:t>
            </a:r>
            <a:endParaRPr lang="en-US" dirty="0"/>
          </a:p>
        </p:txBody>
      </p:sp>
      <p:sp>
        <p:nvSpPr>
          <p:cNvPr id="56323" name="Content Placeholder 2"/>
          <p:cNvSpPr>
            <a:spLocks noGrp="1"/>
          </p:cNvSpPr>
          <p:nvPr>
            <p:ph idx="1"/>
          </p:nvPr>
        </p:nvSpPr>
        <p:spPr>
          <a:xfrm>
            <a:off x="457200" y="1219200"/>
            <a:ext cx="8229600" cy="4495800"/>
          </a:xfrm>
        </p:spPr>
        <p:txBody>
          <a:bodyPr/>
          <a:lstStyle/>
          <a:p>
            <a:pPr algn="ctr" eaLnBrk="1" hangingPunct="1">
              <a:buFontTx/>
              <a:buNone/>
            </a:pPr>
            <a:r>
              <a:rPr lang="en-US" altLang="en-US" dirty="0" smtClean="0"/>
              <a:t>  </a:t>
            </a:r>
          </a:p>
          <a:p>
            <a:pPr algn="ctr" eaLnBrk="1" hangingPunct="1">
              <a:buFontTx/>
              <a:buNone/>
            </a:pPr>
            <a:r>
              <a:rPr lang="en-US" altLang="en-US" sz="2800" dirty="0" smtClean="0"/>
              <a:t>MACHINE LEARNING WILL CONTINUE TO BEAT </a:t>
            </a:r>
          </a:p>
          <a:p>
            <a:pPr algn="ctr" eaLnBrk="1" hangingPunct="1">
              <a:buFontTx/>
              <a:buNone/>
            </a:pPr>
            <a:r>
              <a:rPr lang="en-US" altLang="en-US" sz="2800" dirty="0" smtClean="0"/>
              <a:t>MANUAL DESIGNS!</a:t>
            </a:r>
          </a:p>
        </p:txBody>
      </p:sp>
      <p:sp>
        <p:nvSpPr>
          <p:cNvPr id="5" name="Date Placeholder 4"/>
          <p:cNvSpPr>
            <a:spLocks noGrp="1"/>
          </p:cNvSpPr>
          <p:nvPr>
            <p:ph type="dt" sz="half" idx="10"/>
          </p:nvPr>
        </p:nvSpPr>
        <p:spPr/>
        <p:txBody>
          <a:bodyPr/>
          <a:lstStyle/>
          <a:p>
            <a:pPr>
              <a:defRPr/>
            </a:pPr>
            <a:fld id="{F603A625-6D4F-4273-8B0D-63C81E25C248}" type="datetime1">
              <a:rPr lang="en-US"/>
              <a:pPr>
                <a:defRPr/>
              </a:pPr>
              <a:t>11/14/2016</a:t>
            </a:fld>
            <a:endParaRPr lang="en-US" dirty="0"/>
          </a:p>
        </p:txBody>
      </p:sp>
      <p:sp>
        <p:nvSpPr>
          <p:cNvPr id="56324" name="TextBox 4"/>
          <p:cNvSpPr txBox="1">
            <a:spLocks noChangeArrowheads="1"/>
          </p:cNvSpPr>
          <p:nvPr/>
        </p:nvSpPr>
        <p:spPr bwMode="auto">
          <a:xfrm>
            <a:off x="3054350" y="4114800"/>
            <a:ext cx="2965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lr>
                <a:schemeClr val="tx2"/>
              </a:buClr>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lr>
                <a:schemeClr val="tx2"/>
              </a:buClr>
              <a:buChar char="•"/>
              <a:defRPr sz="2000">
                <a:solidFill>
                  <a:schemeClr val="tx1"/>
                </a:solidFill>
                <a:latin typeface="Arial" charset="0"/>
              </a:defRPr>
            </a:lvl5pPr>
            <a:lvl6pPr marL="2514600" indent="-228600" eaLnBrk="0" fontAlgn="base" hangingPunct="0">
              <a:spcBef>
                <a:spcPct val="20000"/>
              </a:spcBef>
              <a:spcAft>
                <a:spcPct val="0"/>
              </a:spcAft>
              <a:buClr>
                <a:schemeClr val="tx2"/>
              </a:buClr>
              <a:buChar char="•"/>
              <a:defRPr sz="2000">
                <a:solidFill>
                  <a:schemeClr val="tx1"/>
                </a:solidFill>
                <a:latin typeface="Arial" charset="0"/>
              </a:defRPr>
            </a:lvl6pPr>
            <a:lvl7pPr marL="2971800" indent="-228600" eaLnBrk="0" fontAlgn="base" hangingPunct="0">
              <a:spcBef>
                <a:spcPct val="20000"/>
              </a:spcBef>
              <a:spcAft>
                <a:spcPct val="0"/>
              </a:spcAft>
              <a:buClr>
                <a:schemeClr val="tx2"/>
              </a:buClr>
              <a:buChar char="•"/>
              <a:defRPr sz="2000">
                <a:solidFill>
                  <a:schemeClr val="tx1"/>
                </a:solidFill>
                <a:latin typeface="Arial" charset="0"/>
              </a:defRPr>
            </a:lvl7pPr>
            <a:lvl8pPr marL="3429000" indent="-228600" eaLnBrk="0" fontAlgn="base" hangingPunct="0">
              <a:spcBef>
                <a:spcPct val="20000"/>
              </a:spcBef>
              <a:spcAft>
                <a:spcPct val="0"/>
              </a:spcAft>
              <a:buClr>
                <a:schemeClr val="tx2"/>
              </a:buClr>
              <a:buChar char="•"/>
              <a:defRPr sz="2000">
                <a:solidFill>
                  <a:schemeClr val="tx1"/>
                </a:solidFill>
                <a:latin typeface="Arial" charset="0"/>
              </a:defRPr>
            </a:lvl8pPr>
            <a:lvl9pPr marL="3886200" indent="-228600" eaLnBrk="0" fontAlgn="base" hangingPunct="0">
              <a:spcBef>
                <a:spcPct val="20000"/>
              </a:spcBef>
              <a:spcAft>
                <a:spcPct val="0"/>
              </a:spcAft>
              <a:buClr>
                <a:schemeClr val="tx2"/>
              </a:buClr>
              <a:buChar char="•"/>
              <a:defRPr sz="2000">
                <a:solidFill>
                  <a:schemeClr val="tx1"/>
                </a:solidFill>
                <a:latin typeface="Arial" charset="0"/>
              </a:defRPr>
            </a:lvl9pPr>
          </a:lstStyle>
          <a:p>
            <a:pPr algn="ctr" eaLnBrk="1" hangingPunct="1">
              <a:spcBef>
                <a:spcPct val="0"/>
              </a:spcBef>
              <a:buClrTx/>
              <a:buFontTx/>
              <a:buNone/>
            </a:pPr>
            <a:r>
              <a:rPr lang="en-US" altLang="en-US" sz="1800" dirty="0" smtClean="0">
                <a:hlinkClick r:id="rId2"/>
              </a:rPr>
              <a:t>www.tradingsystemlab.com</a:t>
            </a:r>
            <a:endParaRPr lang="en-US" altLang="en-US" sz="1800" dirty="0" smtClean="0"/>
          </a:p>
          <a:p>
            <a:pPr algn="ctr" eaLnBrk="1" hangingPunct="1">
              <a:spcBef>
                <a:spcPct val="0"/>
              </a:spcBef>
              <a:buClrTx/>
              <a:buFontTx/>
              <a:buNone/>
            </a:pPr>
            <a:r>
              <a:rPr lang="en-US" altLang="en-US" sz="1800" dirty="0" smtClean="0"/>
              <a:t>408-356-1800 voice or text</a:t>
            </a:r>
            <a:endParaRPr lang="en-US" altLang="en-US" sz="1800" dirty="0"/>
          </a:p>
        </p:txBody>
      </p:sp>
      <p:sp>
        <p:nvSpPr>
          <p:cNvPr id="3" name="TextBox 2"/>
          <p:cNvSpPr txBox="1"/>
          <p:nvPr/>
        </p:nvSpPr>
        <p:spPr>
          <a:xfrm>
            <a:off x="1295401" y="4876800"/>
            <a:ext cx="6629400" cy="1015663"/>
          </a:xfrm>
          <a:prstGeom prst="rect">
            <a:avLst/>
          </a:prstGeom>
          <a:noFill/>
        </p:spPr>
        <p:txBody>
          <a:bodyPr wrap="square" rtlCol="0">
            <a:spAutoFit/>
          </a:bodyPr>
          <a:lstStyle/>
          <a:p>
            <a:r>
              <a:rPr lang="en-US" sz="1200" dirty="0" smtClean="0"/>
              <a:t>                              Check out the Kindle Book: Best Trading Strategies and</a:t>
            </a:r>
          </a:p>
          <a:p>
            <a:r>
              <a:rPr lang="en-US" sz="1200" dirty="0" smtClean="0"/>
              <a:t>                                 our section on Machine Designed Trading Strategies</a:t>
            </a:r>
          </a:p>
          <a:p>
            <a:endParaRPr lang="en-US" sz="1200" dirty="0"/>
          </a:p>
          <a:p>
            <a:r>
              <a:rPr lang="en-US" sz="1200" dirty="0" smtClean="0"/>
              <a:t>            Join our Silicon </a:t>
            </a:r>
            <a:r>
              <a:rPr lang="en-US" sz="1200" dirty="0"/>
              <a:t>Valley Machine Learning for Trading Strategies MeetUp Group</a:t>
            </a:r>
          </a:p>
          <a:p>
            <a:endParaRPr lang="en-US" sz="1200" dirty="0" smtClean="0"/>
          </a:p>
        </p:txBody>
      </p:sp>
    </p:spTree>
    <p:extLst>
      <p:ext uri="{BB962C8B-B14F-4D97-AF65-F5344CB8AC3E}">
        <p14:creationId xmlns:p14="http://schemas.microsoft.com/office/powerpoint/2010/main" val="2317960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OUR DIVISION LEADERS</a:t>
            </a:r>
            <a:endParaRPr lang="en-US" dirty="0"/>
          </a:p>
        </p:txBody>
      </p:sp>
      <p:sp>
        <p:nvSpPr>
          <p:cNvPr id="5123" name="Content Placeholder 2"/>
          <p:cNvSpPr>
            <a:spLocks noGrp="1"/>
          </p:cNvSpPr>
          <p:nvPr>
            <p:ph idx="1"/>
          </p:nvPr>
        </p:nvSpPr>
        <p:spPr/>
        <p:txBody>
          <a:bodyPr/>
          <a:lstStyle/>
          <a:p>
            <a:pPr>
              <a:defRPr/>
            </a:pPr>
            <a:r>
              <a:rPr lang="en-US" sz="1900" dirty="0" smtClean="0"/>
              <a:t>Mike Barna: Trading System Lab-Silicon Valley Based trading research and development company with a team of international and domestic programmers, third party developers and testers. Developed the First Commercially available Machine Designed Trading Systems Platform that requires </a:t>
            </a:r>
            <a:r>
              <a:rPr lang="en-US" sz="1900" u="sng" dirty="0" smtClean="0"/>
              <a:t>no</a:t>
            </a:r>
            <a:r>
              <a:rPr lang="en-US" sz="1900" dirty="0" smtClean="0"/>
              <a:t> programming from the user.</a:t>
            </a:r>
          </a:p>
          <a:p>
            <a:pPr marL="400050" lvl="1" indent="0">
              <a:buNone/>
              <a:defRPr/>
            </a:pPr>
            <a:r>
              <a:rPr lang="en-US" sz="1900" dirty="0" smtClean="0">
                <a:hlinkClick r:id="rId2"/>
              </a:rPr>
              <a:t>www.tradingsystemlab.com</a:t>
            </a:r>
            <a:endParaRPr lang="en-US" sz="1900" dirty="0" smtClean="0"/>
          </a:p>
          <a:p>
            <a:pPr>
              <a:buFontTx/>
              <a:buNone/>
              <a:defRPr/>
            </a:pPr>
            <a:endParaRPr lang="en-US" sz="1900" dirty="0" smtClean="0"/>
          </a:p>
          <a:p>
            <a:pPr>
              <a:defRPr/>
            </a:pPr>
            <a:r>
              <a:rPr lang="en-US" sz="1900" dirty="0" smtClean="0"/>
              <a:t>Frank Francone: Register Machine Learning, Inc.-US Based company with a team of international and domestic machine learning scientists, IP attorneys, statisticians and programmers. Involved in government contracts. Produces the LAIMGP licensed exclusively to TSL. Authored the leading University Textbook on GP</a:t>
            </a:r>
            <a:r>
              <a:rPr lang="en-US" sz="1900" dirty="0"/>
              <a:t>. </a:t>
            </a:r>
            <a:r>
              <a:rPr lang="en-US" sz="1900" dirty="0" smtClean="0"/>
              <a:t> 1600 citations.</a:t>
            </a:r>
          </a:p>
          <a:p>
            <a:pPr marL="0" indent="0">
              <a:buNone/>
              <a:defRPr/>
            </a:pPr>
            <a:r>
              <a:rPr lang="en-US" sz="1900" dirty="0" smtClean="0"/>
              <a:t>     </a:t>
            </a:r>
            <a:r>
              <a:rPr lang="en-US" sz="1900" dirty="0" smtClean="0">
                <a:hlinkClick r:id="rId3"/>
              </a:rPr>
              <a:t>www.rmltech.com</a:t>
            </a:r>
            <a:endParaRPr lang="en-US" sz="1900" dirty="0" smtClean="0"/>
          </a:p>
          <a:p>
            <a:pPr marL="0" indent="0">
              <a:buFontTx/>
              <a:buNone/>
              <a:defRPr/>
            </a:pPr>
            <a:endParaRPr lang="en-US" sz="2400" dirty="0" smtClean="0"/>
          </a:p>
          <a:p>
            <a:pPr>
              <a:defRPr/>
            </a:pPr>
            <a:endParaRPr lang="en-US" sz="2400" dirty="0" smtClean="0"/>
          </a:p>
        </p:txBody>
      </p:sp>
      <p:sp>
        <p:nvSpPr>
          <p:cNvPr id="4" name="Date Placeholder 3"/>
          <p:cNvSpPr>
            <a:spLocks noGrp="1"/>
          </p:cNvSpPr>
          <p:nvPr>
            <p:ph type="dt" sz="half" idx="10"/>
          </p:nvPr>
        </p:nvSpPr>
        <p:spPr/>
        <p:txBody>
          <a:bodyPr/>
          <a:lstStyle/>
          <a:p>
            <a:pPr>
              <a:defRPr/>
            </a:pPr>
            <a:fld id="{6D335488-4623-405A-B19D-F296F39E4277}" type="datetime1">
              <a:rPr lang="en-US" smtClean="0"/>
              <a:pPr>
                <a:defRPr/>
              </a:pPr>
              <a:t>11/14/2016</a:t>
            </a:fld>
            <a:endParaRPr lang="en-US" dirty="0"/>
          </a:p>
        </p:txBody>
      </p:sp>
    </p:spTree>
    <p:extLst>
      <p:ext uri="{BB962C8B-B14F-4D97-AF65-F5344CB8AC3E}">
        <p14:creationId xmlns:p14="http://schemas.microsoft.com/office/powerpoint/2010/main" val="3310349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TSL CLIENTS AND TRADERS</a:t>
            </a:r>
            <a:br>
              <a:rPr lang="en-US" dirty="0" smtClean="0"/>
            </a:br>
            <a:r>
              <a:rPr lang="en-US" sz="1400" b="1" dirty="0" smtClean="0"/>
              <a:t>TSL’s JOB IS TO PROVIDE TSL TO CLIENT TRADERS</a:t>
            </a:r>
            <a:r>
              <a:rPr lang="en-US" dirty="0" smtClean="0"/>
              <a:t/>
            </a:r>
            <a:br>
              <a:rPr lang="en-US" dirty="0" smtClean="0"/>
            </a:br>
            <a:endParaRPr lang="en-US" sz="1600" dirty="0"/>
          </a:p>
        </p:txBody>
      </p:sp>
      <p:sp>
        <p:nvSpPr>
          <p:cNvPr id="9219" name="Content Placeholder 3"/>
          <p:cNvSpPr>
            <a:spLocks noGrp="1"/>
          </p:cNvSpPr>
          <p:nvPr>
            <p:ph idx="1"/>
          </p:nvPr>
        </p:nvSpPr>
        <p:spPr/>
        <p:txBody>
          <a:bodyPr/>
          <a:lstStyle/>
          <a:p>
            <a:pPr>
              <a:defRPr/>
            </a:pPr>
            <a:r>
              <a:rPr lang="en-US" sz="2800" dirty="0" smtClean="0"/>
              <a:t>Major Wall Street Investment Bank Trader &gt;$100M</a:t>
            </a:r>
          </a:p>
          <a:p>
            <a:pPr>
              <a:defRPr/>
            </a:pPr>
            <a:r>
              <a:rPr lang="en-US" sz="2800" dirty="0" smtClean="0"/>
              <a:t>Small and Mid size CTA’s: $10M-$100M</a:t>
            </a:r>
          </a:p>
          <a:p>
            <a:pPr>
              <a:defRPr/>
            </a:pPr>
            <a:r>
              <a:rPr lang="en-US" sz="2800" dirty="0" smtClean="0"/>
              <a:t>Proprietary Trading Firms: $5M-$50M</a:t>
            </a:r>
          </a:p>
          <a:p>
            <a:pPr>
              <a:defRPr/>
            </a:pPr>
            <a:r>
              <a:rPr lang="en-US" sz="2800" dirty="0" smtClean="0"/>
              <a:t>Individual Traders &lt; $5M</a:t>
            </a:r>
          </a:p>
          <a:p>
            <a:pPr>
              <a:defRPr/>
            </a:pPr>
            <a:r>
              <a:rPr lang="en-US" sz="2800" dirty="0" smtClean="0"/>
              <a:t>International Traders and Funds </a:t>
            </a:r>
          </a:p>
          <a:p>
            <a:pPr>
              <a:defRPr/>
            </a:pPr>
            <a:r>
              <a:rPr lang="en-US" sz="2800" dirty="0" smtClean="0"/>
              <a:t>Strategy </a:t>
            </a:r>
            <a:r>
              <a:rPr lang="en-US" sz="2800" dirty="0"/>
              <a:t>D</a:t>
            </a:r>
            <a:r>
              <a:rPr lang="en-US" sz="2800" dirty="0" smtClean="0"/>
              <a:t>evelopment Engineers</a:t>
            </a:r>
          </a:p>
          <a:p>
            <a:pPr>
              <a:defRPr/>
            </a:pPr>
            <a:r>
              <a:rPr lang="en-US" sz="2800" dirty="0" smtClean="0"/>
              <a:t>Beginner to PhD</a:t>
            </a:r>
          </a:p>
          <a:p>
            <a:pPr>
              <a:defRPr/>
            </a:pPr>
            <a:endParaRPr lang="en-US" sz="2800" dirty="0"/>
          </a:p>
          <a:p>
            <a:pPr marL="0" indent="0">
              <a:buFontTx/>
              <a:buNone/>
              <a:defRPr/>
            </a:pPr>
            <a:endParaRPr lang="en-US" sz="2800" dirty="0" smtClean="0"/>
          </a:p>
        </p:txBody>
      </p:sp>
      <p:sp>
        <p:nvSpPr>
          <p:cNvPr id="3" name="Date Placeholder 2"/>
          <p:cNvSpPr>
            <a:spLocks noGrp="1"/>
          </p:cNvSpPr>
          <p:nvPr>
            <p:ph type="dt" sz="half" idx="10"/>
          </p:nvPr>
        </p:nvSpPr>
        <p:spPr/>
        <p:txBody>
          <a:bodyPr/>
          <a:lstStyle/>
          <a:p>
            <a:pPr>
              <a:defRPr/>
            </a:pPr>
            <a:fld id="{8EE3FA40-AAA0-4571-AECE-A5364EDBB15B}" type="datetime1">
              <a:rPr lang="en-US" smtClean="0"/>
              <a:pPr>
                <a:defRPr/>
              </a:pPr>
              <a:t>11/14/2016</a:t>
            </a:fld>
            <a:endParaRPr lang="en-US" dirty="0"/>
          </a:p>
        </p:txBody>
      </p:sp>
    </p:spTree>
    <p:extLst>
      <p:ext uri="{BB962C8B-B14F-4D97-AF65-F5344CB8AC3E}">
        <p14:creationId xmlns:p14="http://schemas.microsoft.com/office/powerpoint/2010/main" val="1726076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REQUIRED DISCLAIMER </a:t>
            </a:r>
            <a:endParaRPr lang="en-US" dirty="0"/>
          </a:p>
        </p:txBody>
      </p:sp>
      <p:sp>
        <p:nvSpPr>
          <p:cNvPr id="3" name="Content Placeholder 2"/>
          <p:cNvSpPr>
            <a:spLocks noGrp="1"/>
          </p:cNvSpPr>
          <p:nvPr>
            <p:ph idx="1"/>
          </p:nvPr>
        </p:nvSpPr>
        <p:spPr>
          <a:xfrm>
            <a:off x="457200" y="1600200"/>
            <a:ext cx="7848600" cy="3810000"/>
          </a:xfrm>
        </p:spPr>
        <p:txBody>
          <a:bodyPr/>
          <a:lstStyle/>
          <a:p>
            <a:pPr algn="just" eaLnBrk="1" hangingPunct="1">
              <a:buFontTx/>
              <a:buNone/>
              <a:defRPr/>
            </a:pPr>
            <a:r>
              <a:rPr lang="en-US" sz="1050" dirty="0" smtClean="0"/>
              <a:t>	HYPOTHETICAL PERFORMANCE RESULTS HAVE MANY INHERENT LIMITATIONS, SOME OF WHICH ARE DESCRIBED BELOW. NO REPRESENTATION IS BEING MADE THAT ANY ACCOUNT WILL OR IS LIKELY TO ACHIEVE PROFITS OR LOSSES SIMILAR TO THOSE SHOWN. </a:t>
            </a:r>
          </a:p>
          <a:p>
            <a:pPr algn="just" eaLnBrk="1" hangingPunct="1">
              <a:buFontTx/>
              <a:buNone/>
              <a:defRPr/>
            </a:pPr>
            <a:endParaRPr lang="en-US" sz="1050" dirty="0" smtClean="0"/>
          </a:p>
          <a:p>
            <a:pPr algn="just" eaLnBrk="1" hangingPunct="1">
              <a:buFontTx/>
              <a:buNone/>
              <a:defRPr/>
            </a:pPr>
            <a:r>
              <a:rPr lang="en-US" sz="1050" dirty="0" smtClean="0"/>
              <a:t>	IN FACT, THERE ARE FREQUENTLY SHARP DIFFERENCES BETWEEN HYPOTHETICAL PERFORMANCE RESULTS AND THE ACTUAL RESULTS ACHIEVED BY ANY PARTICULAR TRADING PROGRAM. ONE OF THE LIMITATIONS OF HYPOTHETICAL PERFORMANCE RESULTS IS THAT THEY ARE GENERALLY PREPARED WITH THE BENEFIT OF HINDSIGHT. IN ADDITION, HYPOTHETICAL TRADING DOES NOT INVOLVE FINANCIAL RISK, AND NO HYPOTHETICAL TRADING RECORD CAN COMPLETELY ACCOUNT FOR THE IMPACT OF FINANCIAL RISK IN ACTUAL TRADING. FOR EXAMPLE, THE ABILITY TO WITHSTAND LOSSES OR TO ADHERE TO A PARTICULAR TRADING PROGRAM IN SPITE OF TRADING LOSSES ARE MATERIAL POINTS WHICH CAN ALSO ADVERSELY AFFECT ACTUAL TRADING RESULTS. </a:t>
            </a:r>
          </a:p>
          <a:p>
            <a:pPr algn="just" eaLnBrk="1" hangingPunct="1">
              <a:buFontTx/>
              <a:buNone/>
              <a:defRPr/>
            </a:pPr>
            <a:endParaRPr lang="en-US" sz="1050" dirty="0" smtClean="0"/>
          </a:p>
          <a:p>
            <a:pPr algn="just" eaLnBrk="1" hangingPunct="1">
              <a:buFontTx/>
              <a:buNone/>
              <a:defRPr/>
            </a:pPr>
            <a:r>
              <a:rPr lang="en-US" sz="1050" dirty="0" smtClean="0"/>
              <a:t>	THERE ARE NUMEROUS OTHER FACTORS RELATED TO THE MARKETS IN GENERAL OR TO THE IMPLEMENTATION OF ANY SPECIFIC TRADING PROGRAM WHICH CANNOT BE FULLY ACCOUNTED FOR IN THE PREPARATION OF HYPOTHETICAL PERFORMANCE RESULTS AND ALL OF WHICH CAN ADVERSELY AFFECT ACTUAL TRADING RESULTS. </a:t>
            </a:r>
          </a:p>
          <a:p>
            <a:pPr eaLnBrk="1" hangingPunct="1">
              <a:buFontTx/>
              <a:buNone/>
              <a:defRPr/>
            </a:pPr>
            <a:endParaRPr lang="en-US" sz="1050" dirty="0"/>
          </a:p>
        </p:txBody>
      </p:sp>
      <p:sp>
        <p:nvSpPr>
          <p:cNvPr id="4" name="Date Placeholder 3"/>
          <p:cNvSpPr>
            <a:spLocks noGrp="1"/>
          </p:cNvSpPr>
          <p:nvPr>
            <p:ph type="dt" sz="quarter" idx="10"/>
          </p:nvPr>
        </p:nvSpPr>
        <p:spPr/>
        <p:txBody>
          <a:bodyPr/>
          <a:lstStyle/>
          <a:p>
            <a:pPr>
              <a:defRPr/>
            </a:pPr>
            <a:fld id="{213227D3-568A-4AE9-B0D6-81343C61B6E5}" type="datetime1">
              <a:rPr lang="en-US"/>
              <a:pPr>
                <a:defRPr/>
              </a:pPr>
              <a:t>11/14/2016</a:t>
            </a:fld>
            <a:endParaRPr lang="en-US" dirty="0"/>
          </a:p>
        </p:txBody>
      </p:sp>
    </p:spTree>
    <p:extLst>
      <p:ext uri="{BB962C8B-B14F-4D97-AF65-F5344CB8AC3E}">
        <p14:creationId xmlns:p14="http://schemas.microsoft.com/office/powerpoint/2010/main" val="3489816840"/>
      </p:ext>
    </p:extLst>
  </p:cSld>
  <p:clrMapOvr>
    <a:masterClrMapping/>
  </p:clrMapOvr>
  <mc:AlternateContent xmlns:mc="http://schemas.openxmlformats.org/markup-compatibility/2006" xmlns:p14="http://schemas.microsoft.com/office/powerpoint/2010/main">
    <mc:Choice Requires="p14">
      <p:transition spd="slow" p14:dur="2000" advTm="8887"/>
    </mc:Choice>
    <mc:Fallback xmlns="">
      <p:transition spd="slow" advTm="888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lstStyle/>
          <a:p>
            <a:pPr>
              <a:defRPr/>
            </a:pPr>
            <a:r>
              <a:rPr lang="en-US" dirty="0" smtClean="0"/>
              <a:t>EVERYTHING IS A TRADEOFF</a:t>
            </a:r>
            <a:endParaRPr lang="en-US" dirty="0"/>
          </a:p>
        </p:txBody>
      </p:sp>
      <p:sp>
        <p:nvSpPr>
          <p:cNvPr id="19459" name="Content Placeholder 2"/>
          <p:cNvSpPr>
            <a:spLocks noGrp="1"/>
          </p:cNvSpPr>
          <p:nvPr>
            <p:ph idx="1"/>
          </p:nvPr>
        </p:nvSpPr>
        <p:spPr/>
        <p:txBody>
          <a:bodyPr/>
          <a:lstStyle/>
          <a:p>
            <a:pPr>
              <a:buFontTx/>
              <a:buNone/>
            </a:pPr>
            <a:endParaRPr lang="en-US" altLang="en-US" sz="2400" dirty="0" smtClean="0"/>
          </a:p>
          <a:p>
            <a:pPr>
              <a:buFontTx/>
              <a:buNone/>
            </a:pPr>
            <a:endParaRPr lang="en-US" altLang="en-US" sz="2400" dirty="0" smtClean="0"/>
          </a:p>
          <a:p>
            <a:pPr>
              <a:buFontTx/>
              <a:buNone/>
            </a:pPr>
            <a:r>
              <a:rPr lang="en-US" altLang="en-US" dirty="0" smtClean="0"/>
              <a:t>   </a:t>
            </a:r>
          </a:p>
        </p:txBody>
      </p:sp>
      <p:sp>
        <p:nvSpPr>
          <p:cNvPr id="6" name="Quad Arrow Callout 5"/>
          <p:cNvSpPr/>
          <p:nvPr/>
        </p:nvSpPr>
        <p:spPr bwMode="auto">
          <a:xfrm>
            <a:off x="3200400" y="2362200"/>
            <a:ext cx="2667000" cy="2054352"/>
          </a:xfrm>
          <a:prstGeom prst="quadArrowCallout">
            <a:avLst/>
          </a:prstGeom>
          <a:solidFill>
            <a:schemeClr val="accent1">
              <a:alpha val="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TRADING SYSTEM</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DESIGN</a:t>
            </a:r>
            <a:endParaRPr kumimoji="0" lang="en-US" sz="1800" b="0" i="0" u="none" strike="noStrike" cap="none" normalizeH="0" baseline="0" dirty="0" smtClean="0">
              <a:ln>
                <a:noFill/>
              </a:ln>
              <a:solidFill>
                <a:schemeClr val="tx1"/>
              </a:solidFill>
              <a:effectLst/>
              <a:latin typeface="Arial" charset="0"/>
            </a:endParaRPr>
          </a:p>
        </p:txBody>
      </p:sp>
      <p:sp>
        <p:nvSpPr>
          <p:cNvPr id="7" name="TextBox 6"/>
          <p:cNvSpPr txBox="1"/>
          <p:nvPr/>
        </p:nvSpPr>
        <p:spPr>
          <a:xfrm>
            <a:off x="494249" y="3516868"/>
            <a:ext cx="2629951" cy="369332"/>
          </a:xfrm>
          <a:prstGeom prst="rect">
            <a:avLst/>
          </a:prstGeom>
          <a:noFill/>
        </p:spPr>
        <p:txBody>
          <a:bodyPr wrap="none" rtlCol="0">
            <a:spAutoFit/>
          </a:bodyPr>
          <a:lstStyle/>
          <a:p>
            <a:r>
              <a:rPr lang="en-US" dirty="0" smtClean="0"/>
              <a:t>PERCENT ACCURACY</a:t>
            </a:r>
          </a:p>
        </p:txBody>
      </p:sp>
      <p:sp>
        <p:nvSpPr>
          <p:cNvPr id="10" name="TextBox 9"/>
          <p:cNvSpPr txBox="1"/>
          <p:nvPr/>
        </p:nvSpPr>
        <p:spPr>
          <a:xfrm>
            <a:off x="3705131" y="1676400"/>
            <a:ext cx="1552669" cy="369332"/>
          </a:xfrm>
          <a:prstGeom prst="rect">
            <a:avLst/>
          </a:prstGeom>
          <a:noFill/>
        </p:spPr>
        <p:txBody>
          <a:bodyPr wrap="none" rtlCol="0">
            <a:spAutoFit/>
          </a:bodyPr>
          <a:lstStyle/>
          <a:p>
            <a:r>
              <a:rPr lang="en-US" dirty="0" smtClean="0"/>
              <a:t>NET PROFIT</a:t>
            </a:r>
            <a:endParaRPr lang="en-US" dirty="0"/>
          </a:p>
        </p:txBody>
      </p:sp>
      <p:sp>
        <p:nvSpPr>
          <p:cNvPr id="11" name="TextBox 10"/>
          <p:cNvSpPr txBox="1"/>
          <p:nvPr/>
        </p:nvSpPr>
        <p:spPr>
          <a:xfrm>
            <a:off x="6180346" y="3204710"/>
            <a:ext cx="2125454" cy="369332"/>
          </a:xfrm>
          <a:prstGeom prst="rect">
            <a:avLst/>
          </a:prstGeom>
          <a:noFill/>
        </p:spPr>
        <p:txBody>
          <a:bodyPr wrap="none" rtlCol="0">
            <a:spAutoFit/>
          </a:bodyPr>
          <a:lstStyle/>
          <a:p>
            <a:r>
              <a:rPr lang="en-US" dirty="0" smtClean="0"/>
              <a:t>AVERAGE TRADE</a:t>
            </a:r>
            <a:endParaRPr lang="en-US" dirty="0"/>
          </a:p>
        </p:txBody>
      </p:sp>
      <p:sp>
        <p:nvSpPr>
          <p:cNvPr id="12" name="TextBox 11"/>
          <p:cNvSpPr txBox="1"/>
          <p:nvPr/>
        </p:nvSpPr>
        <p:spPr>
          <a:xfrm>
            <a:off x="2807236" y="4656667"/>
            <a:ext cx="1612364" cy="369332"/>
          </a:xfrm>
          <a:prstGeom prst="rect">
            <a:avLst/>
          </a:prstGeom>
          <a:noFill/>
        </p:spPr>
        <p:txBody>
          <a:bodyPr wrap="none" rtlCol="0">
            <a:spAutoFit/>
          </a:bodyPr>
          <a:lstStyle/>
          <a:p>
            <a:r>
              <a:rPr lang="en-US" dirty="0" smtClean="0"/>
              <a:t>DRAWDOWN</a:t>
            </a:r>
            <a:endParaRPr lang="en-US" dirty="0"/>
          </a:p>
        </p:txBody>
      </p:sp>
      <p:sp>
        <p:nvSpPr>
          <p:cNvPr id="13" name="TextBox 12"/>
          <p:cNvSpPr txBox="1"/>
          <p:nvPr/>
        </p:nvSpPr>
        <p:spPr>
          <a:xfrm>
            <a:off x="1405946" y="4050268"/>
            <a:ext cx="2023054" cy="369332"/>
          </a:xfrm>
          <a:prstGeom prst="rect">
            <a:avLst/>
          </a:prstGeom>
          <a:noFill/>
        </p:spPr>
        <p:txBody>
          <a:bodyPr wrap="none" rtlCol="0">
            <a:spAutoFit/>
          </a:bodyPr>
          <a:lstStyle/>
          <a:p>
            <a:r>
              <a:rPr lang="en-US" dirty="0" smtClean="0"/>
              <a:t>PROFIT FACTOR</a:t>
            </a:r>
            <a:endParaRPr lang="en-US" dirty="0"/>
          </a:p>
        </p:txBody>
      </p:sp>
      <p:sp>
        <p:nvSpPr>
          <p:cNvPr id="14" name="TextBox 13"/>
          <p:cNvSpPr txBox="1"/>
          <p:nvPr/>
        </p:nvSpPr>
        <p:spPr>
          <a:xfrm>
            <a:off x="5105400" y="2069068"/>
            <a:ext cx="1885966" cy="369332"/>
          </a:xfrm>
          <a:prstGeom prst="rect">
            <a:avLst/>
          </a:prstGeom>
          <a:noFill/>
        </p:spPr>
        <p:txBody>
          <a:bodyPr wrap="none" rtlCol="0">
            <a:spAutoFit/>
          </a:bodyPr>
          <a:lstStyle/>
          <a:p>
            <a:r>
              <a:rPr lang="en-US" dirty="0" smtClean="0"/>
              <a:t>SHARPE RATIO</a:t>
            </a:r>
            <a:endParaRPr lang="en-US" dirty="0"/>
          </a:p>
        </p:txBody>
      </p:sp>
      <p:sp>
        <p:nvSpPr>
          <p:cNvPr id="15" name="TextBox 14"/>
          <p:cNvSpPr txBox="1"/>
          <p:nvPr/>
        </p:nvSpPr>
        <p:spPr>
          <a:xfrm>
            <a:off x="6007973" y="3733800"/>
            <a:ext cx="697627" cy="369332"/>
          </a:xfrm>
          <a:prstGeom prst="rect">
            <a:avLst/>
          </a:prstGeom>
          <a:noFill/>
        </p:spPr>
        <p:txBody>
          <a:bodyPr wrap="none" rtlCol="0">
            <a:spAutoFit/>
          </a:bodyPr>
          <a:lstStyle/>
          <a:p>
            <a:r>
              <a:rPr lang="en-US" dirty="0" smtClean="0"/>
              <a:t>MAR</a:t>
            </a:r>
            <a:endParaRPr lang="en-US" dirty="0"/>
          </a:p>
        </p:txBody>
      </p:sp>
      <p:sp>
        <p:nvSpPr>
          <p:cNvPr id="16" name="TextBox 15"/>
          <p:cNvSpPr txBox="1"/>
          <p:nvPr/>
        </p:nvSpPr>
        <p:spPr>
          <a:xfrm>
            <a:off x="609600" y="2819400"/>
            <a:ext cx="2420471" cy="369332"/>
          </a:xfrm>
          <a:prstGeom prst="rect">
            <a:avLst/>
          </a:prstGeom>
          <a:noFill/>
        </p:spPr>
        <p:txBody>
          <a:bodyPr wrap="none" rtlCol="0">
            <a:spAutoFit/>
          </a:bodyPr>
          <a:lstStyle/>
          <a:p>
            <a:r>
              <a:rPr lang="en-US" dirty="0" smtClean="0"/>
              <a:t>UNDERWATER TIME</a:t>
            </a:r>
            <a:endParaRPr lang="en-US" dirty="0"/>
          </a:p>
        </p:txBody>
      </p:sp>
      <p:sp>
        <p:nvSpPr>
          <p:cNvPr id="17" name="TextBox 16"/>
          <p:cNvSpPr txBox="1"/>
          <p:nvPr/>
        </p:nvSpPr>
        <p:spPr>
          <a:xfrm>
            <a:off x="4778355" y="4648200"/>
            <a:ext cx="1774845" cy="369332"/>
          </a:xfrm>
          <a:prstGeom prst="rect">
            <a:avLst/>
          </a:prstGeom>
          <a:noFill/>
        </p:spPr>
        <p:txBody>
          <a:bodyPr wrap="none" rtlCol="0">
            <a:spAutoFit/>
          </a:bodyPr>
          <a:lstStyle/>
          <a:p>
            <a:r>
              <a:rPr lang="en-US" b="1" u="sng" dirty="0" smtClean="0"/>
              <a:t>ROBUSTNESS</a:t>
            </a:r>
            <a:endParaRPr lang="en-US" b="1" u="sng" dirty="0"/>
          </a:p>
        </p:txBody>
      </p:sp>
      <p:sp>
        <p:nvSpPr>
          <p:cNvPr id="18" name="TextBox 17"/>
          <p:cNvSpPr txBox="1"/>
          <p:nvPr/>
        </p:nvSpPr>
        <p:spPr>
          <a:xfrm>
            <a:off x="1676400" y="1861066"/>
            <a:ext cx="1672253" cy="369332"/>
          </a:xfrm>
          <a:prstGeom prst="rect">
            <a:avLst/>
          </a:prstGeom>
          <a:noFill/>
        </p:spPr>
        <p:txBody>
          <a:bodyPr wrap="none" rtlCol="0">
            <a:spAutoFit/>
          </a:bodyPr>
          <a:lstStyle/>
          <a:p>
            <a:r>
              <a:rPr lang="en-US" dirty="0" smtClean="0"/>
              <a:t>COMPLEXITY</a:t>
            </a:r>
          </a:p>
        </p:txBody>
      </p:sp>
      <p:sp>
        <p:nvSpPr>
          <p:cNvPr id="19" name="TextBox 18"/>
          <p:cNvSpPr txBox="1"/>
          <p:nvPr/>
        </p:nvSpPr>
        <p:spPr>
          <a:xfrm>
            <a:off x="5717659" y="2590800"/>
            <a:ext cx="1826141" cy="369332"/>
          </a:xfrm>
          <a:prstGeom prst="rect">
            <a:avLst/>
          </a:prstGeom>
          <a:noFill/>
        </p:spPr>
        <p:txBody>
          <a:bodyPr wrap="none" rtlCol="0">
            <a:spAutoFit/>
          </a:bodyPr>
          <a:lstStyle/>
          <a:p>
            <a:r>
              <a:rPr lang="en-US" dirty="0" smtClean="0"/>
              <a:t>TRADEABILITY</a:t>
            </a:r>
            <a:endParaRPr lang="en-US" dirty="0"/>
          </a:p>
        </p:txBody>
      </p:sp>
      <p:sp>
        <p:nvSpPr>
          <p:cNvPr id="20" name="TextBox 19"/>
          <p:cNvSpPr txBox="1"/>
          <p:nvPr/>
        </p:nvSpPr>
        <p:spPr>
          <a:xfrm>
            <a:off x="5215860" y="4191000"/>
            <a:ext cx="1184940" cy="369332"/>
          </a:xfrm>
          <a:prstGeom prst="rect">
            <a:avLst/>
          </a:prstGeom>
          <a:noFill/>
        </p:spPr>
        <p:txBody>
          <a:bodyPr wrap="none" rtlCol="0">
            <a:spAutoFit/>
          </a:bodyPr>
          <a:lstStyle/>
          <a:p>
            <a:r>
              <a:rPr lang="en-US" dirty="0" smtClean="0"/>
              <a:t>OVERFIT</a:t>
            </a:r>
            <a:endParaRPr lang="en-US" dirty="0"/>
          </a:p>
        </p:txBody>
      </p:sp>
      <p:sp>
        <p:nvSpPr>
          <p:cNvPr id="21" name="TextBox 20"/>
          <p:cNvSpPr txBox="1"/>
          <p:nvPr/>
        </p:nvSpPr>
        <p:spPr>
          <a:xfrm>
            <a:off x="1219200" y="2286000"/>
            <a:ext cx="1351652" cy="369332"/>
          </a:xfrm>
          <a:prstGeom prst="rect">
            <a:avLst/>
          </a:prstGeom>
          <a:noFill/>
        </p:spPr>
        <p:txBody>
          <a:bodyPr wrap="none" rtlCol="0">
            <a:spAutoFit/>
          </a:bodyPr>
          <a:lstStyle/>
          <a:p>
            <a:r>
              <a:rPr lang="en-US" dirty="0" smtClean="0"/>
              <a:t>UNDERFIT</a:t>
            </a:r>
            <a:endParaRPr lang="en-US" dirty="0"/>
          </a:p>
        </p:txBody>
      </p:sp>
    </p:spTree>
    <p:extLst>
      <p:ext uri="{BB962C8B-B14F-4D97-AF65-F5344CB8AC3E}">
        <p14:creationId xmlns:p14="http://schemas.microsoft.com/office/powerpoint/2010/main" val="122346938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ML DESIGN IN TSL</a:t>
            </a:r>
            <a:br>
              <a:rPr lang="en-US" dirty="0" smtClean="0"/>
            </a:br>
            <a:r>
              <a:rPr lang="en-US" sz="2800" dirty="0" smtClean="0"/>
              <a:t>Basic Approach</a:t>
            </a:r>
            <a:endParaRPr lang="en-US" sz="2800" dirty="0"/>
          </a:p>
        </p:txBody>
      </p:sp>
      <p:sp>
        <p:nvSpPr>
          <p:cNvPr id="51203" name="Content Placeholder 2"/>
          <p:cNvSpPr>
            <a:spLocks noGrp="1"/>
          </p:cNvSpPr>
          <p:nvPr>
            <p:ph idx="1"/>
          </p:nvPr>
        </p:nvSpPr>
        <p:spPr/>
        <p:txBody>
          <a:bodyPr/>
          <a:lstStyle/>
          <a:p>
            <a:pPr marL="514350" indent="-514350">
              <a:buFont typeface="+mj-lt"/>
              <a:buAutoNum type="arabicPeriod"/>
            </a:pPr>
            <a:r>
              <a:rPr lang="en-US" altLang="en-US" dirty="0" smtClean="0"/>
              <a:t>Pick Fitness Function and Trading Simulation criteria</a:t>
            </a:r>
          </a:p>
          <a:p>
            <a:pPr marL="514350" indent="-514350">
              <a:buFont typeface="+mj-lt"/>
              <a:buAutoNum type="arabicPeriod"/>
            </a:pPr>
            <a:r>
              <a:rPr lang="en-US" altLang="en-US" dirty="0" smtClean="0"/>
              <a:t>Run, Design, Refine and Implement</a:t>
            </a:r>
          </a:p>
        </p:txBody>
      </p:sp>
      <p:sp>
        <p:nvSpPr>
          <p:cNvPr id="4" name="Date Placeholder 3"/>
          <p:cNvSpPr>
            <a:spLocks noGrp="1"/>
          </p:cNvSpPr>
          <p:nvPr>
            <p:ph type="dt" sz="half" idx="10"/>
          </p:nvPr>
        </p:nvSpPr>
        <p:spPr/>
        <p:txBody>
          <a:bodyPr/>
          <a:lstStyle/>
          <a:p>
            <a:pPr>
              <a:defRPr/>
            </a:pPr>
            <a:fld id="{7556E922-A6B5-4D8A-92D6-6FB9921D215B}" type="datetime1">
              <a:rPr lang="en-US" smtClean="0"/>
              <a:pPr>
                <a:defRPr/>
              </a:pPr>
              <a:t>11/14/2016</a:t>
            </a:fld>
            <a:endParaRPr lang="en-US" dirty="0"/>
          </a:p>
        </p:txBody>
      </p:sp>
    </p:spTree>
    <p:extLst>
      <p:ext uri="{BB962C8B-B14F-4D97-AF65-F5344CB8AC3E}">
        <p14:creationId xmlns:p14="http://schemas.microsoft.com/office/powerpoint/2010/main" val="4123913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ML DESIGN IN TSL</a:t>
            </a:r>
            <a:br>
              <a:rPr lang="en-US" dirty="0" smtClean="0"/>
            </a:br>
            <a:r>
              <a:rPr lang="en-US" sz="2800" dirty="0" smtClean="0"/>
              <a:t>Intermediate Approach</a:t>
            </a:r>
            <a:endParaRPr lang="en-US" sz="2800" dirty="0"/>
          </a:p>
        </p:txBody>
      </p:sp>
      <p:sp>
        <p:nvSpPr>
          <p:cNvPr id="51203" name="Content Placeholder 2"/>
          <p:cNvSpPr>
            <a:spLocks noGrp="1"/>
          </p:cNvSpPr>
          <p:nvPr>
            <p:ph idx="1"/>
          </p:nvPr>
        </p:nvSpPr>
        <p:spPr/>
        <p:txBody>
          <a:bodyPr/>
          <a:lstStyle/>
          <a:p>
            <a:pPr marL="514350" indent="-514350">
              <a:buFont typeface="+mj-lt"/>
              <a:buAutoNum type="arabicPeriod"/>
            </a:pPr>
            <a:r>
              <a:rPr lang="en-US" altLang="en-US" dirty="0" smtClean="0"/>
              <a:t>Begin EVORUN</a:t>
            </a:r>
          </a:p>
          <a:p>
            <a:pPr marL="514350" indent="-514350">
              <a:buFont typeface="+mj-lt"/>
              <a:buAutoNum type="arabicPeriod"/>
            </a:pPr>
            <a:r>
              <a:rPr lang="en-US" altLang="en-US" dirty="0" smtClean="0"/>
              <a:t>Choose best Configurations</a:t>
            </a:r>
          </a:p>
          <a:p>
            <a:pPr marL="514350" indent="-514350">
              <a:buFont typeface="+mj-lt"/>
              <a:buAutoNum type="arabicPeriod"/>
            </a:pPr>
            <a:r>
              <a:rPr lang="en-US" altLang="en-US" dirty="0" smtClean="0"/>
              <a:t>Re-Run, Design, Refine and Implement</a:t>
            </a:r>
          </a:p>
        </p:txBody>
      </p:sp>
      <p:sp>
        <p:nvSpPr>
          <p:cNvPr id="4" name="Date Placeholder 3"/>
          <p:cNvSpPr>
            <a:spLocks noGrp="1"/>
          </p:cNvSpPr>
          <p:nvPr>
            <p:ph type="dt" sz="half" idx="10"/>
          </p:nvPr>
        </p:nvSpPr>
        <p:spPr/>
        <p:txBody>
          <a:bodyPr/>
          <a:lstStyle/>
          <a:p>
            <a:pPr>
              <a:defRPr/>
            </a:pPr>
            <a:fld id="{7556E922-A6B5-4D8A-92D6-6FB9921D215B}" type="datetime1">
              <a:rPr lang="en-US" smtClean="0"/>
              <a:pPr>
                <a:defRPr/>
              </a:pPr>
              <a:t>11/14/2016</a:t>
            </a:fld>
            <a:endParaRPr lang="en-US" dirty="0"/>
          </a:p>
        </p:txBody>
      </p:sp>
    </p:spTree>
    <p:extLst>
      <p:ext uri="{BB962C8B-B14F-4D97-AF65-F5344CB8AC3E}">
        <p14:creationId xmlns:p14="http://schemas.microsoft.com/office/powerpoint/2010/main" val="345555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WHAT IS EVORUN™?</a:t>
            </a:r>
            <a:endParaRPr lang="en-US" dirty="0"/>
          </a:p>
        </p:txBody>
      </p:sp>
      <p:sp>
        <p:nvSpPr>
          <p:cNvPr id="51203" name="Content Placeholder 2"/>
          <p:cNvSpPr>
            <a:spLocks noGrp="1"/>
          </p:cNvSpPr>
          <p:nvPr>
            <p:ph idx="1"/>
          </p:nvPr>
        </p:nvSpPr>
        <p:spPr/>
        <p:txBody>
          <a:bodyPr/>
          <a:lstStyle/>
          <a:p>
            <a:pPr marL="0" indent="0">
              <a:buFontTx/>
              <a:buNone/>
            </a:pPr>
            <a:r>
              <a:rPr lang="en-US" altLang="en-US" dirty="0" smtClean="0"/>
              <a:t>    EVORUN is a TSL multi run iterator:</a:t>
            </a:r>
          </a:p>
          <a:p>
            <a:pPr marL="914400" lvl="1" indent="-514350">
              <a:buFontTx/>
              <a:buAutoNum type="arabicPeriod"/>
            </a:pPr>
            <a:r>
              <a:rPr lang="en-US" altLang="en-US" dirty="0" smtClean="0"/>
              <a:t>Trade Type</a:t>
            </a:r>
          </a:p>
          <a:p>
            <a:pPr marL="914400" lvl="1" indent="-514350">
              <a:buFontTx/>
              <a:buAutoNum type="arabicPeriod"/>
            </a:pPr>
            <a:r>
              <a:rPr lang="en-US" altLang="en-US" dirty="0" smtClean="0"/>
              <a:t>Fitness Function</a:t>
            </a:r>
          </a:p>
          <a:p>
            <a:pPr marL="914400" lvl="1" indent="-514350">
              <a:buFontTx/>
              <a:buAutoNum type="arabicPeriod"/>
            </a:pPr>
            <a:r>
              <a:rPr lang="en-US" altLang="en-US" dirty="0" smtClean="0"/>
              <a:t>Preprocessor</a:t>
            </a:r>
          </a:p>
          <a:p>
            <a:pPr marL="914400" lvl="1" indent="-514350">
              <a:buFontTx/>
              <a:buAutoNum type="arabicPeriod"/>
            </a:pPr>
            <a:r>
              <a:rPr lang="en-US" altLang="en-US" dirty="0" smtClean="0"/>
              <a:t>Bar Size</a:t>
            </a:r>
          </a:p>
          <a:p>
            <a:pPr marL="914400" lvl="1" indent="-514350">
              <a:buFontTx/>
              <a:buAutoNum type="arabicPeriod"/>
            </a:pPr>
            <a:r>
              <a:rPr lang="en-US" altLang="en-US" dirty="0" smtClean="0"/>
              <a:t>Max Trades per Day</a:t>
            </a:r>
          </a:p>
        </p:txBody>
      </p:sp>
      <p:sp>
        <p:nvSpPr>
          <p:cNvPr id="4" name="Date Placeholder 3"/>
          <p:cNvSpPr>
            <a:spLocks noGrp="1"/>
          </p:cNvSpPr>
          <p:nvPr>
            <p:ph type="dt" sz="half" idx="10"/>
          </p:nvPr>
        </p:nvSpPr>
        <p:spPr/>
        <p:txBody>
          <a:bodyPr/>
          <a:lstStyle/>
          <a:p>
            <a:pPr>
              <a:defRPr/>
            </a:pPr>
            <a:fld id="{7556E922-A6B5-4D8A-92D6-6FB9921D215B}" type="datetime1">
              <a:rPr lang="en-US" smtClean="0"/>
              <a:pPr>
                <a:defRPr/>
              </a:pPr>
              <a:t>11/14/2016</a:t>
            </a:fld>
            <a:endParaRPr lang="en-US" dirty="0"/>
          </a:p>
        </p:txBody>
      </p:sp>
    </p:spTree>
    <p:extLst>
      <p:ext uri="{BB962C8B-B14F-4D97-AF65-F5344CB8AC3E}">
        <p14:creationId xmlns:p14="http://schemas.microsoft.com/office/powerpoint/2010/main" val="38436746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GettingFileFromFolder.p3d 0"/>
  <p:tag name="POWER3D OPTIONS" val="Medium "/>
  <p:tag name="POWER3D SOUND" val="Getting File From Folder"/>
  <p:tag name="POWER3D CRC" val="a526b5ca0103"/>
</p:tagLst>
</file>

<file path=ppt/theme/theme1.xml><?xml version="1.0" encoding="utf-8"?>
<a:theme xmlns:a="http://schemas.openxmlformats.org/drawingml/2006/main" name="Mountain Top design template">
  <a:themeElements>
    <a:clrScheme name="Office Them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alpha val="0"/>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800" b="0" i="0" u="none" strike="noStrike" cap="none" normalizeH="0" baseline="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Office Theme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Office Theme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Office Theme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Office Them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Office Theme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Office Theme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Office Theme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ountain Top design template">
  <a:themeElements>
    <a:clrScheme name="Office Them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alpha val="0"/>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800" b="0" i="0" u="none" strike="noStrike" cap="none" normalizeH="0" baseline="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Office Theme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Office Theme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Office Theme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Office Them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Office Theme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Office Theme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Office Theme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Office Theme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19691</TotalTime>
  <Words>833</Words>
  <Application>Microsoft Office PowerPoint</Application>
  <PresentationFormat>On-screen Show (4:3)</PresentationFormat>
  <Paragraphs>219</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Mountain Top design template</vt:lpstr>
      <vt:lpstr>1_Mountain Top design template</vt:lpstr>
      <vt:lpstr>THE MACHINE OF THE FUTURE: TSL®, EVORUN™ AND DAS™</vt:lpstr>
      <vt:lpstr>YOUR PRESENTER: MIKE BARNA, CTA </vt:lpstr>
      <vt:lpstr>OUR DIVISION LEADERS</vt:lpstr>
      <vt:lpstr>TSL CLIENTS AND TRADERS TSL’s JOB IS TO PROVIDE TSL TO CLIENT TRADERS </vt:lpstr>
      <vt:lpstr>REQUIRED DISCLAIMER </vt:lpstr>
      <vt:lpstr>EVERYTHING IS A TRADEOFF</vt:lpstr>
      <vt:lpstr>ML DESIGN IN TSL Basic Approach</vt:lpstr>
      <vt:lpstr>ML DESIGN IN TSL Intermediate Approach</vt:lpstr>
      <vt:lpstr>WHAT IS EVORUN™?</vt:lpstr>
      <vt:lpstr>EVORUN™ WHAT IS THE BEST BAR SIZE?</vt:lpstr>
      <vt:lpstr>ML DESIGN IN TSL Advanced Approach</vt:lpstr>
      <vt:lpstr>WHAT IS DAS™? Design-Time Adjustable Solutions</vt:lpstr>
      <vt:lpstr>WHAT CAN I DO WITH DAS™? Switch criteria DURING RUN</vt:lpstr>
      <vt:lpstr>DAS ALLOWS DESIGN TIME EXPLORATION OF ALTERNATE REGIMES </vt:lpstr>
      <vt:lpstr>WHAT INTRA DESIGN TIME CRITERIA CAN I DAS-ADJUST?</vt:lpstr>
      <vt:lpstr>WHAT IS DAYTRADE DISCRETE BARS (DTDB)?</vt:lpstr>
      <vt:lpstr>PowerPoint Presentation</vt:lpstr>
      <vt:lpstr>TSL 2016 FEATURES</vt:lpstr>
      <vt:lpstr>TSL 2016 FEATURES</vt:lpstr>
      <vt:lpstr>TRADING STRATEGY DESIGN  IN 3 SIMPLE STEPS No Programming Required</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Designed Trading Systems for Futures Traders</dc:title>
  <dc:creator>mike</dc:creator>
  <cp:lastModifiedBy>mike</cp:lastModifiedBy>
  <cp:revision>1965</cp:revision>
  <cp:lastPrinted>2014-03-30T03:11:57Z</cp:lastPrinted>
  <dcterms:created xsi:type="dcterms:W3CDTF">2009-09-24T04:58:39Z</dcterms:created>
  <dcterms:modified xsi:type="dcterms:W3CDTF">2016-11-14T21:42:50Z</dcterms:modified>
</cp:coreProperties>
</file>