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5803" r:id="rId2"/>
  </p:sldMasterIdLst>
  <p:notesMasterIdLst>
    <p:notesMasterId r:id="rId49"/>
  </p:notesMasterIdLst>
  <p:handoutMasterIdLst>
    <p:handoutMasterId r:id="rId50"/>
  </p:handoutMasterIdLst>
  <p:sldIdLst>
    <p:sldId id="1112" r:id="rId3"/>
    <p:sldId id="1113" r:id="rId4"/>
    <p:sldId id="1103" r:id="rId5"/>
    <p:sldId id="1247" r:id="rId6"/>
    <p:sldId id="963" r:id="rId7"/>
    <p:sldId id="1273" r:id="rId8"/>
    <p:sldId id="1274" r:id="rId9"/>
    <p:sldId id="1234" r:id="rId10"/>
    <p:sldId id="1277" r:id="rId11"/>
    <p:sldId id="1243" r:id="rId12"/>
    <p:sldId id="1244" r:id="rId13"/>
    <p:sldId id="1260" r:id="rId14"/>
    <p:sldId id="1261" r:id="rId15"/>
    <p:sldId id="1262" r:id="rId16"/>
    <p:sldId id="1225" r:id="rId17"/>
    <p:sldId id="1226" r:id="rId18"/>
    <p:sldId id="1227" r:id="rId19"/>
    <p:sldId id="1240" r:id="rId20"/>
    <p:sldId id="1241" r:id="rId21"/>
    <p:sldId id="1272" r:id="rId22"/>
    <p:sldId id="1249" r:id="rId23"/>
    <p:sldId id="1263" r:id="rId24"/>
    <p:sldId id="1265" r:id="rId25"/>
    <p:sldId id="1266" r:id="rId26"/>
    <p:sldId id="1267" r:id="rId27"/>
    <p:sldId id="1250" r:id="rId28"/>
    <p:sldId id="1233" r:id="rId29"/>
    <p:sldId id="1269" r:id="rId30"/>
    <p:sldId id="1268" r:id="rId31"/>
    <p:sldId id="1270" r:id="rId32"/>
    <p:sldId id="1271" r:id="rId33"/>
    <p:sldId id="1206" r:id="rId34"/>
    <p:sldId id="1207" r:id="rId35"/>
    <p:sldId id="1208" r:id="rId36"/>
    <p:sldId id="1209" r:id="rId37"/>
    <p:sldId id="1238" r:id="rId38"/>
    <p:sldId id="1210" r:id="rId39"/>
    <p:sldId id="1229" r:id="rId40"/>
    <p:sldId id="1259" r:id="rId41"/>
    <p:sldId id="1236" r:id="rId42"/>
    <p:sldId id="1197" r:id="rId43"/>
    <p:sldId id="1198" r:id="rId44"/>
    <p:sldId id="1202" r:id="rId45"/>
    <p:sldId id="1252" r:id="rId46"/>
    <p:sldId id="1254" r:id="rId47"/>
    <p:sldId id="1253" r:id="rId48"/>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34449CDC-0722-4E67-9B28-BC5FFFB7E787}">
          <p14:sldIdLst>
            <p14:sldId id="1112"/>
            <p14:sldId id="1113"/>
            <p14:sldId id="1103"/>
            <p14:sldId id="1247"/>
            <p14:sldId id="963"/>
            <p14:sldId id="1273"/>
            <p14:sldId id="1274"/>
            <p14:sldId id="1234"/>
            <p14:sldId id="1277"/>
            <p14:sldId id="1243"/>
            <p14:sldId id="1244"/>
            <p14:sldId id="1260"/>
            <p14:sldId id="1261"/>
            <p14:sldId id="1262"/>
            <p14:sldId id="1225"/>
            <p14:sldId id="1226"/>
            <p14:sldId id="1227"/>
            <p14:sldId id="1240"/>
            <p14:sldId id="1241"/>
            <p14:sldId id="1272"/>
            <p14:sldId id="1249"/>
            <p14:sldId id="1263"/>
            <p14:sldId id="1265"/>
            <p14:sldId id="1266"/>
            <p14:sldId id="1267"/>
            <p14:sldId id="1250"/>
            <p14:sldId id="1233"/>
            <p14:sldId id="1269"/>
            <p14:sldId id="1268"/>
            <p14:sldId id="1270"/>
            <p14:sldId id="1271"/>
            <p14:sldId id="1206"/>
            <p14:sldId id="1207"/>
            <p14:sldId id="1208"/>
            <p14:sldId id="1209"/>
            <p14:sldId id="1238"/>
            <p14:sldId id="1210"/>
            <p14:sldId id="1229"/>
            <p14:sldId id="1259"/>
            <p14:sldId id="1236"/>
            <p14:sldId id="1197"/>
            <p14:sldId id="1198"/>
            <p14:sldId id="1202"/>
            <p14:sldId id="1252"/>
            <p14:sldId id="1254"/>
            <p14:sldId id="125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CA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89" autoAdjust="0"/>
  </p:normalViewPr>
  <p:slideViewPr>
    <p:cSldViewPr>
      <p:cViewPr varScale="1">
        <p:scale>
          <a:sx n="116" d="100"/>
          <a:sy n="116" d="100"/>
        </p:scale>
        <p:origin x="-1638" y="-96"/>
      </p:cViewPr>
      <p:guideLst>
        <p:guide orient="horz" pos="2160"/>
        <p:guide pos="2880"/>
      </p:guideLst>
    </p:cSldViewPr>
  </p:slideViewPr>
  <p:outlineViewPr>
    <p:cViewPr>
      <p:scale>
        <a:sx n="33" d="100"/>
        <a:sy n="33" d="100"/>
      </p:scale>
      <p:origin x="0" y="11520"/>
    </p:cViewPr>
  </p:outlineViewPr>
  <p:notesTextViewPr>
    <p:cViewPr>
      <p:scale>
        <a:sx n="100" d="100"/>
        <a:sy n="100" d="100"/>
      </p:scale>
      <p:origin x="0" y="0"/>
    </p:cViewPr>
  </p:notesTextViewPr>
  <p:notesViewPr>
    <p:cSldViewPr>
      <p:cViewPr varScale="1">
        <p:scale>
          <a:sx n="87" d="100"/>
          <a:sy n="87" d="100"/>
        </p:scale>
        <p:origin x="-3810"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09621935555922E-2"/>
          <c:y val="5.0314465408805034E-2"/>
          <c:w val="0.88020243480203275"/>
          <c:h val="0.89084360917149508"/>
        </c:manualLayout>
      </c:layout>
      <c:lineChart>
        <c:grouping val="standard"/>
        <c:varyColors val="0"/>
        <c:ser>
          <c:idx val="0"/>
          <c:order val="0"/>
          <c:spPr>
            <a:ln>
              <a:solidFill>
                <a:srgbClr val="00B050"/>
              </a:solidFill>
            </a:ln>
          </c:spPr>
          <c:marker>
            <c:symbol val="none"/>
          </c:marker>
          <c:cat>
            <c:numRef>
              <c:f>'[Chart in Microsoft PowerPoint]Sheet1'!$D$3:$D$20</c:f>
              <c:numCache>
                <c:formatCode>0</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'[Chart in Microsoft PowerPoint]Sheet1'!$B$3:$B$20</c:f>
              <c:numCache>
                <c:formatCode>_("$"* #,##0.00_);_("$"* \(#,##0.00\);_("$"* "-"??_);_(@_)</c:formatCode>
                <c:ptCount val="18"/>
                <c:pt idx="0">
                  <c:v>22.918340000000001</c:v>
                </c:pt>
                <c:pt idx="1">
                  <c:v>19.628615700499999</c:v>
                </c:pt>
                <c:pt idx="2">
                  <c:v>23.9396583015</c:v>
                </c:pt>
                <c:pt idx="3">
                  <c:v>31.0306268667</c:v>
                </c:pt>
                <c:pt idx="4">
                  <c:v>59.720685246999999</c:v>
                </c:pt>
                <c:pt idx="5">
                  <c:v>96.196635374600007</c:v>
                </c:pt>
                <c:pt idx="6">
                  <c:v>88.220769761400007</c:v>
                </c:pt>
                <c:pt idx="7">
                  <c:v>119.43756563839997</c:v>
                </c:pt>
                <c:pt idx="8">
                  <c:v>137.39741273610002</c:v>
                </c:pt>
                <c:pt idx="9">
                  <c:v>163.50217599999999</c:v>
                </c:pt>
                <c:pt idx="10">
                  <c:v>169.78</c:v>
                </c:pt>
                <c:pt idx="11">
                  <c:v>226.29</c:v>
                </c:pt>
                <c:pt idx="12">
                  <c:v>259.88</c:v>
                </c:pt>
                <c:pt idx="13">
                  <c:v>266.27999999999997</c:v>
                </c:pt>
                <c:pt idx="14">
                  <c:v>281.5</c:v>
                </c:pt>
                <c:pt idx="15">
                  <c:v>264.10000000000002</c:v>
                </c:pt>
                <c:pt idx="16">
                  <c:v>275.89999999999998</c:v>
                </c:pt>
                <c:pt idx="17">
                  <c:v>277.3</c:v>
                </c:pt>
              </c:numCache>
            </c:numRef>
          </c:val>
          <c:smooth val="0"/>
        </c:ser>
        <c:ser>
          <c:idx val="1"/>
          <c:order val="1"/>
          <c:spPr>
            <a:ln>
              <a:solidFill>
                <a:srgbClr val="FF0000"/>
              </a:solidFill>
            </a:ln>
          </c:spPr>
          <c:marker>
            <c:symbol val="none"/>
          </c:marker>
          <c:cat>
            <c:numRef>
              <c:f>'[Chart in Microsoft PowerPoint]Sheet1'!$D$3:$D$20</c:f>
              <c:numCache>
                <c:formatCode>0</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'[Chart in Microsoft PowerPoint]Sheet1'!$E$3:$E$20</c:f>
              <c:numCache>
                <c:formatCode>_("$"* #,##0.00_);_("$"* \(#,##0.00\);_("$"* "-"??_);_(@_)</c:formatCode>
                <c:ptCount val="18"/>
                <c:pt idx="0">
                  <c:v>8.2218499999999999</c:v>
                </c:pt>
                <c:pt idx="1">
                  <c:v>5.1386115999999999</c:v>
                </c:pt>
                <c:pt idx="2">
                  <c:v>6.0191253199999997</c:v>
                </c:pt>
                <c:pt idx="3">
                  <c:v>7.1223740114999998</c:v>
                </c:pt>
                <c:pt idx="4">
                  <c:v>12.779205431999999</c:v>
                </c:pt>
                <c:pt idx="5">
                  <c:v>17.492474217400002</c:v>
                </c:pt>
                <c:pt idx="6">
                  <c:v>13.584018673399999</c:v>
                </c:pt>
                <c:pt idx="7">
                  <c:v>14.568908839100001</c:v>
                </c:pt>
                <c:pt idx="8">
                  <c:v>15.368252023400002</c:v>
                </c:pt>
                <c:pt idx="9">
                  <c:v>16.899152000000001</c:v>
                </c:pt>
                <c:pt idx="10">
                  <c:v>19.46</c:v>
                </c:pt>
                <c:pt idx="11">
                  <c:v>16.510000000000002</c:v>
                </c:pt>
                <c:pt idx="12">
                  <c:v>26.98</c:v>
                </c:pt>
                <c:pt idx="13">
                  <c:v>21</c:v>
                </c:pt>
                <c:pt idx="14">
                  <c:v>21.47</c:v>
                </c:pt>
                <c:pt idx="15">
                  <c:v>18.2</c:v>
                </c:pt>
                <c:pt idx="16">
                  <c:v>20.100000000000001</c:v>
                </c:pt>
                <c:pt idx="17">
                  <c:v>26</c:v>
                </c:pt>
              </c:numCache>
            </c:numRef>
          </c:val>
          <c:smooth val="0"/>
        </c:ser>
        <c:dLbls>
          <c:showLegendKey val="0"/>
          <c:showVal val="0"/>
          <c:showCatName val="0"/>
          <c:showSerName val="0"/>
          <c:showPercent val="0"/>
          <c:showBubbleSize val="0"/>
        </c:dLbls>
        <c:marker val="1"/>
        <c:smooth val="0"/>
        <c:axId val="138230016"/>
        <c:axId val="138244096"/>
      </c:lineChart>
      <c:catAx>
        <c:axId val="138230016"/>
        <c:scaling>
          <c:orientation val="minMax"/>
        </c:scaling>
        <c:delete val="0"/>
        <c:axPos val="b"/>
        <c:numFmt formatCode="0" sourceLinked="1"/>
        <c:majorTickMark val="out"/>
        <c:minorTickMark val="none"/>
        <c:tickLblPos val="nextTo"/>
        <c:crossAx val="138244096"/>
        <c:crosses val="autoZero"/>
        <c:auto val="1"/>
        <c:lblAlgn val="ctr"/>
        <c:lblOffset val="100"/>
        <c:noMultiLvlLbl val="0"/>
      </c:catAx>
      <c:valAx>
        <c:axId val="138244096"/>
        <c:scaling>
          <c:orientation val="minMax"/>
        </c:scaling>
        <c:delete val="0"/>
        <c:axPos val="l"/>
        <c:title>
          <c:tx>
            <c:rich>
              <a:bodyPr rot="0" vert="horz"/>
              <a:lstStyle/>
              <a:p>
                <a:pPr>
                  <a:defRPr/>
                </a:pPr>
                <a:r>
                  <a:rPr lang="en-US" dirty="0"/>
                  <a:t>$B</a:t>
                </a:r>
              </a:p>
            </c:rich>
          </c:tx>
          <c:layout/>
          <c:overlay val="0"/>
        </c:title>
        <c:numFmt formatCode="General" sourceLinked="0"/>
        <c:majorTickMark val="out"/>
        <c:minorTickMark val="none"/>
        <c:tickLblPos val="nextTo"/>
        <c:crossAx val="1382300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10 yr AVG ROR vs MAX DD</a:t>
            </a:r>
            <a:endParaRPr lang="en-US" dirty="0">
              <a:effectLst/>
            </a:endParaRPr>
          </a:p>
          <a:p>
            <a:pPr>
              <a:defRPr/>
            </a:pPr>
            <a:r>
              <a:rPr lang="en-US" sz="1800" b="1" i="0" baseline="0" dirty="0">
                <a:effectLst/>
              </a:rPr>
              <a:t>Systematic and Discretionary CTAs</a:t>
            </a:r>
            <a:endParaRPr lang="en-US" dirty="0">
              <a:effectLst/>
            </a:endParaRPr>
          </a:p>
        </c:rich>
      </c:tx>
      <c:layout/>
      <c:overlay val="1"/>
    </c:title>
    <c:autoTitleDeleted val="0"/>
    <c:plotArea>
      <c:layout>
        <c:manualLayout>
          <c:layoutTarget val="inner"/>
          <c:xMode val="edge"/>
          <c:yMode val="edge"/>
          <c:x val="0.1471550743657043"/>
          <c:y val="0.22237734245059598"/>
          <c:w val="0.78726224846894133"/>
          <c:h val="0.65144445839620124"/>
        </c:manualLayout>
      </c:layout>
      <c:scatterChart>
        <c:scatterStyle val="lineMarker"/>
        <c:varyColors val="0"/>
        <c:ser>
          <c:idx val="0"/>
          <c:order val="0"/>
          <c:tx>
            <c:v>Discretionary</c:v>
          </c:tx>
          <c:spPr>
            <a:ln w="28575">
              <a:noFill/>
            </a:ln>
          </c:spPr>
          <c:marker>
            <c:spPr>
              <a:solidFill>
                <a:srgbClr val="FF0000"/>
              </a:solidFill>
            </c:spPr>
          </c:marker>
          <c:trendline>
            <c:spPr>
              <a:ln w="25400">
                <a:solidFill>
                  <a:srgbClr val="FF0000"/>
                </a:solidFill>
              </a:ln>
            </c:spPr>
            <c:trendlineType val="linear"/>
            <c:dispRSqr val="0"/>
            <c:dispEq val="0"/>
          </c:trendline>
          <c:xVal>
            <c:numRef>
              <c:f>Disretionary!$B$3:$B$42</c:f>
              <c:numCache>
                <c:formatCode>General</c:formatCode>
                <c:ptCount val="40"/>
                <c:pt idx="0">
                  <c:v>76.83</c:v>
                </c:pt>
                <c:pt idx="1">
                  <c:v>16.18</c:v>
                </c:pt>
                <c:pt idx="2">
                  <c:v>49.41</c:v>
                </c:pt>
                <c:pt idx="3">
                  <c:v>53.48</c:v>
                </c:pt>
                <c:pt idx="4">
                  <c:v>16.809999999999999</c:v>
                </c:pt>
                <c:pt idx="5">
                  <c:v>22.92</c:v>
                </c:pt>
                <c:pt idx="6">
                  <c:v>18.329999999999998</c:v>
                </c:pt>
                <c:pt idx="7">
                  <c:v>7.18</c:v>
                </c:pt>
                <c:pt idx="8">
                  <c:v>35.31</c:v>
                </c:pt>
                <c:pt idx="9">
                  <c:v>31.49</c:v>
                </c:pt>
                <c:pt idx="10">
                  <c:v>17.12</c:v>
                </c:pt>
                <c:pt idx="11">
                  <c:v>70.680000000000007</c:v>
                </c:pt>
                <c:pt idx="12">
                  <c:v>20.92</c:v>
                </c:pt>
                <c:pt idx="13">
                  <c:v>11.48</c:v>
                </c:pt>
                <c:pt idx="14">
                  <c:v>37.25</c:v>
                </c:pt>
                <c:pt idx="15">
                  <c:v>24.98</c:v>
                </c:pt>
                <c:pt idx="16">
                  <c:v>12.48</c:v>
                </c:pt>
                <c:pt idx="17">
                  <c:v>7.4</c:v>
                </c:pt>
                <c:pt idx="18">
                  <c:v>18.670000000000002</c:v>
                </c:pt>
                <c:pt idx="19">
                  <c:v>83.16</c:v>
                </c:pt>
                <c:pt idx="20">
                  <c:v>14.44</c:v>
                </c:pt>
                <c:pt idx="21">
                  <c:v>25.35</c:v>
                </c:pt>
                <c:pt idx="22">
                  <c:v>19.75</c:v>
                </c:pt>
                <c:pt idx="23">
                  <c:v>10.130000000000001</c:v>
                </c:pt>
                <c:pt idx="24">
                  <c:v>19.89</c:v>
                </c:pt>
                <c:pt idx="25">
                  <c:v>40.49</c:v>
                </c:pt>
                <c:pt idx="26">
                  <c:v>6.73</c:v>
                </c:pt>
                <c:pt idx="27">
                  <c:v>16.16</c:v>
                </c:pt>
                <c:pt idx="28">
                  <c:v>8.6</c:v>
                </c:pt>
                <c:pt idx="29">
                  <c:v>63.65</c:v>
                </c:pt>
                <c:pt idx="30">
                  <c:v>43.1</c:v>
                </c:pt>
                <c:pt idx="31">
                  <c:v>12.65</c:v>
                </c:pt>
                <c:pt idx="32">
                  <c:v>6.72</c:v>
                </c:pt>
                <c:pt idx="33">
                  <c:v>5.46</c:v>
                </c:pt>
                <c:pt idx="34">
                  <c:v>39.840000000000003</c:v>
                </c:pt>
                <c:pt idx="35">
                  <c:v>8.69</c:v>
                </c:pt>
                <c:pt idx="36">
                  <c:v>24.03</c:v>
                </c:pt>
                <c:pt idx="37">
                  <c:v>72.66</c:v>
                </c:pt>
                <c:pt idx="38">
                  <c:v>39.67</c:v>
                </c:pt>
                <c:pt idx="39">
                  <c:v>41.49</c:v>
                </c:pt>
              </c:numCache>
            </c:numRef>
          </c:xVal>
          <c:yVal>
            <c:numRef>
              <c:f>Disretionary!$C$3:$C$42</c:f>
              <c:numCache>
                <c:formatCode>General</c:formatCode>
                <c:ptCount val="40"/>
                <c:pt idx="0">
                  <c:v>4.99</c:v>
                </c:pt>
                <c:pt idx="1">
                  <c:v>12.03</c:v>
                </c:pt>
                <c:pt idx="2">
                  <c:v>11.76</c:v>
                </c:pt>
                <c:pt idx="3">
                  <c:v>32.57</c:v>
                </c:pt>
                <c:pt idx="4">
                  <c:v>9.84</c:v>
                </c:pt>
                <c:pt idx="5">
                  <c:v>4.21</c:v>
                </c:pt>
                <c:pt idx="6">
                  <c:v>7.86</c:v>
                </c:pt>
                <c:pt idx="7">
                  <c:v>2.12</c:v>
                </c:pt>
                <c:pt idx="8">
                  <c:v>3.43</c:v>
                </c:pt>
                <c:pt idx="9">
                  <c:v>0.45</c:v>
                </c:pt>
                <c:pt idx="10">
                  <c:v>10.08</c:v>
                </c:pt>
                <c:pt idx="11">
                  <c:v>15.01</c:v>
                </c:pt>
                <c:pt idx="12">
                  <c:v>8.01</c:v>
                </c:pt>
                <c:pt idx="13">
                  <c:v>4.92</c:v>
                </c:pt>
                <c:pt idx="14">
                  <c:v>5.08</c:v>
                </c:pt>
                <c:pt idx="15">
                  <c:v>4.34</c:v>
                </c:pt>
                <c:pt idx="16">
                  <c:v>9.66</c:v>
                </c:pt>
                <c:pt idx="17">
                  <c:v>5.04</c:v>
                </c:pt>
                <c:pt idx="18">
                  <c:v>10.93</c:v>
                </c:pt>
                <c:pt idx="19">
                  <c:v>7.71</c:v>
                </c:pt>
                <c:pt idx="20">
                  <c:v>12.77</c:v>
                </c:pt>
                <c:pt idx="21">
                  <c:v>17.91</c:v>
                </c:pt>
                <c:pt idx="22">
                  <c:v>2.5</c:v>
                </c:pt>
                <c:pt idx="23">
                  <c:v>4.9800000000000004</c:v>
                </c:pt>
                <c:pt idx="24">
                  <c:v>55.47</c:v>
                </c:pt>
                <c:pt idx="25">
                  <c:v>12.63</c:v>
                </c:pt>
                <c:pt idx="26">
                  <c:v>3.97</c:v>
                </c:pt>
                <c:pt idx="27">
                  <c:v>6.33</c:v>
                </c:pt>
                <c:pt idx="28">
                  <c:v>5.19</c:v>
                </c:pt>
                <c:pt idx="29">
                  <c:v>18.43</c:v>
                </c:pt>
                <c:pt idx="30">
                  <c:v>17.61</c:v>
                </c:pt>
                <c:pt idx="31">
                  <c:v>8.5</c:v>
                </c:pt>
                <c:pt idx="32">
                  <c:v>2.1800000000000002</c:v>
                </c:pt>
                <c:pt idx="33">
                  <c:v>3.34</c:v>
                </c:pt>
                <c:pt idx="34">
                  <c:v>18.61</c:v>
                </c:pt>
                <c:pt idx="35">
                  <c:v>5.67</c:v>
                </c:pt>
                <c:pt idx="36">
                  <c:v>17.23</c:v>
                </c:pt>
                <c:pt idx="37">
                  <c:v>-0.28000000000000003</c:v>
                </c:pt>
                <c:pt idx="38">
                  <c:v>31.28</c:v>
                </c:pt>
                <c:pt idx="39">
                  <c:v>40.11</c:v>
                </c:pt>
              </c:numCache>
            </c:numRef>
          </c:yVal>
          <c:smooth val="0"/>
        </c:ser>
        <c:ser>
          <c:idx val="1"/>
          <c:order val="1"/>
          <c:tx>
            <c:v>Systematic</c:v>
          </c:tx>
          <c:spPr>
            <a:ln w="28575">
              <a:noFill/>
            </a:ln>
          </c:spPr>
          <c:marker>
            <c:symbol val="diamond"/>
            <c:size val="7"/>
            <c:spPr>
              <a:solidFill>
                <a:srgbClr val="00B050"/>
              </a:solidFill>
            </c:spPr>
          </c:marker>
          <c:trendline>
            <c:spPr>
              <a:ln w="31750">
                <a:solidFill>
                  <a:srgbClr val="00B050"/>
                </a:solidFill>
              </a:ln>
            </c:spPr>
            <c:trendlineType val="linear"/>
            <c:dispRSqr val="0"/>
            <c:dispEq val="0"/>
          </c:trendline>
          <c:xVal>
            <c:numRef>
              <c:f>Disretionary!$F$3:$F$62</c:f>
              <c:numCache>
                <c:formatCode>General</c:formatCode>
                <c:ptCount val="60"/>
                <c:pt idx="0">
                  <c:v>15.61</c:v>
                </c:pt>
                <c:pt idx="1">
                  <c:v>37.99</c:v>
                </c:pt>
                <c:pt idx="2">
                  <c:v>13.75</c:v>
                </c:pt>
                <c:pt idx="3">
                  <c:v>28.42</c:v>
                </c:pt>
                <c:pt idx="4">
                  <c:v>15.83</c:v>
                </c:pt>
                <c:pt idx="5">
                  <c:v>35.619999999999997</c:v>
                </c:pt>
                <c:pt idx="6">
                  <c:v>20.94</c:v>
                </c:pt>
                <c:pt idx="7">
                  <c:v>13.94</c:v>
                </c:pt>
                <c:pt idx="8">
                  <c:v>30.09</c:v>
                </c:pt>
                <c:pt idx="9">
                  <c:v>62.4</c:v>
                </c:pt>
                <c:pt idx="10">
                  <c:v>7.97</c:v>
                </c:pt>
                <c:pt idx="11">
                  <c:v>31.18</c:v>
                </c:pt>
                <c:pt idx="12">
                  <c:v>10.119999999999999</c:v>
                </c:pt>
                <c:pt idx="13">
                  <c:v>10.8</c:v>
                </c:pt>
                <c:pt idx="14">
                  <c:v>30.82</c:v>
                </c:pt>
                <c:pt idx="15">
                  <c:v>42.51</c:v>
                </c:pt>
                <c:pt idx="16">
                  <c:v>44.78</c:v>
                </c:pt>
                <c:pt idx="17">
                  <c:v>60.98</c:v>
                </c:pt>
                <c:pt idx="18">
                  <c:v>32.17</c:v>
                </c:pt>
                <c:pt idx="19">
                  <c:v>21.94</c:v>
                </c:pt>
                <c:pt idx="20">
                  <c:v>25.12</c:v>
                </c:pt>
                <c:pt idx="21">
                  <c:v>28.61</c:v>
                </c:pt>
                <c:pt idx="22">
                  <c:v>24.63</c:v>
                </c:pt>
                <c:pt idx="23">
                  <c:v>10.82</c:v>
                </c:pt>
                <c:pt idx="24">
                  <c:v>17.309999999999999</c:v>
                </c:pt>
                <c:pt idx="25">
                  <c:v>52.8</c:v>
                </c:pt>
                <c:pt idx="26">
                  <c:v>32.51</c:v>
                </c:pt>
                <c:pt idx="27">
                  <c:v>27.11</c:v>
                </c:pt>
                <c:pt idx="28">
                  <c:v>40.39</c:v>
                </c:pt>
                <c:pt idx="29">
                  <c:v>13.45</c:v>
                </c:pt>
                <c:pt idx="30">
                  <c:v>45.13</c:v>
                </c:pt>
                <c:pt idx="31">
                  <c:v>14.71</c:v>
                </c:pt>
                <c:pt idx="32">
                  <c:v>9.8000000000000007</c:v>
                </c:pt>
                <c:pt idx="33">
                  <c:v>61.78</c:v>
                </c:pt>
                <c:pt idx="34">
                  <c:v>6.7</c:v>
                </c:pt>
                <c:pt idx="35">
                  <c:v>33.24</c:v>
                </c:pt>
                <c:pt idx="36">
                  <c:v>20.27</c:v>
                </c:pt>
                <c:pt idx="37">
                  <c:v>21.02</c:v>
                </c:pt>
                <c:pt idx="38">
                  <c:v>38.96</c:v>
                </c:pt>
                <c:pt idx="39">
                  <c:v>65.209999999999994</c:v>
                </c:pt>
                <c:pt idx="40">
                  <c:v>9.2200000000000006</c:v>
                </c:pt>
                <c:pt idx="41">
                  <c:v>31.66</c:v>
                </c:pt>
                <c:pt idx="42">
                  <c:v>43.04</c:v>
                </c:pt>
                <c:pt idx="43">
                  <c:v>10.89</c:v>
                </c:pt>
                <c:pt idx="44">
                  <c:v>35.340000000000003</c:v>
                </c:pt>
                <c:pt idx="45">
                  <c:v>6.23</c:v>
                </c:pt>
                <c:pt idx="46">
                  <c:v>19.309999999999999</c:v>
                </c:pt>
                <c:pt idx="47">
                  <c:v>38.64</c:v>
                </c:pt>
                <c:pt idx="48">
                  <c:v>18.07</c:v>
                </c:pt>
                <c:pt idx="49">
                  <c:v>28.52</c:v>
                </c:pt>
                <c:pt idx="50">
                  <c:v>16.48</c:v>
                </c:pt>
                <c:pt idx="51">
                  <c:v>14.04</c:v>
                </c:pt>
                <c:pt idx="52">
                  <c:v>16.260000000000002</c:v>
                </c:pt>
                <c:pt idx="53">
                  <c:v>15.85</c:v>
                </c:pt>
                <c:pt idx="54">
                  <c:v>24.6</c:v>
                </c:pt>
                <c:pt idx="55">
                  <c:v>29.82</c:v>
                </c:pt>
                <c:pt idx="56">
                  <c:v>58.55</c:v>
                </c:pt>
                <c:pt idx="57">
                  <c:v>27.53</c:v>
                </c:pt>
                <c:pt idx="58">
                  <c:v>10.43</c:v>
                </c:pt>
                <c:pt idx="59">
                  <c:v>14.78</c:v>
                </c:pt>
              </c:numCache>
            </c:numRef>
          </c:xVal>
          <c:yVal>
            <c:numRef>
              <c:f>Disretionary!$G$3:$G$62</c:f>
              <c:numCache>
                <c:formatCode>General</c:formatCode>
                <c:ptCount val="60"/>
                <c:pt idx="0">
                  <c:v>6.25</c:v>
                </c:pt>
                <c:pt idx="1">
                  <c:v>-3.91</c:v>
                </c:pt>
                <c:pt idx="2">
                  <c:v>9.59</c:v>
                </c:pt>
                <c:pt idx="3">
                  <c:v>5.59</c:v>
                </c:pt>
                <c:pt idx="4">
                  <c:v>6.43</c:v>
                </c:pt>
                <c:pt idx="5">
                  <c:v>3.77</c:v>
                </c:pt>
                <c:pt idx="6">
                  <c:v>2.27</c:v>
                </c:pt>
                <c:pt idx="7">
                  <c:v>7.63</c:v>
                </c:pt>
                <c:pt idx="8">
                  <c:v>6.84</c:v>
                </c:pt>
                <c:pt idx="9">
                  <c:v>2.29</c:v>
                </c:pt>
                <c:pt idx="10">
                  <c:v>8.98</c:v>
                </c:pt>
                <c:pt idx="11">
                  <c:v>5.5</c:v>
                </c:pt>
                <c:pt idx="12">
                  <c:v>3.24</c:v>
                </c:pt>
                <c:pt idx="13">
                  <c:v>15.69</c:v>
                </c:pt>
                <c:pt idx="14">
                  <c:v>7.08</c:v>
                </c:pt>
                <c:pt idx="15">
                  <c:v>10.220000000000001</c:v>
                </c:pt>
                <c:pt idx="16">
                  <c:v>11.71</c:v>
                </c:pt>
                <c:pt idx="17">
                  <c:v>11.06</c:v>
                </c:pt>
                <c:pt idx="18">
                  <c:v>10.31</c:v>
                </c:pt>
                <c:pt idx="19">
                  <c:v>5.49</c:v>
                </c:pt>
                <c:pt idx="20">
                  <c:v>14.37</c:v>
                </c:pt>
                <c:pt idx="21">
                  <c:v>10.31</c:v>
                </c:pt>
                <c:pt idx="22">
                  <c:v>18.29</c:v>
                </c:pt>
                <c:pt idx="23">
                  <c:v>14.06</c:v>
                </c:pt>
                <c:pt idx="24">
                  <c:v>4.01</c:v>
                </c:pt>
                <c:pt idx="25">
                  <c:v>15.98</c:v>
                </c:pt>
                <c:pt idx="26">
                  <c:v>9.82</c:v>
                </c:pt>
                <c:pt idx="27">
                  <c:v>13.57</c:v>
                </c:pt>
                <c:pt idx="28">
                  <c:v>17.100000000000001</c:v>
                </c:pt>
                <c:pt idx="29">
                  <c:v>5.51</c:v>
                </c:pt>
                <c:pt idx="30">
                  <c:v>18.71</c:v>
                </c:pt>
                <c:pt idx="31">
                  <c:v>7.05</c:v>
                </c:pt>
                <c:pt idx="32">
                  <c:v>13.05</c:v>
                </c:pt>
                <c:pt idx="33">
                  <c:v>17.02</c:v>
                </c:pt>
                <c:pt idx="34">
                  <c:v>26.62</c:v>
                </c:pt>
                <c:pt idx="35">
                  <c:v>9.1</c:v>
                </c:pt>
                <c:pt idx="36">
                  <c:v>8.09</c:v>
                </c:pt>
                <c:pt idx="37">
                  <c:v>1.25</c:v>
                </c:pt>
                <c:pt idx="38">
                  <c:v>-1.59</c:v>
                </c:pt>
                <c:pt idx="39">
                  <c:v>6.77</c:v>
                </c:pt>
                <c:pt idx="40">
                  <c:v>3.03</c:v>
                </c:pt>
                <c:pt idx="41">
                  <c:v>10.23</c:v>
                </c:pt>
                <c:pt idx="42">
                  <c:v>17.25</c:v>
                </c:pt>
                <c:pt idx="43">
                  <c:v>5.41</c:v>
                </c:pt>
                <c:pt idx="44">
                  <c:v>3.68</c:v>
                </c:pt>
                <c:pt idx="45">
                  <c:v>13.09</c:v>
                </c:pt>
                <c:pt idx="46">
                  <c:v>11.11</c:v>
                </c:pt>
                <c:pt idx="47">
                  <c:v>0.33</c:v>
                </c:pt>
                <c:pt idx="48">
                  <c:v>11.99</c:v>
                </c:pt>
                <c:pt idx="49">
                  <c:v>-1.06</c:v>
                </c:pt>
                <c:pt idx="50">
                  <c:v>9.9</c:v>
                </c:pt>
                <c:pt idx="51">
                  <c:v>8.0299999999999994</c:v>
                </c:pt>
                <c:pt idx="52">
                  <c:v>10.47</c:v>
                </c:pt>
                <c:pt idx="53">
                  <c:v>12.78</c:v>
                </c:pt>
                <c:pt idx="54">
                  <c:v>12.13</c:v>
                </c:pt>
                <c:pt idx="55">
                  <c:v>10.78</c:v>
                </c:pt>
                <c:pt idx="56">
                  <c:v>7.97</c:v>
                </c:pt>
                <c:pt idx="57">
                  <c:v>4.75</c:v>
                </c:pt>
                <c:pt idx="58">
                  <c:v>10.220000000000001</c:v>
                </c:pt>
                <c:pt idx="59">
                  <c:v>8.6199999999999992</c:v>
                </c:pt>
              </c:numCache>
            </c:numRef>
          </c:yVal>
          <c:smooth val="0"/>
        </c:ser>
        <c:dLbls>
          <c:showLegendKey val="0"/>
          <c:showVal val="0"/>
          <c:showCatName val="0"/>
          <c:showSerName val="0"/>
          <c:showPercent val="0"/>
          <c:showBubbleSize val="0"/>
        </c:dLbls>
        <c:axId val="146786176"/>
        <c:axId val="146793600"/>
      </c:scatterChart>
      <c:valAx>
        <c:axId val="146786176"/>
        <c:scaling>
          <c:orientation val="minMax"/>
        </c:scaling>
        <c:delete val="0"/>
        <c:axPos val="b"/>
        <c:title>
          <c:tx>
            <c:rich>
              <a:bodyPr/>
              <a:lstStyle/>
              <a:p>
                <a:pPr>
                  <a:defRPr/>
                </a:pPr>
                <a:r>
                  <a:rPr lang="en-US" sz="1800" b="1" i="0" baseline="0" dirty="0">
                    <a:effectLst/>
                  </a:rPr>
                  <a:t>% MAX DD</a:t>
                </a:r>
                <a:endParaRPr lang="en-US" dirty="0">
                  <a:effectLst/>
                </a:endParaRPr>
              </a:p>
            </c:rich>
          </c:tx>
          <c:layout/>
          <c:overlay val="0"/>
        </c:title>
        <c:numFmt formatCode="General" sourceLinked="1"/>
        <c:majorTickMark val="out"/>
        <c:minorTickMark val="none"/>
        <c:tickLblPos val="nextTo"/>
        <c:txPr>
          <a:bodyPr rot="0" vert="horz"/>
          <a:lstStyle/>
          <a:p>
            <a:pPr>
              <a:defRPr sz="1000" b="0" i="0" u="none" strike="noStrike" baseline="0">
                <a:solidFill>
                  <a:schemeClr val="tx1"/>
                </a:solidFill>
                <a:latin typeface="Calibri"/>
                <a:ea typeface="Calibri"/>
                <a:cs typeface="Calibri"/>
              </a:defRPr>
            </a:pPr>
            <a:endParaRPr lang="en-US"/>
          </a:p>
        </c:txPr>
        <c:crossAx val="146793600"/>
        <c:crosses val="autoZero"/>
        <c:crossBetween val="midCat"/>
      </c:valAx>
      <c:valAx>
        <c:axId val="146793600"/>
        <c:scaling>
          <c:orientation val="minMax"/>
        </c:scaling>
        <c:delete val="0"/>
        <c:axPos val="l"/>
        <c:title>
          <c:tx>
            <c:rich>
              <a:bodyPr rot="-5400000" vert="horz"/>
              <a:lstStyle/>
              <a:p>
                <a:pPr>
                  <a:defRPr/>
                </a:pPr>
                <a:r>
                  <a:rPr lang="en-US" sz="1800" b="1" i="0" baseline="0" dirty="0">
                    <a:effectLst/>
                  </a:rPr>
                  <a:t>% AVG ROR </a:t>
                </a:r>
                <a:endParaRPr lang="en-US" dirty="0">
                  <a:effectLst/>
                </a:endParaRPr>
              </a:p>
            </c:rich>
          </c:tx>
          <c:layout/>
          <c:overlay val="0"/>
        </c:title>
        <c:numFmt formatCode="General" sourceLinked="1"/>
        <c:majorTickMark val="out"/>
        <c:minorTickMark val="none"/>
        <c:tickLblPos val="nextTo"/>
        <c:spPr>
          <a:ln w="3175"/>
        </c:spPr>
        <c:crossAx val="146786176"/>
        <c:crosses val="autoZero"/>
        <c:crossBetween val="midCat"/>
      </c:valAx>
    </c:plotArea>
    <c:legend>
      <c:legendPos val="r"/>
      <c:layout>
        <c:manualLayout>
          <c:xMode val="edge"/>
          <c:yMode val="edge"/>
          <c:x val="0.70548834589791898"/>
          <c:y val="0.25179550317206534"/>
          <c:w val="0.24723559969941511"/>
          <c:h val="0.26762459941126143"/>
        </c:manualLayout>
      </c:layout>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A6BE7-6FAD-4445-ADAB-B70E9300A463}"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DBCF1074-60E0-4C15-839F-A29604D307C1}">
      <dgm:prSet phldrT="[Text]"/>
      <dgm:spPr/>
      <dgm:t>
        <a:bodyPr/>
        <a:lstStyle/>
        <a:p>
          <a:r>
            <a:rPr lang="en-US" dirty="0" smtClean="0"/>
            <a:t>Slow</a:t>
          </a:r>
          <a:endParaRPr lang="en-US" dirty="0"/>
        </a:p>
      </dgm:t>
    </dgm:pt>
    <dgm:pt modelId="{B0529B60-0320-49E1-B006-3CB5D78414CE}" type="parTrans" cxnId="{9C81B350-C9D5-45D7-B91A-B64280C27B50}">
      <dgm:prSet/>
      <dgm:spPr/>
      <dgm:t>
        <a:bodyPr/>
        <a:lstStyle/>
        <a:p>
          <a:endParaRPr lang="en-US"/>
        </a:p>
      </dgm:t>
    </dgm:pt>
    <dgm:pt modelId="{7C364308-59CB-4D21-9AE3-C9BC9C89D684}" type="sibTrans" cxnId="{9C81B350-C9D5-45D7-B91A-B64280C27B50}">
      <dgm:prSet/>
      <dgm:spPr/>
      <dgm:t>
        <a:bodyPr/>
        <a:lstStyle/>
        <a:p>
          <a:endParaRPr lang="en-US"/>
        </a:p>
      </dgm:t>
    </dgm:pt>
    <dgm:pt modelId="{36392F42-E93D-4B95-B983-C93446214362}">
      <dgm:prSet phldrT="[Text]"/>
      <dgm:spPr/>
      <dgm:t>
        <a:bodyPr/>
        <a:lstStyle/>
        <a:p>
          <a:r>
            <a:rPr lang="en-US" dirty="0" smtClean="0"/>
            <a:t>Pre-</a:t>
          </a:r>
        </a:p>
        <a:p>
          <a:r>
            <a:rPr lang="en-US" dirty="0" smtClean="0"/>
            <a:t>Processing</a:t>
          </a:r>
          <a:endParaRPr lang="en-US" dirty="0"/>
        </a:p>
      </dgm:t>
    </dgm:pt>
    <dgm:pt modelId="{26D2C5AF-2D21-4FAD-8C93-56C635C47D35}" type="parTrans" cxnId="{72CA9EED-8B58-45E2-87CD-BFEC56EB7CAA}">
      <dgm:prSet/>
      <dgm:spPr/>
      <dgm:t>
        <a:bodyPr/>
        <a:lstStyle/>
        <a:p>
          <a:endParaRPr lang="en-US"/>
        </a:p>
      </dgm:t>
    </dgm:pt>
    <dgm:pt modelId="{4A47C793-F1B6-4349-9D0B-F1908879871D}" type="sibTrans" cxnId="{72CA9EED-8B58-45E2-87CD-BFEC56EB7CAA}">
      <dgm:prSet/>
      <dgm:spPr/>
      <dgm:t>
        <a:bodyPr/>
        <a:lstStyle/>
        <a:p>
          <a:endParaRPr lang="en-US"/>
        </a:p>
      </dgm:t>
    </dgm:pt>
    <dgm:pt modelId="{7DD8279B-2E82-4A08-A895-C5BFD19A6C1F}">
      <dgm:prSet phldrT="[Text]"/>
      <dgm:spPr/>
      <dgm:t>
        <a:bodyPr/>
        <a:lstStyle/>
        <a:p>
          <a:r>
            <a:rPr lang="en-US" dirty="0" smtClean="0"/>
            <a:t>Translators</a:t>
          </a:r>
          <a:endParaRPr lang="en-US" dirty="0"/>
        </a:p>
      </dgm:t>
    </dgm:pt>
    <dgm:pt modelId="{BBD0B106-E3B9-4649-9436-9368EF758ECB}" type="parTrans" cxnId="{DE1CA42F-B559-454C-B0FB-FD645723BBEC}">
      <dgm:prSet/>
      <dgm:spPr/>
      <dgm:t>
        <a:bodyPr/>
        <a:lstStyle/>
        <a:p>
          <a:endParaRPr lang="en-US"/>
        </a:p>
      </dgm:t>
    </dgm:pt>
    <dgm:pt modelId="{89BB1662-5FE1-411A-B639-64DB2C45A7F6}" type="sibTrans" cxnId="{DE1CA42F-B559-454C-B0FB-FD645723BBEC}">
      <dgm:prSet/>
      <dgm:spPr/>
      <dgm:t>
        <a:bodyPr/>
        <a:lstStyle/>
        <a:p>
          <a:endParaRPr lang="en-US"/>
        </a:p>
      </dgm:t>
    </dgm:pt>
    <dgm:pt modelId="{2FA0CABD-33F9-4EFC-8236-4CC4153752C1}">
      <dgm:prSet phldrT="[Text]"/>
      <dgm:spPr/>
      <dgm:t>
        <a:bodyPr/>
        <a:lstStyle/>
        <a:p>
          <a:r>
            <a:rPr lang="en-US" dirty="0" smtClean="0"/>
            <a:t>Fast</a:t>
          </a:r>
          <a:endParaRPr lang="en-US" dirty="0"/>
        </a:p>
      </dgm:t>
    </dgm:pt>
    <dgm:pt modelId="{D094B714-F67F-4E7B-BEF1-928707C03800}" type="parTrans" cxnId="{679B999E-BDF2-4B22-A7C0-FD429ECE4A86}">
      <dgm:prSet/>
      <dgm:spPr/>
      <dgm:t>
        <a:bodyPr/>
        <a:lstStyle/>
        <a:p>
          <a:endParaRPr lang="en-US"/>
        </a:p>
      </dgm:t>
    </dgm:pt>
    <dgm:pt modelId="{D6989A73-EB3E-4E0B-BF12-8513F044335D}" type="sibTrans" cxnId="{679B999E-BDF2-4B22-A7C0-FD429ECE4A86}">
      <dgm:prSet/>
      <dgm:spPr/>
      <dgm:t>
        <a:bodyPr/>
        <a:lstStyle/>
        <a:p>
          <a:endParaRPr lang="en-US"/>
        </a:p>
      </dgm:t>
    </dgm:pt>
    <dgm:pt modelId="{D25E4F0C-2236-4C02-8278-56D08117690C}">
      <dgm:prSet phldrT="[Text]"/>
      <dgm:spPr/>
      <dgm:t>
        <a:bodyPr/>
        <a:lstStyle/>
        <a:p>
          <a:r>
            <a:rPr lang="en-US" dirty="0" smtClean="0"/>
            <a:t>Fitness</a:t>
          </a:r>
          <a:endParaRPr lang="en-US" dirty="0"/>
        </a:p>
      </dgm:t>
    </dgm:pt>
    <dgm:pt modelId="{5A51D9D6-474F-45F4-B9D6-372F33F09179}" type="parTrans" cxnId="{2ADC97C9-5DA5-4ED8-A8DC-61163C0AAF89}">
      <dgm:prSet/>
      <dgm:spPr/>
      <dgm:t>
        <a:bodyPr/>
        <a:lstStyle/>
        <a:p>
          <a:endParaRPr lang="en-US"/>
        </a:p>
      </dgm:t>
    </dgm:pt>
    <dgm:pt modelId="{9E9EAF64-C758-4913-9F2E-9C22BC21813B}" type="sibTrans" cxnId="{2ADC97C9-5DA5-4ED8-A8DC-61163C0AAF89}">
      <dgm:prSet/>
      <dgm:spPr/>
      <dgm:t>
        <a:bodyPr/>
        <a:lstStyle/>
        <a:p>
          <a:endParaRPr lang="en-US"/>
        </a:p>
      </dgm:t>
    </dgm:pt>
    <dgm:pt modelId="{04EC7E0F-F341-4064-B8DC-3F69372CB323}">
      <dgm:prSet phldrT="[Text]"/>
      <dgm:spPr/>
      <dgm:t>
        <a:bodyPr/>
        <a:lstStyle/>
        <a:p>
          <a:r>
            <a:rPr lang="en-US" dirty="0" smtClean="0"/>
            <a:t>Out of Sample</a:t>
          </a:r>
          <a:endParaRPr lang="en-US" dirty="0"/>
        </a:p>
      </dgm:t>
    </dgm:pt>
    <dgm:pt modelId="{F7CEA7B3-C1DF-4DB5-BE1C-250EE79EF458}" type="parTrans" cxnId="{22BBC371-38C2-4469-94C2-0FB753B6F137}">
      <dgm:prSet/>
      <dgm:spPr/>
      <dgm:t>
        <a:bodyPr/>
        <a:lstStyle/>
        <a:p>
          <a:endParaRPr lang="en-US"/>
        </a:p>
      </dgm:t>
    </dgm:pt>
    <dgm:pt modelId="{8B2B6F94-C236-4F09-B176-1E1A761C5191}" type="sibTrans" cxnId="{22BBC371-38C2-4469-94C2-0FB753B6F137}">
      <dgm:prSet/>
      <dgm:spPr/>
      <dgm:t>
        <a:bodyPr/>
        <a:lstStyle/>
        <a:p>
          <a:endParaRPr lang="en-US"/>
        </a:p>
      </dgm:t>
    </dgm:pt>
    <dgm:pt modelId="{B093CD13-4DBC-4FC3-BD95-090B5D2CFB9B}">
      <dgm:prSet phldrT="[Text]"/>
      <dgm:spPr/>
      <dgm:t>
        <a:bodyPr/>
        <a:lstStyle/>
        <a:p>
          <a:r>
            <a:rPr lang="en-US" dirty="0" smtClean="0"/>
            <a:t>Fastest*</a:t>
          </a:r>
          <a:endParaRPr lang="en-US" dirty="0"/>
        </a:p>
      </dgm:t>
    </dgm:pt>
    <dgm:pt modelId="{58E48B96-09E0-4151-A905-EB83AFF67A04}" type="parTrans" cxnId="{60D20D8A-F32F-4DBD-A3A7-6B7A95A17657}">
      <dgm:prSet/>
      <dgm:spPr/>
      <dgm:t>
        <a:bodyPr/>
        <a:lstStyle/>
        <a:p>
          <a:endParaRPr lang="en-US"/>
        </a:p>
      </dgm:t>
    </dgm:pt>
    <dgm:pt modelId="{04FA9A1F-B349-4D26-BF90-61D369142B1D}" type="sibTrans" cxnId="{60D20D8A-F32F-4DBD-A3A7-6B7A95A17657}">
      <dgm:prSet/>
      <dgm:spPr/>
      <dgm:t>
        <a:bodyPr/>
        <a:lstStyle/>
        <a:p>
          <a:endParaRPr lang="en-US"/>
        </a:p>
      </dgm:t>
    </dgm:pt>
    <dgm:pt modelId="{12DA58A5-D0AB-433D-AE45-F65DA6DE4F6E}">
      <dgm:prSet phldrT="[Text]"/>
      <dgm:spPr/>
      <dgm:t>
        <a:bodyPr/>
        <a:lstStyle/>
        <a:p>
          <a:r>
            <a:rPr lang="en-US" dirty="0" smtClean="0">
              <a:solidFill>
                <a:srgbClr val="FF0000"/>
              </a:solidFill>
            </a:rPr>
            <a:t>GP Engine</a:t>
          </a:r>
          <a:endParaRPr lang="en-US" dirty="0">
            <a:solidFill>
              <a:srgbClr val="FF0000"/>
            </a:solidFill>
          </a:endParaRPr>
        </a:p>
      </dgm:t>
    </dgm:pt>
    <dgm:pt modelId="{128F6823-AD67-4A6D-BCF7-24E381DD2392}" type="parTrans" cxnId="{CE726E61-4DB3-4D7E-87C3-ACB9230256A1}">
      <dgm:prSet/>
      <dgm:spPr/>
      <dgm:t>
        <a:bodyPr/>
        <a:lstStyle/>
        <a:p>
          <a:endParaRPr lang="en-US"/>
        </a:p>
      </dgm:t>
    </dgm:pt>
    <dgm:pt modelId="{3B498C74-C7F1-4171-9B01-A42F32D5BADB}" type="sibTrans" cxnId="{CE726E61-4DB3-4D7E-87C3-ACB9230256A1}">
      <dgm:prSet/>
      <dgm:spPr/>
      <dgm:t>
        <a:bodyPr/>
        <a:lstStyle/>
        <a:p>
          <a:endParaRPr lang="en-US"/>
        </a:p>
      </dgm:t>
    </dgm:pt>
    <dgm:pt modelId="{404A7B19-DD6D-4C17-82DB-F0C9EE4900E9}">
      <dgm:prSet phldrT="[Text]"/>
      <dgm:spPr/>
      <dgm:t>
        <a:bodyPr/>
        <a:lstStyle/>
        <a:p>
          <a:r>
            <a:rPr lang="en-US" b="0" dirty="0" smtClean="0">
              <a:solidFill>
                <a:schemeClr val="bg2"/>
              </a:solidFill>
            </a:rPr>
            <a:t>Trading Engine</a:t>
          </a:r>
          <a:endParaRPr lang="en-US" b="0" dirty="0">
            <a:solidFill>
              <a:schemeClr val="bg2"/>
            </a:solidFill>
          </a:endParaRPr>
        </a:p>
      </dgm:t>
    </dgm:pt>
    <dgm:pt modelId="{09E8361A-EC19-4D4C-92E2-8D1437E3050D}" type="parTrans" cxnId="{E815F524-08F1-42C7-BDF0-DB1C8B786541}">
      <dgm:prSet/>
      <dgm:spPr/>
      <dgm:t>
        <a:bodyPr/>
        <a:lstStyle/>
        <a:p>
          <a:endParaRPr lang="en-US"/>
        </a:p>
      </dgm:t>
    </dgm:pt>
    <dgm:pt modelId="{39BED05B-F33C-418A-8628-BB99AA81ECD9}" type="sibTrans" cxnId="{E815F524-08F1-42C7-BDF0-DB1C8B786541}">
      <dgm:prSet/>
      <dgm:spPr/>
      <dgm:t>
        <a:bodyPr/>
        <a:lstStyle/>
        <a:p>
          <a:endParaRPr lang="en-US"/>
        </a:p>
      </dgm:t>
    </dgm:pt>
    <dgm:pt modelId="{D8EED946-A68D-4402-B185-BB53C3E5F315}">
      <dgm:prSet/>
      <dgm:spPr/>
      <dgm:t>
        <a:bodyPr/>
        <a:lstStyle/>
        <a:p>
          <a:r>
            <a:rPr lang="en-US" dirty="0" smtClean="0"/>
            <a:t>GUI</a:t>
          </a:r>
          <a:endParaRPr lang="en-US" dirty="0"/>
        </a:p>
      </dgm:t>
    </dgm:pt>
    <dgm:pt modelId="{36E973E0-66E8-4BA2-A21B-7969831505FF}" type="parTrans" cxnId="{1AD03663-7679-4B94-9E85-9445CE314DC5}">
      <dgm:prSet/>
      <dgm:spPr/>
    </dgm:pt>
    <dgm:pt modelId="{7F32E298-55AE-4B16-815E-1F52BF3A635B}" type="sibTrans" cxnId="{1AD03663-7679-4B94-9E85-9445CE314DC5}">
      <dgm:prSet/>
      <dgm:spPr/>
    </dgm:pt>
    <dgm:pt modelId="{8A775E05-2A96-499C-973A-DA5D9FE4A83E}">
      <dgm:prSet/>
      <dgm:spPr/>
      <dgm:t>
        <a:bodyPr/>
        <a:lstStyle/>
        <a:p>
          <a:r>
            <a:rPr lang="en-US" dirty="0" smtClean="0"/>
            <a:t>Full Data</a:t>
          </a:r>
          <a:endParaRPr lang="en-US" dirty="0"/>
        </a:p>
      </dgm:t>
    </dgm:pt>
    <dgm:pt modelId="{A802B69F-A581-4FFC-8EF5-5AF380D2263B}" type="parTrans" cxnId="{FD2C6E32-84EA-4DBE-90F2-F7F0A600EB81}">
      <dgm:prSet/>
      <dgm:spPr/>
    </dgm:pt>
    <dgm:pt modelId="{ED657D27-7D87-4A45-ABA9-8124A4B68EC3}" type="sibTrans" cxnId="{FD2C6E32-84EA-4DBE-90F2-F7F0A600EB81}">
      <dgm:prSet/>
      <dgm:spPr/>
    </dgm:pt>
    <dgm:pt modelId="{7829CC30-D4B7-42F8-B4DD-9CA84A15489E}" type="pres">
      <dgm:prSet presAssocID="{545A6BE7-6FAD-4445-ADAB-B70E9300A463}" presName="Name0" presStyleCnt="0">
        <dgm:presLayoutVars>
          <dgm:chMax val="3"/>
          <dgm:chPref val="1"/>
          <dgm:dir/>
          <dgm:animLvl val="lvl"/>
          <dgm:resizeHandles/>
        </dgm:presLayoutVars>
      </dgm:prSet>
      <dgm:spPr/>
      <dgm:t>
        <a:bodyPr/>
        <a:lstStyle/>
        <a:p>
          <a:endParaRPr lang="en-US"/>
        </a:p>
      </dgm:t>
    </dgm:pt>
    <dgm:pt modelId="{E83BB7B6-65A3-4662-AF80-E39FAAD54014}" type="pres">
      <dgm:prSet presAssocID="{545A6BE7-6FAD-4445-ADAB-B70E9300A463}" presName="outerBox" presStyleCnt="0"/>
      <dgm:spPr/>
    </dgm:pt>
    <dgm:pt modelId="{3D17AA11-314F-424D-A3EA-201B88BA9647}" type="pres">
      <dgm:prSet presAssocID="{545A6BE7-6FAD-4445-ADAB-B70E9300A463}" presName="outerBoxParent" presStyleLbl="node1" presStyleIdx="0" presStyleCnt="3" custLinFactNeighborX="-2857"/>
      <dgm:spPr/>
      <dgm:t>
        <a:bodyPr/>
        <a:lstStyle/>
        <a:p>
          <a:endParaRPr lang="en-US"/>
        </a:p>
      </dgm:t>
    </dgm:pt>
    <dgm:pt modelId="{C772185F-E630-4B0E-A2E0-5241DC84DEC2}" type="pres">
      <dgm:prSet presAssocID="{545A6BE7-6FAD-4445-ADAB-B70E9300A463}" presName="outerBoxChildren" presStyleCnt="0"/>
      <dgm:spPr/>
    </dgm:pt>
    <dgm:pt modelId="{D3BFCFEE-8B4E-40DD-8BEF-16BABE59217E}" type="pres">
      <dgm:prSet presAssocID="{36392F42-E93D-4B95-B983-C93446214362}" presName="oChild" presStyleLbl="fgAcc1" presStyleIdx="0" presStyleCnt="8">
        <dgm:presLayoutVars>
          <dgm:bulletEnabled val="1"/>
        </dgm:presLayoutVars>
      </dgm:prSet>
      <dgm:spPr/>
      <dgm:t>
        <a:bodyPr/>
        <a:lstStyle/>
        <a:p>
          <a:endParaRPr lang="en-US"/>
        </a:p>
      </dgm:t>
    </dgm:pt>
    <dgm:pt modelId="{599D1104-677C-4A02-BF83-844BA168BAC3}" type="pres">
      <dgm:prSet presAssocID="{4A47C793-F1B6-4349-9D0B-F1908879871D}" presName="outerSibTrans" presStyleCnt="0"/>
      <dgm:spPr/>
    </dgm:pt>
    <dgm:pt modelId="{5475FB04-F124-4B9B-AC00-8CE33D49D454}" type="pres">
      <dgm:prSet presAssocID="{7DD8279B-2E82-4A08-A895-C5BFD19A6C1F}" presName="oChild" presStyleLbl="fgAcc1" presStyleIdx="1" presStyleCnt="8">
        <dgm:presLayoutVars>
          <dgm:bulletEnabled val="1"/>
        </dgm:presLayoutVars>
      </dgm:prSet>
      <dgm:spPr/>
      <dgm:t>
        <a:bodyPr/>
        <a:lstStyle/>
        <a:p>
          <a:endParaRPr lang="en-US"/>
        </a:p>
      </dgm:t>
    </dgm:pt>
    <dgm:pt modelId="{603470D0-A44C-41D6-8CA7-DCDD57063AD1}" type="pres">
      <dgm:prSet presAssocID="{89BB1662-5FE1-411A-B639-64DB2C45A7F6}" presName="outerSibTrans" presStyleCnt="0"/>
      <dgm:spPr/>
    </dgm:pt>
    <dgm:pt modelId="{B273069A-E4D3-479C-AF11-86FE69A35C73}" type="pres">
      <dgm:prSet presAssocID="{D8EED946-A68D-4402-B185-BB53C3E5F315}" presName="oChild" presStyleLbl="fgAcc1" presStyleIdx="2" presStyleCnt="8">
        <dgm:presLayoutVars>
          <dgm:bulletEnabled val="1"/>
        </dgm:presLayoutVars>
      </dgm:prSet>
      <dgm:spPr/>
      <dgm:t>
        <a:bodyPr/>
        <a:lstStyle/>
        <a:p>
          <a:endParaRPr lang="en-US"/>
        </a:p>
      </dgm:t>
    </dgm:pt>
    <dgm:pt modelId="{8202976F-658B-42B7-9139-2CCD761101AC}" type="pres">
      <dgm:prSet presAssocID="{545A6BE7-6FAD-4445-ADAB-B70E9300A463}" presName="middleBox" presStyleCnt="0"/>
      <dgm:spPr/>
    </dgm:pt>
    <dgm:pt modelId="{27E58B28-FA37-4499-875D-CB8FB6255FB1}" type="pres">
      <dgm:prSet presAssocID="{545A6BE7-6FAD-4445-ADAB-B70E9300A463}" presName="middleBoxParent" presStyleLbl="node1" presStyleIdx="1" presStyleCnt="3" custLinFactNeighborY="1880"/>
      <dgm:spPr/>
      <dgm:t>
        <a:bodyPr/>
        <a:lstStyle/>
        <a:p>
          <a:endParaRPr lang="en-US"/>
        </a:p>
      </dgm:t>
    </dgm:pt>
    <dgm:pt modelId="{5EF13D8B-8A87-4BCC-872B-2B2FF9A96EBA}" type="pres">
      <dgm:prSet presAssocID="{545A6BE7-6FAD-4445-ADAB-B70E9300A463}" presName="middleBoxChildren" presStyleCnt="0"/>
      <dgm:spPr/>
    </dgm:pt>
    <dgm:pt modelId="{7EE884DA-874C-42CA-8CC5-019C62B87572}" type="pres">
      <dgm:prSet presAssocID="{D25E4F0C-2236-4C02-8278-56D08117690C}" presName="mChild" presStyleLbl="fgAcc1" presStyleIdx="3" presStyleCnt="8">
        <dgm:presLayoutVars>
          <dgm:bulletEnabled val="1"/>
        </dgm:presLayoutVars>
      </dgm:prSet>
      <dgm:spPr/>
      <dgm:t>
        <a:bodyPr/>
        <a:lstStyle/>
        <a:p>
          <a:endParaRPr lang="en-US"/>
        </a:p>
      </dgm:t>
    </dgm:pt>
    <dgm:pt modelId="{5E4147B2-10AF-4561-8CF0-A0357B768B3F}" type="pres">
      <dgm:prSet presAssocID="{9E9EAF64-C758-4913-9F2E-9C22BC21813B}" presName="middleSibTrans" presStyleCnt="0"/>
      <dgm:spPr/>
    </dgm:pt>
    <dgm:pt modelId="{FF15DD57-9097-47D6-BBB4-FB3E3322DDD3}" type="pres">
      <dgm:prSet presAssocID="{04EC7E0F-F341-4064-B8DC-3F69372CB323}" presName="mChild" presStyleLbl="fgAcc1" presStyleIdx="4" presStyleCnt="8">
        <dgm:presLayoutVars>
          <dgm:bulletEnabled val="1"/>
        </dgm:presLayoutVars>
      </dgm:prSet>
      <dgm:spPr/>
      <dgm:t>
        <a:bodyPr/>
        <a:lstStyle/>
        <a:p>
          <a:endParaRPr lang="en-US"/>
        </a:p>
      </dgm:t>
    </dgm:pt>
    <dgm:pt modelId="{1761959F-654D-4309-A7DF-E25173CCE661}" type="pres">
      <dgm:prSet presAssocID="{8B2B6F94-C236-4F09-B176-1E1A761C5191}" presName="middleSibTrans" presStyleCnt="0"/>
      <dgm:spPr/>
    </dgm:pt>
    <dgm:pt modelId="{9A817BB3-2A56-42C7-B872-8B4D9134CFBA}" type="pres">
      <dgm:prSet presAssocID="{8A775E05-2A96-499C-973A-DA5D9FE4A83E}" presName="mChild" presStyleLbl="fgAcc1" presStyleIdx="5" presStyleCnt="8">
        <dgm:presLayoutVars>
          <dgm:bulletEnabled val="1"/>
        </dgm:presLayoutVars>
      </dgm:prSet>
      <dgm:spPr/>
      <dgm:t>
        <a:bodyPr/>
        <a:lstStyle/>
        <a:p>
          <a:endParaRPr lang="en-US"/>
        </a:p>
      </dgm:t>
    </dgm:pt>
    <dgm:pt modelId="{F2B4E8D0-3AA6-47F8-AB95-7AB7136C7CA5}" type="pres">
      <dgm:prSet presAssocID="{545A6BE7-6FAD-4445-ADAB-B70E9300A463}" presName="centerBox" presStyleCnt="0"/>
      <dgm:spPr/>
    </dgm:pt>
    <dgm:pt modelId="{A8C3464B-BB38-4C25-ACCF-FAA10FA7FCFF}" type="pres">
      <dgm:prSet presAssocID="{545A6BE7-6FAD-4445-ADAB-B70E9300A463}" presName="centerBoxParent" presStyleLbl="node1" presStyleIdx="2" presStyleCnt="3"/>
      <dgm:spPr/>
      <dgm:t>
        <a:bodyPr/>
        <a:lstStyle/>
        <a:p>
          <a:endParaRPr lang="en-US"/>
        </a:p>
      </dgm:t>
    </dgm:pt>
    <dgm:pt modelId="{2E81D503-9547-40A3-853F-9F1ECFFE682F}" type="pres">
      <dgm:prSet presAssocID="{545A6BE7-6FAD-4445-ADAB-B70E9300A463}" presName="centerBoxChildren" presStyleCnt="0"/>
      <dgm:spPr/>
    </dgm:pt>
    <dgm:pt modelId="{F698630F-6974-4C2C-996E-807D0E6082B4}" type="pres">
      <dgm:prSet presAssocID="{12DA58A5-D0AB-433D-AE45-F65DA6DE4F6E}" presName="cChild" presStyleLbl="fgAcc1" presStyleIdx="6" presStyleCnt="8">
        <dgm:presLayoutVars>
          <dgm:bulletEnabled val="1"/>
        </dgm:presLayoutVars>
      </dgm:prSet>
      <dgm:spPr/>
      <dgm:t>
        <a:bodyPr/>
        <a:lstStyle/>
        <a:p>
          <a:endParaRPr lang="en-US"/>
        </a:p>
      </dgm:t>
    </dgm:pt>
    <dgm:pt modelId="{FE38CCE0-50E6-4B93-8C52-8DA90AD83A55}" type="pres">
      <dgm:prSet presAssocID="{3B498C74-C7F1-4171-9B01-A42F32D5BADB}" presName="centerSibTrans" presStyleCnt="0"/>
      <dgm:spPr/>
    </dgm:pt>
    <dgm:pt modelId="{967747A9-76F8-499E-A0D8-70B3D557B896}" type="pres">
      <dgm:prSet presAssocID="{404A7B19-DD6D-4C17-82DB-F0C9EE4900E9}" presName="cChild" presStyleLbl="fgAcc1" presStyleIdx="7" presStyleCnt="8">
        <dgm:presLayoutVars>
          <dgm:bulletEnabled val="1"/>
        </dgm:presLayoutVars>
      </dgm:prSet>
      <dgm:spPr/>
      <dgm:t>
        <a:bodyPr/>
        <a:lstStyle/>
        <a:p>
          <a:endParaRPr lang="en-US"/>
        </a:p>
      </dgm:t>
    </dgm:pt>
  </dgm:ptLst>
  <dgm:cxnLst>
    <dgm:cxn modelId="{F507C4CE-B26D-481A-978D-356EF9CB623F}" type="presOf" srcId="{8A775E05-2A96-499C-973A-DA5D9FE4A83E}" destId="{9A817BB3-2A56-42C7-B872-8B4D9134CFBA}" srcOrd="0" destOrd="0" presId="urn:microsoft.com/office/officeart/2005/8/layout/target2"/>
    <dgm:cxn modelId="{CE726E61-4DB3-4D7E-87C3-ACB9230256A1}" srcId="{B093CD13-4DBC-4FC3-BD95-090B5D2CFB9B}" destId="{12DA58A5-D0AB-433D-AE45-F65DA6DE4F6E}" srcOrd="0" destOrd="0" parTransId="{128F6823-AD67-4A6D-BCF7-24E381DD2392}" sibTransId="{3B498C74-C7F1-4171-9B01-A42F32D5BADB}"/>
    <dgm:cxn modelId="{60D20D8A-F32F-4DBD-A3A7-6B7A95A17657}" srcId="{545A6BE7-6FAD-4445-ADAB-B70E9300A463}" destId="{B093CD13-4DBC-4FC3-BD95-090B5D2CFB9B}" srcOrd="2" destOrd="0" parTransId="{58E48B96-09E0-4151-A905-EB83AFF67A04}" sibTransId="{04FA9A1F-B349-4D26-BF90-61D369142B1D}"/>
    <dgm:cxn modelId="{1AD03663-7679-4B94-9E85-9445CE314DC5}" srcId="{DBCF1074-60E0-4C15-839F-A29604D307C1}" destId="{D8EED946-A68D-4402-B185-BB53C3E5F315}" srcOrd="2" destOrd="0" parTransId="{36E973E0-66E8-4BA2-A21B-7969831505FF}" sibTransId="{7F32E298-55AE-4B16-815E-1F52BF3A635B}"/>
    <dgm:cxn modelId="{7E348073-C415-4762-A4D1-322FFD9D03DE}" type="presOf" srcId="{36392F42-E93D-4B95-B983-C93446214362}" destId="{D3BFCFEE-8B4E-40DD-8BEF-16BABE59217E}" srcOrd="0" destOrd="0" presId="urn:microsoft.com/office/officeart/2005/8/layout/target2"/>
    <dgm:cxn modelId="{E815F524-08F1-42C7-BDF0-DB1C8B786541}" srcId="{B093CD13-4DBC-4FC3-BD95-090B5D2CFB9B}" destId="{404A7B19-DD6D-4C17-82DB-F0C9EE4900E9}" srcOrd="1" destOrd="0" parTransId="{09E8361A-EC19-4D4C-92E2-8D1437E3050D}" sibTransId="{39BED05B-F33C-418A-8628-BB99AA81ECD9}"/>
    <dgm:cxn modelId="{22BBC371-38C2-4469-94C2-0FB753B6F137}" srcId="{2FA0CABD-33F9-4EFC-8236-4CC4153752C1}" destId="{04EC7E0F-F341-4064-B8DC-3F69372CB323}" srcOrd="1" destOrd="0" parTransId="{F7CEA7B3-C1DF-4DB5-BE1C-250EE79EF458}" sibTransId="{8B2B6F94-C236-4F09-B176-1E1A761C5191}"/>
    <dgm:cxn modelId="{B9B123FE-7DFB-4CDC-9914-4552274FBD25}" type="presOf" srcId="{DBCF1074-60E0-4C15-839F-A29604D307C1}" destId="{3D17AA11-314F-424D-A3EA-201B88BA9647}" srcOrd="0" destOrd="0" presId="urn:microsoft.com/office/officeart/2005/8/layout/target2"/>
    <dgm:cxn modelId="{9C81B350-C9D5-45D7-B91A-B64280C27B50}" srcId="{545A6BE7-6FAD-4445-ADAB-B70E9300A463}" destId="{DBCF1074-60E0-4C15-839F-A29604D307C1}" srcOrd="0" destOrd="0" parTransId="{B0529B60-0320-49E1-B006-3CB5D78414CE}" sibTransId="{7C364308-59CB-4D21-9AE3-C9BC9C89D684}"/>
    <dgm:cxn modelId="{1074BEAD-9F37-42D8-9AA8-F89B3BE75615}" type="presOf" srcId="{12DA58A5-D0AB-433D-AE45-F65DA6DE4F6E}" destId="{F698630F-6974-4C2C-996E-807D0E6082B4}" srcOrd="0" destOrd="0" presId="urn:microsoft.com/office/officeart/2005/8/layout/target2"/>
    <dgm:cxn modelId="{B07437B1-A46E-4E8F-BEB0-4D8D4CDE304F}" type="presOf" srcId="{D25E4F0C-2236-4C02-8278-56D08117690C}" destId="{7EE884DA-874C-42CA-8CC5-019C62B87572}" srcOrd="0" destOrd="0" presId="urn:microsoft.com/office/officeart/2005/8/layout/target2"/>
    <dgm:cxn modelId="{DE1CA42F-B559-454C-B0FB-FD645723BBEC}" srcId="{DBCF1074-60E0-4C15-839F-A29604D307C1}" destId="{7DD8279B-2E82-4A08-A895-C5BFD19A6C1F}" srcOrd="1" destOrd="0" parTransId="{BBD0B106-E3B9-4649-9436-9368EF758ECB}" sibTransId="{89BB1662-5FE1-411A-B639-64DB2C45A7F6}"/>
    <dgm:cxn modelId="{6789087E-3AAC-48F8-A07A-70A642D47B36}" type="presOf" srcId="{B093CD13-4DBC-4FC3-BD95-090B5D2CFB9B}" destId="{A8C3464B-BB38-4C25-ACCF-FAA10FA7FCFF}" srcOrd="0" destOrd="0" presId="urn:microsoft.com/office/officeart/2005/8/layout/target2"/>
    <dgm:cxn modelId="{4BEC584A-D331-41E2-B1B1-3DBACC73FC29}" type="presOf" srcId="{7DD8279B-2E82-4A08-A895-C5BFD19A6C1F}" destId="{5475FB04-F124-4B9B-AC00-8CE33D49D454}" srcOrd="0" destOrd="0" presId="urn:microsoft.com/office/officeart/2005/8/layout/target2"/>
    <dgm:cxn modelId="{679B999E-BDF2-4B22-A7C0-FD429ECE4A86}" srcId="{545A6BE7-6FAD-4445-ADAB-B70E9300A463}" destId="{2FA0CABD-33F9-4EFC-8236-4CC4153752C1}" srcOrd="1" destOrd="0" parTransId="{D094B714-F67F-4E7B-BEF1-928707C03800}" sibTransId="{D6989A73-EB3E-4E0B-BF12-8513F044335D}"/>
    <dgm:cxn modelId="{1663D06E-21B7-4BA6-9D54-3748D067284A}" type="presOf" srcId="{404A7B19-DD6D-4C17-82DB-F0C9EE4900E9}" destId="{967747A9-76F8-499E-A0D8-70B3D557B896}" srcOrd="0" destOrd="0" presId="urn:microsoft.com/office/officeart/2005/8/layout/target2"/>
    <dgm:cxn modelId="{4376FDC3-16F2-46AE-AEBC-CC367182EE58}" type="presOf" srcId="{545A6BE7-6FAD-4445-ADAB-B70E9300A463}" destId="{7829CC30-D4B7-42F8-B4DD-9CA84A15489E}" srcOrd="0" destOrd="0" presId="urn:microsoft.com/office/officeart/2005/8/layout/target2"/>
    <dgm:cxn modelId="{72CA9EED-8B58-45E2-87CD-BFEC56EB7CAA}" srcId="{DBCF1074-60E0-4C15-839F-A29604D307C1}" destId="{36392F42-E93D-4B95-B983-C93446214362}" srcOrd="0" destOrd="0" parTransId="{26D2C5AF-2D21-4FAD-8C93-56C635C47D35}" sibTransId="{4A47C793-F1B6-4349-9D0B-F1908879871D}"/>
    <dgm:cxn modelId="{FD2C6E32-84EA-4DBE-90F2-F7F0A600EB81}" srcId="{2FA0CABD-33F9-4EFC-8236-4CC4153752C1}" destId="{8A775E05-2A96-499C-973A-DA5D9FE4A83E}" srcOrd="2" destOrd="0" parTransId="{A802B69F-A581-4FFC-8EF5-5AF380D2263B}" sibTransId="{ED657D27-7D87-4A45-ABA9-8124A4B68EC3}"/>
    <dgm:cxn modelId="{996C9124-7AF3-40D4-B293-1E179FDC7E36}" type="presOf" srcId="{D8EED946-A68D-4402-B185-BB53C3E5F315}" destId="{B273069A-E4D3-479C-AF11-86FE69A35C73}" srcOrd="0" destOrd="0" presId="urn:microsoft.com/office/officeart/2005/8/layout/target2"/>
    <dgm:cxn modelId="{2ADC97C9-5DA5-4ED8-A8DC-61163C0AAF89}" srcId="{2FA0CABD-33F9-4EFC-8236-4CC4153752C1}" destId="{D25E4F0C-2236-4C02-8278-56D08117690C}" srcOrd="0" destOrd="0" parTransId="{5A51D9D6-474F-45F4-B9D6-372F33F09179}" sibTransId="{9E9EAF64-C758-4913-9F2E-9C22BC21813B}"/>
    <dgm:cxn modelId="{84E871CC-EC6A-454D-BC2D-B75087842A4B}" type="presOf" srcId="{2FA0CABD-33F9-4EFC-8236-4CC4153752C1}" destId="{27E58B28-FA37-4499-875D-CB8FB6255FB1}" srcOrd="0" destOrd="0" presId="urn:microsoft.com/office/officeart/2005/8/layout/target2"/>
    <dgm:cxn modelId="{232EF503-BD64-4B80-968C-CB494B93A2F0}" type="presOf" srcId="{04EC7E0F-F341-4064-B8DC-3F69372CB323}" destId="{FF15DD57-9097-47D6-BBB4-FB3E3322DDD3}" srcOrd="0" destOrd="0" presId="urn:microsoft.com/office/officeart/2005/8/layout/target2"/>
    <dgm:cxn modelId="{1AD0DF0A-09CD-4C4C-BC1B-8FA15EF35036}" type="presParOf" srcId="{7829CC30-D4B7-42F8-B4DD-9CA84A15489E}" destId="{E83BB7B6-65A3-4662-AF80-E39FAAD54014}" srcOrd="0" destOrd="0" presId="urn:microsoft.com/office/officeart/2005/8/layout/target2"/>
    <dgm:cxn modelId="{67630986-B092-4094-B57B-689A788F3377}" type="presParOf" srcId="{E83BB7B6-65A3-4662-AF80-E39FAAD54014}" destId="{3D17AA11-314F-424D-A3EA-201B88BA9647}" srcOrd="0" destOrd="0" presId="urn:microsoft.com/office/officeart/2005/8/layout/target2"/>
    <dgm:cxn modelId="{3C4D3865-46DF-40A3-8A7B-4F2516BBFF56}" type="presParOf" srcId="{E83BB7B6-65A3-4662-AF80-E39FAAD54014}" destId="{C772185F-E630-4B0E-A2E0-5241DC84DEC2}" srcOrd="1" destOrd="0" presId="urn:microsoft.com/office/officeart/2005/8/layout/target2"/>
    <dgm:cxn modelId="{5DD944B1-E397-4835-BCC5-9925778B9D34}" type="presParOf" srcId="{C772185F-E630-4B0E-A2E0-5241DC84DEC2}" destId="{D3BFCFEE-8B4E-40DD-8BEF-16BABE59217E}" srcOrd="0" destOrd="0" presId="urn:microsoft.com/office/officeart/2005/8/layout/target2"/>
    <dgm:cxn modelId="{D9476EF6-2B1C-4474-9B1D-CF0785EF1F1B}" type="presParOf" srcId="{C772185F-E630-4B0E-A2E0-5241DC84DEC2}" destId="{599D1104-677C-4A02-BF83-844BA168BAC3}" srcOrd="1" destOrd="0" presId="urn:microsoft.com/office/officeart/2005/8/layout/target2"/>
    <dgm:cxn modelId="{13DB39C8-1D1F-42FE-80E7-D22BB03B79CC}" type="presParOf" srcId="{C772185F-E630-4B0E-A2E0-5241DC84DEC2}" destId="{5475FB04-F124-4B9B-AC00-8CE33D49D454}" srcOrd="2" destOrd="0" presId="urn:microsoft.com/office/officeart/2005/8/layout/target2"/>
    <dgm:cxn modelId="{DA4CE9F7-C625-4F04-9D16-9DC31668143A}" type="presParOf" srcId="{C772185F-E630-4B0E-A2E0-5241DC84DEC2}" destId="{603470D0-A44C-41D6-8CA7-DCDD57063AD1}" srcOrd="3" destOrd="0" presId="urn:microsoft.com/office/officeart/2005/8/layout/target2"/>
    <dgm:cxn modelId="{510B6ACE-1033-4BA7-B2C3-0D92C68549C4}" type="presParOf" srcId="{C772185F-E630-4B0E-A2E0-5241DC84DEC2}" destId="{B273069A-E4D3-479C-AF11-86FE69A35C73}" srcOrd="4" destOrd="0" presId="urn:microsoft.com/office/officeart/2005/8/layout/target2"/>
    <dgm:cxn modelId="{8CC1644A-D6B8-4EE3-AC98-C5906D300FBD}" type="presParOf" srcId="{7829CC30-D4B7-42F8-B4DD-9CA84A15489E}" destId="{8202976F-658B-42B7-9139-2CCD761101AC}" srcOrd="1" destOrd="0" presId="urn:microsoft.com/office/officeart/2005/8/layout/target2"/>
    <dgm:cxn modelId="{96D43923-67E1-4C81-8D10-D257A135A9D5}" type="presParOf" srcId="{8202976F-658B-42B7-9139-2CCD761101AC}" destId="{27E58B28-FA37-4499-875D-CB8FB6255FB1}" srcOrd="0" destOrd="0" presId="urn:microsoft.com/office/officeart/2005/8/layout/target2"/>
    <dgm:cxn modelId="{30863E10-3C3B-4701-BA71-A66B3730B225}" type="presParOf" srcId="{8202976F-658B-42B7-9139-2CCD761101AC}" destId="{5EF13D8B-8A87-4BCC-872B-2B2FF9A96EBA}" srcOrd="1" destOrd="0" presId="urn:microsoft.com/office/officeart/2005/8/layout/target2"/>
    <dgm:cxn modelId="{8E8085EB-2CE1-4B7E-BE3D-FD7F089DA6EC}" type="presParOf" srcId="{5EF13D8B-8A87-4BCC-872B-2B2FF9A96EBA}" destId="{7EE884DA-874C-42CA-8CC5-019C62B87572}" srcOrd="0" destOrd="0" presId="urn:microsoft.com/office/officeart/2005/8/layout/target2"/>
    <dgm:cxn modelId="{475EA1C0-EB76-4DA0-A11B-F5E0768273C4}" type="presParOf" srcId="{5EF13D8B-8A87-4BCC-872B-2B2FF9A96EBA}" destId="{5E4147B2-10AF-4561-8CF0-A0357B768B3F}" srcOrd="1" destOrd="0" presId="urn:microsoft.com/office/officeart/2005/8/layout/target2"/>
    <dgm:cxn modelId="{98694358-DC34-4AAC-A690-47E93BA6693A}" type="presParOf" srcId="{5EF13D8B-8A87-4BCC-872B-2B2FF9A96EBA}" destId="{FF15DD57-9097-47D6-BBB4-FB3E3322DDD3}" srcOrd="2" destOrd="0" presId="urn:microsoft.com/office/officeart/2005/8/layout/target2"/>
    <dgm:cxn modelId="{5A650727-1FEC-4931-8254-2F14B638E3B7}" type="presParOf" srcId="{5EF13D8B-8A87-4BCC-872B-2B2FF9A96EBA}" destId="{1761959F-654D-4309-A7DF-E25173CCE661}" srcOrd="3" destOrd="0" presId="urn:microsoft.com/office/officeart/2005/8/layout/target2"/>
    <dgm:cxn modelId="{51AF1A14-4ACF-49BC-BAEA-E103126CD807}" type="presParOf" srcId="{5EF13D8B-8A87-4BCC-872B-2B2FF9A96EBA}" destId="{9A817BB3-2A56-42C7-B872-8B4D9134CFBA}" srcOrd="4" destOrd="0" presId="urn:microsoft.com/office/officeart/2005/8/layout/target2"/>
    <dgm:cxn modelId="{8C46B5AB-4FB3-4518-BCCE-AB7F4BBB23CC}" type="presParOf" srcId="{7829CC30-D4B7-42F8-B4DD-9CA84A15489E}" destId="{F2B4E8D0-3AA6-47F8-AB95-7AB7136C7CA5}" srcOrd="2" destOrd="0" presId="urn:microsoft.com/office/officeart/2005/8/layout/target2"/>
    <dgm:cxn modelId="{B5D15DBE-1548-4EE5-9DE7-EB268AF57C46}" type="presParOf" srcId="{F2B4E8D0-3AA6-47F8-AB95-7AB7136C7CA5}" destId="{A8C3464B-BB38-4C25-ACCF-FAA10FA7FCFF}" srcOrd="0" destOrd="0" presId="urn:microsoft.com/office/officeart/2005/8/layout/target2"/>
    <dgm:cxn modelId="{A1B860D7-A451-461C-9DB5-F34A1816DF19}" type="presParOf" srcId="{F2B4E8D0-3AA6-47F8-AB95-7AB7136C7CA5}" destId="{2E81D503-9547-40A3-853F-9F1ECFFE682F}" srcOrd="1" destOrd="0" presId="urn:microsoft.com/office/officeart/2005/8/layout/target2"/>
    <dgm:cxn modelId="{B12B2751-EC58-4369-868D-99F50010045E}" type="presParOf" srcId="{2E81D503-9547-40A3-853F-9F1ECFFE682F}" destId="{F698630F-6974-4C2C-996E-807D0E6082B4}" srcOrd="0" destOrd="0" presId="urn:microsoft.com/office/officeart/2005/8/layout/target2"/>
    <dgm:cxn modelId="{9726FBBF-E0CA-48EB-8C2E-21A240E13BA6}" type="presParOf" srcId="{2E81D503-9547-40A3-853F-9F1ECFFE682F}" destId="{FE38CCE0-50E6-4B93-8C52-8DA90AD83A55}" srcOrd="1" destOrd="0" presId="urn:microsoft.com/office/officeart/2005/8/layout/target2"/>
    <dgm:cxn modelId="{DBDF8C45-CAE0-4F33-9525-C4AF445D2139}" type="presParOf" srcId="{2E81D503-9547-40A3-853F-9F1ECFFE682F}" destId="{967747A9-76F8-499E-A0D8-70B3D557B896}"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7C72B5-5E96-4D3D-8E90-F62B06D56929}"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1B7322FE-B8B5-4D05-A7C8-45096BCCA10B}">
      <dgm:prSet phldrT="[Text]"/>
      <dgm:spPr/>
      <dgm:t>
        <a:bodyPr/>
        <a:lstStyle/>
        <a:p>
          <a:r>
            <a:rPr lang="en-US" dirty="0" smtClean="0"/>
            <a:t>High Level Code**</a:t>
          </a:r>
          <a:endParaRPr lang="en-US" dirty="0"/>
        </a:p>
      </dgm:t>
    </dgm:pt>
    <dgm:pt modelId="{AC1F605F-09BF-404F-BF38-6222920426DF}" type="parTrans" cxnId="{A11B5339-958B-4D0E-AA05-877A76422266}">
      <dgm:prSet/>
      <dgm:spPr/>
      <dgm:t>
        <a:bodyPr/>
        <a:lstStyle/>
        <a:p>
          <a:endParaRPr lang="en-US"/>
        </a:p>
      </dgm:t>
    </dgm:pt>
    <dgm:pt modelId="{6F42782F-8CA8-476A-8C3E-733FCA66F3A5}" type="sibTrans" cxnId="{A11B5339-958B-4D0E-AA05-877A76422266}">
      <dgm:prSet/>
      <dgm:spPr/>
      <dgm:t>
        <a:bodyPr/>
        <a:lstStyle/>
        <a:p>
          <a:endParaRPr lang="en-US"/>
        </a:p>
      </dgm:t>
    </dgm:pt>
    <dgm:pt modelId="{0FA418B8-B610-4583-93A0-ACF29F8467EC}">
      <dgm:prSet phldrT="[Text]"/>
      <dgm:spPr/>
      <dgm:t>
        <a:bodyPr/>
        <a:lstStyle/>
        <a:p>
          <a:r>
            <a:rPr lang="en-US" dirty="0" smtClean="0"/>
            <a:t>Low Level Code***</a:t>
          </a:r>
          <a:endParaRPr lang="en-US" dirty="0"/>
        </a:p>
      </dgm:t>
    </dgm:pt>
    <dgm:pt modelId="{E0D05F0B-EC7E-4CC5-8023-99301B341668}" type="parTrans" cxnId="{3300E765-0FDB-483E-BD01-BAE4B4E043AF}">
      <dgm:prSet/>
      <dgm:spPr/>
      <dgm:t>
        <a:bodyPr/>
        <a:lstStyle/>
        <a:p>
          <a:endParaRPr lang="en-US"/>
        </a:p>
      </dgm:t>
    </dgm:pt>
    <dgm:pt modelId="{C6D60979-1A30-46AE-A8C0-A170F5E63215}" type="sibTrans" cxnId="{3300E765-0FDB-483E-BD01-BAE4B4E043AF}">
      <dgm:prSet/>
      <dgm:spPr/>
      <dgm:t>
        <a:bodyPr/>
        <a:lstStyle/>
        <a:p>
          <a:endParaRPr lang="en-US"/>
        </a:p>
      </dgm:t>
    </dgm:pt>
    <dgm:pt modelId="{52B6EDB6-1F52-49D9-92B4-740B685EA3E1}" type="pres">
      <dgm:prSet presAssocID="{8C7C72B5-5E96-4D3D-8E90-F62B06D56929}" presName="compositeShape" presStyleCnt="0">
        <dgm:presLayoutVars>
          <dgm:chMax val="2"/>
          <dgm:dir/>
          <dgm:resizeHandles val="exact"/>
        </dgm:presLayoutVars>
      </dgm:prSet>
      <dgm:spPr/>
      <dgm:t>
        <a:bodyPr/>
        <a:lstStyle/>
        <a:p>
          <a:endParaRPr lang="en-US"/>
        </a:p>
      </dgm:t>
    </dgm:pt>
    <dgm:pt modelId="{3649D06F-ABCC-4BFC-B1E4-7D2B8FBDC586}" type="pres">
      <dgm:prSet presAssocID="{1B7322FE-B8B5-4D05-A7C8-45096BCCA10B}" presName="upArrow" presStyleLbl="node1" presStyleIdx="0" presStyleCnt="2" custLinFactNeighborY="0"/>
      <dgm:spPr/>
    </dgm:pt>
    <dgm:pt modelId="{B1E27C97-1E09-4042-A772-C75669A13ECA}" type="pres">
      <dgm:prSet presAssocID="{1B7322FE-B8B5-4D05-A7C8-45096BCCA10B}" presName="upArrowText" presStyleLbl="revTx" presStyleIdx="0" presStyleCnt="2">
        <dgm:presLayoutVars>
          <dgm:chMax val="0"/>
          <dgm:bulletEnabled val="1"/>
        </dgm:presLayoutVars>
      </dgm:prSet>
      <dgm:spPr/>
      <dgm:t>
        <a:bodyPr/>
        <a:lstStyle/>
        <a:p>
          <a:endParaRPr lang="en-US"/>
        </a:p>
      </dgm:t>
    </dgm:pt>
    <dgm:pt modelId="{4E16BF4C-138A-4897-A2C1-F7B4EB60DAD0}" type="pres">
      <dgm:prSet presAssocID="{0FA418B8-B610-4583-93A0-ACF29F8467EC}" presName="downArrow" presStyleLbl="node1" presStyleIdx="1" presStyleCnt="2"/>
      <dgm:spPr/>
    </dgm:pt>
    <dgm:pt modelId="{51BF965D-B5FF-4282-8491-A92A2A5595F8}" type="pres">
      <dgm:prSet presAssocID="{0FA418B8-B610-4583-93A0-ACF29F8467EC}" presName="downArrowText" presStyleLbl="revTx" presStyleIdx="1" presStyleCnt="2">
        <dgm:presLayoutVars>
          <dgm:chMax val="0"/>
          <dgm:bulletEnabled val="1"/>
        </dgm:presLayoutVars>
      </dgm:prSet>
      <dgm:spPr/>
      <dgm:t>
        <a:bodyPr/>
        <a:lstStyle/>
        <a:p>
          <a:endParaRPr lang="en-US"/>
        </a:p>
      </dgm:t>
    </dgm:pt>
  </dgm:ptLst>
  <dgm:cxnLst>
    <dgm:cxn modelId="{47B4F996-A2A1-43EB-8EB5-26CCC076124B}" type="presOf" srcId="{1B7322FE-B8B5-4D05-A7C8-45096BCCA10B}" destId="{B1E27C97-1E09-4042-A772-C75669A13ECA}" srcOrd="0" destOrd="0" presId="urn:microsoft.com/office/officeart/2005/8/layout/arrow4"/>
    <dgm:cxn modelId="{3300E765-0FDB-483E-BD01-BAE4B4E043AF}" srcId="{8C7C72B5-5E96-4D3D-8E90-F62B06D56929}" destId="{0FA418B8-B610-4583-93A0-ACF29F8467EC}" srcOrd="1" destOrd="0" parTransId="{E0D05F0B-EC7E-4CC5-8023-99301B341668}" sibTransId="{C6D60979-1A30-46AE-A8C0-A170F5E63215}"/>
    <dgm:cxn modelId="{DF3EDCF8-9EE8-42C8-9DE3-68BF80EAE953}" type="presOf" srcId="{8C7C72B5-5E96-4D3D-8E90-F62B06D56929}" destId="{52B6EDB6-1F52-49D9-92B4-740B685EA3E1}" srcOrd="0" destOrd="0" presId="urn:microsoft.com/office/officeart/2005/8/layout/arrow4"/>
    <dgm:cxn modelId="{0785EAFD-9B0E-42F8-93FA-4D64443D3EF0}" type="presOf" srcId="{0FA418B8-B610-4583-93A0-ACF29F8467EC}" destId="{51BF965D-B5FF-4282-8491-A92A2A5595F8}" srcOrd="0" destOrd="0" presId="urn:microsoft.com/office/officeart/2005/8/layout/arrow4"/>
    <dgm:cxn modelId="{A11B5339-958B-4D0E-AA05-877A76422266}" srcId="{8C7C72B5-5E96-4D3D-8E90-F62B06D56929}" destId="{1B7322FE-B8B5-4D05-A7C8-45096BCCA10B}" srcOrd="0" destOrd="0" parTransId="{AC1F605F-09BF-404F-BF38-6222920426DF}" sibTransId="{6F42782F-8CA8-476A-8C3E-733FCA66F3A5}"/>
    <dgm:cxn modelId="{3F837412-DC29-4B09-B638-CB81B124754F}" type="presParOf" srcId="{52B6EDB6-1F52-49D9-92B4-740B685EA3E1}" destId="{3649D06F-ABCC-4BFC-B1E4-7D2B8FBDC586}" srcOrd="0" destOrd="0" presId="urn:microsoft.com/office/officeart/2005/8/layout/arrow4"/>
    <dgm:cxn modelId="{BB0C7492-C70D-4473-A2B4-D898E3E5965F}" type="presParOf" srcId="{52B6EDB6-1F52-49D9-92B4-740B685EA3E1}" destId="{B1E27C97-1E09-4042-A772-C75669A13ECA}" srcOrd="1" destOrd="0" presId="urn:microsoft.com/office/officeart/2005/8/layout/arrow4"/>
    <dgm:cxn modelId="{2DEF003C-25D0-42AA-BF13-6F673666A843}" type="presParOf" srcId="{52B6EDB6-1F52-49D9-92B4-740B685EA3E1}" destId="{4E16BF4C-138A-4897-A2C1-F7B4EB60DAD0}" srcOrd="2" destOrd="0" presId="urn:microsoft.com/office/officeart/2005/8/layout/arrow4"/>
    <dgm:cxn modelId="{308F408C-D59E-4D34-97CE-AB506825ADC8}" type="presParOf" srcId="{52B6EDB6-1F52-49D9-92B4-740B685EA3E1}" destId="{51BF965D-B5FF-4282-8491-A92A2A5595F8}"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B35FDF-DBF9-4C06-B0DC-382D09F11E28}"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368035F7-B842-45E8-9635-2FC04E016070}">
      <dgm:prSet phldrT="[Text]"/>
      <dgm:spPr/>
      <dgm:t>
        <a:bodyPr/>
        <a:lstStyle/>
        <a:p>
          <a:r>
            <a:rPr lang="en-US" dirty="0" smtClean="0"/>
            <a:t>Dynamic</a:t>
          </a:r>
          <a:endParaRPr lang="en-US" dirty="0"/>
        </a:p>
      </dgm:t>
    </dgm:pt>
    <dgm:pt modelId="{443AA42E-4317-4499-A91E-603FB4178460}" type="parTrans" cxnId="{E2A7C8BB-175E-459F-8E99-450131E26549}">
      <dgm:prSet/>
      <dgm:spPr/>
      <dgm:t>
        <a:bodyPr/>
        <a:lstStyle/>
        <a:p>
          <a:endParaRPr lang="en-US"/>
        </a:p>
      </dgm:t>
    </dgm:pt>
    <dgm:pt modelId="{DE4FC150-BE0F-4957-9278-F2D6F2D9ADC1}" type="sibTrans" cxnId="{E2A7C8BB-175E-459F-8E99-450131E26549}">
      <dgm:prSet/>
      <dgm:spPr/>
      <dgm:t>
        <a:bodyPr/>
        <a:lstStyle/>
        <a:p>
          <a:endParaRPr lang="en-US"/>
        </a:p>
      </dgm:t>
    </dgm:pt>
    <dgm:pt modelId="{F8B2399C-16D2-4D16-9B1C-A3FEE96A248D}">
      <dgm:prSet phldrT="[Text]"/>
      <dgm:spPr/>
      <dgm:t>
        <a:bodyPr/>
        <a:lstStyle/>
        <a:p>
          <a:r>
            <a:rPr lang="en-US" dirty="0" smtClean="0"/>
            <a:t>Static</a:t>
          </a:r>
          <a:endParaRPr lang="en-US" dirty="0"/>
        </a:p>
      </dgm:t>
    </dgm:pt>
    <dgm:pt modelId="{002DB137-251E-4AF4-B954-78C6844A5CBD}" type="parTrans" cxnId="{14765582-7269-47D5-9BF8-7335EA9A06C1}">
      <dgm:prSet/>
      <dgm:spPr/>
      <dgm:t>
        <a:bodyPr/>
        <a:lstStyle/>
        <a:p>
          <a:endParaRPr lang="en-US"/>
        </a:p>
      </dgm:t>
    </dgm:pt>
    <dgm:pt modelId="{3606C72E-1138-495D-9D40-721FA838B671}" type="sibTrans" cxnId="{14765582-7269-47D5-9BF8-7335EA9A06C1}">
      <dgm:prSet/>
      <dgm:spPr/>
      <dgm:t>
        <a:bodyPr/>
        <a:lstStyle/>
        <a:p>
          <a:endParaRPr lang="en-US"/>
        </a:p>
      </dgm:t>
    </dgm:pt>
    <dgm:pt modelId="{BCBA0A66-2DE8-4868-BC0C-D4686627B301}" type="pres">
      <dgm:prSet presAssocID="{F4B35FDF-DBF9-4C06-B0DC-382D09F11E28}" presName="compositeShape" presStyleCnt="0">
        <dgm:presLayoutVars>
          <dgm:chMax val="2"/>
          <dgm:dir/>
          <dgm:resizeHandles val="exact"/>
        </dgm:presLayoutVars>
      </dgm:prSet>
      <dgm:spPr/>
      <dgm:t>
        <a:bodyPr/>
        <a:lstStyle/>
        <a:p>
          <a:endParaRPr lang="en-US"/>
        </a:p>
      </dgm:t>
    </dgm:pt>
    <dgm:pt modelId="{235E8812-1979-4060-917E-2AC7C531F119}" type="pres">
      <dgm:prSet presAssocID="{F4B35FDF-DBF9-4C06-B0DC-382D09F11E28}" presName="ribbon" presStyleLbl="node1" presStyleIdx="0" presStyleCnt="1"/>
      <dgm:spPr/>
    </dgm:pt>
    <dgm:pt modelId="{30200469-A568-4BC0-BCFF-3BC28626BF19}" type="pres">
      <dgm:prSet presAssocID="{F4B35FDF-DBF9-4C06-B0DC-382D09F11E28}" presName="leftArrowText" presStyleLbl="node1" presStyleIdx="0" presStyleCnt="1">
        <dgm:presLayoutVars>
          <dgm:chMax val="0"/>
          <dgm:bulletEnabled val="1"/>
        </dgm:presLayoutVars>
      </dgm:prSet>
      <dgm:spPr/>
      <dgm:t>
        <a:bodyPr/>
        <a:lstStyle/>
        <a:p>
          <a:endParaRPr lang="en-US"/>
        </a:p>
      </dgm:t>
    </dgm:pt>
    <dgm:pt modelId="{190B5032-6AD4-42D3-AF30-23216E0A1674}" type="pres">
      <dgm:prSet presAssocID="{F4B35FDF-DBF9-4C06-B0DC-382D09F11E28}" presName="rightArrowText" presStyleLbl="node1" presStyleIdx="0" presStyleCnt="1">
        <dgm:presLayoutVars>
          <dgm:chMax val="0"/>
          <dgm:bulletEnabled val="1"/>
        </dgm:presLayoutVars>
      </dgm:prSet>
      <dgm:spPr/>
      <dgm:t>
        <a:bodyPr/>
        <a:lstStyle/>
        <a:p>
          <a:endParaRPr lang="en-US"/>
        </a:p>
      </dgm:t>
    </dgm:pt>
  </dgm:ptLst>
  <dgm:cxnLst>
    <dgm:cxn modelId="{E2A7C8BB-175E-459F-8E99-450131E26549}" srcId="{F4B35FDF-DBF9-4C06-B0DC-382D09F11E28}" destId="{368035F7-B842-45E8-9635-2FC04E016070}" srcOrd="0" destOrd="0" parTransId="{443AA42E-4317-4499-A91E-603FB4178460}" sibTransId="{DE4FC150-BE0F-4957-9278-F2D6F2D9ADC1}"/>
    <dgm:cxn modelId="{04C3B8D0-3BD1-4CE2-9C9C-5F6E7A9F0A0E}" type="presOf" srcId="{368035F7-B842-45E8-9635-2FC04E016070}" destId="{30200469-A568-4BC0-BCFF-3BC28626BF19}" srcOrd="0" destOrd="0" presId="urn:microsoft.com/office/officeart/2005/8/layout/arrow6"/>
    <dgm:cxn modelId="{5EF14622-FE3A-4CCA-829D-F71971DDA7D6}" type="presOf" srcId="{F8B2399C-16D2-4D16-9B1C-A3FEE96A248D}" destId="{190B5032-6AD4-42D3-AF30-23216E0A1674}" srcOrd="0" destOrd="0" presId="urn:microsoft.com/office/officeart/2005/8/layout/arrow6"/>
    <dgm:cxn modelId="{7CA5BD2E-C3F6-470E-B5FE-0DFB98DDE7D7}" type="presOf" srcId="{F4B35FDF-DBF9-4C06-B0DC-382D09F11E28}" destId="{BCBA0A66-2DE8-4868-BC0C-D4686627B301}" srcOrd="0" destOrd="0" presId="urn:microsoft.com/office/officeart/2005/8/layout/arrow6"/>
    <dgm:cxn modelId="{14765582-7269-47D5-9BF8-7335EA9A06C1}" srcId="{F4B35FDF-DBF9-4C06-B0DC-382D09F11E28}" destId="{F8B2399C-16D2-4D16-9B1C-A3FEE96A248D}" srcOrd="1" destOrd="0" parTransId="{002DB137-251E-4AF4-B954-78C6844A5CBD}" sibTransId="{3606C72E-1138-495D-9D40-721FA838B671}"/>
    <dgm:cxn modelId="{D0651343-D0C0-4F22-BBF8-532F48D6B052}" type="presParOf" srcId="{BCBA0A66-2DE8-4868-BC0C-D4686627B301}" destId="{235E8812-1979-4060-917E-2AC7C531F119}" srcOrd="0" destOrd="0" presId="urn:microsoft.com/office/officeart/2005/8/layout/arrow6"/>
    <dgm:cxn modelId="{3B45D2C1-D5C7-4115-8B68-056D75DD8296}" type="presParOf" srcId="{BCBA0A66-2DE8-4868-BC0C-D4686627B301}" destId="{30200469-A568-4BC0-BCFF-3BC28626BF19}" srcOrd="1" destOrd="0" presId="urn:microsoft.com/office/officeart/2005/8/layout/arrow6"/>
    <dgm:cxn modelId="{66A99207-3A07-41D8-B990-D57942013EF6}" type="presParOf" srcId="{BCBA0A66-2DE8-4868-BC0C-D4686627B301}" destId="{190B5032-6AD4-42D3-AF30-23216E0A1674}" srcOrd="2" destOrd="0" presId="urn:microsoft.com/office/officeart/2005/8/layout/arrow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67BEDB-2203-45ED-9E65-C463E1F8643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C9D5ABC3-CEF8-448F-9020-28C35F7AA48B}">
      <dgm:prSet phldrT="[Text]"/>
      <dgm:spPr/>
      <dgm:t>
        <a:bodyPr/>
        <a:lstStyle/>
        <a:p>
          <a:r>
            <a:rPr lang="en-US" dirty="0" smtClean="0"/>
            <a:t>EMS</a:t>
          </a:r>
          <a:endParaRPr lang="en-US" dirty="0"/>
        </a:p>
      </dgm:t>
    </dgm:pt>
    <dgm:pt modelId="{7B0124D9-3242-4EC0-ACA1-690F676F3FCF}" type="parTrans" cxnId="{C0CE3C87-CFC3-49D7-9A3B-D9027539FC49}">
      <dgm:prSet/>
      <dgm:spPr/>
      <dgm:t>
        <a:bodyPr/>
        <a:lstStyle/>
        <a:p>
          <a:endParaRPr lang="en-US"/>
        </a:p>
      </dgm:t>
    </dgm:pt>
    <dgm:pt modelId="{EED889CF-7C56-4690-A1DF-E770FC139435}" type="sibTrans" cxnId="{C0CE3C87-CFC3-49D7-9A3B-D9027539FC49}">
      <dgm:prSet/>
      <dgm:spPr/>
      <dgm:t>
        <a:bodyPr/>
        <a:lstStyle/>
        <a:p>
          <a:endParaRPr lang="en-US"/>
        </a:p>
      </dgm:t>
    </dgm:pt>
    <dgm:pt modelId="{F4A7050F-AA5B-4394-B493-F33A69B8E2EE}">
      <dgm:prSet phldrT="[Text]"/>
      <dgm:spPr/>
      <dgm:t>
        <a:bodyPr/>
        <a:lstStyle/>
        <a:p>
          <a:r>
            <a:rPr lang="en-US" dirty="0" smtClean="0"/>
            <a:t>OMS</a:t>
          </a:r>
          <a:endParaRPr lang="en-US" dirty="0"/>
        </a:p>
      </dgm:t>
    </dgm:pt>
    <dgm:pt modelId="{B3C9D43D-DA0D-4D90-9455-5954160EDE84}" type="parTrans" cxnId="{99DE339A-5589-433A-BF5F-693E64B46205}">
      <dgm:prSet/>
      <dgm:spPr/>
      <dgm:t>
        <a:bodyPr/>
        <a:lstStyle/>
        <a:p>
          <a:endParaRPr lang="en-US"/>
        </a:p>
      </dgm:t>
    </dgm:pt>
    <dgm:pt modelId="{EA6335E3-5116-4B8E-8587-9FCDD9CDCDF1}" type="sibTrans" cxnId="{99DE339A-5589-433A-BF5F-693E64B46205}">
      <dgm:prSet/>
      <dgm:spPr/>
      <dgm:t>
        <a:bodyPr/>
        <a:lstStyle/>
        <a:p>
          <a:endParaRPr lang="en-US"/>
        </a:p>
      </dgm:t>
    </dgm:pt>
    <dgm:pt modelId="{9A083A72-6384-4382-95F8-9198799D39C9}">
      <dgm:prSet phldrT="[Text]"/>
      <dgm:spPr/>
      <dgm:t>
        <a:bodyPr/>
        <a:lstStyle/>
        <a:p>
          <a:r>
            <a:rPr lang="en-US" dirty="0" smtClean="0"/>
            <a:t>RPT</a:t>
          </a:r>
          <a:endParaRPr lang="en-US" dirty="0"/>
        </a:p>
      </dgm:t>
    </dgm:pt>
    <dgm:pt modelId="{1E5AC786-1CEA-4CCD-9595-EC7A1C2C37CD}" type="parTrans" cxnId="{BE3A5A03-B673-4C04-A78E-A03489A804C0}">
      <dgm:prSet/>
      <dgm:spPr/>
      <dgm:t>
        <a:bodyPr/>
        <a:lstStyle/>
        <a:p>
          <a:endParaRPr lang="en-US"/>
        </a:p>
      </dgm:t>
    </dgm:pt>
    <dgm:pt modelId="{C754D19D-6B62-41EB-9062-7816FE3963D3}" type="sibTrans" cxnId="{BE3A5A03-B673-4C04-A78E-A03489A804C0}">
      <dgm:prSet/>
      <dgm:spPr/>
      <dgm:t>
        <a:bodyPr/>
        <a:lstStyle/>
        <a:p>
          <a:endParaRPr lang="en-US"/>
        </a:p>
      </dgm:t>
    </dgm:pt>
    <dgm:pt modelId="{251B6A52-50E2-4C83-834B-FE377B888161}">
      <dgm:prSet phldrT="[Text]"/>
      <dgm:spPr/>
      <dgm:t>
        <a:bodyPr/>
        <a:lstStyle/>
        <a:p>
          <a:r>
            <a:rPr lang="en-US" dirty="0" smtClean="0"/>
            <a:t>ADM</a:t>
          </a:r>
          <a:endParaRPr lang="en-US" dirty="0"/>
        </a:p>
      </dgm:t>
    </dgm:pt>
    <dgm:pt modelId="{20FD1681-190C-48CF-AA1A-6DE6C55F035F}" type="parTrans" cxnId="{2C0B1D98-13F4-44A6-941D-222A10509C82}">
      <dgm:prSet/>
      <dgm:spPr/>
      <dgm:t>
        <a:bodyPr/>
        <a:lstStyle/>
        <a:p>
          <a:endParaRPr lang="en-US"/>
        </a:p>
      </dgm:t>
    </dgm:pt>
    <dgm:pt modelId="{FB2E5567-1AA2-4D7E-9A6A-56CE394A7723}" type="sibTrans" cxnId="{2C0B1D98-13F4-44A6-941D-222A10509C82}">
      <dgm:prSet/>
      <dgm:spPr/>
      <dgm:t>
        <a:bodyPr/>
        <a:lstStyle/>
        <a:p>
          <a:endParaRPr lang="en-US"/>
        </a:p>
      </dgm:t>
    </dgm:pt>
    <dgm:pt modelId="{61A2E129-489B-4821-AC47-0394FA158549}" type="pres">
      <dgm:prSet presAssocID="{F167BEDB-2203-45ED-9E65-C463E1F86431}" presName="matrix" presStyleCnt="0">
        <dgm:presLayoutVars>
          <dgm:chMax val="1"/>
          <dgm:dir/>
          <dgm:resizeHandles val="exact"/>
        </dgm:presLayoutVars>
      </dgm:prSet>
      <dgm:spPr/>
      <dgm:t>
        <a:bodyPr/>
        <a:lstStyle/>
        <a:p>
          <a:endParaRPr lang="en-US"/>
        </a:p>
      </dgm:t>
    </dgm:pt>
    <dgm:pt modelId="{8D4B01CB-402B-4AA8-995F-8EF565A36761}" type="pres">
      <dgm:prSet presAssocID="{F167BEDB-2203-45ED-9E65-C463E1F86431}" presName="diamond" presStyleLbl="bgShp" presStyleIdx="0" presStyleCnt="1"/>
      <dgm:spPr/>
    </dgm:pt>
    <dgm:pt modelId="{BBF44847-4723-475E-80FF-C5ED6FF46B75}" type="pres">
      <dgm:prSet presAssocID="{F167BEDB-2203-45ED-9E65-C463E1F86431}" presName="quad1" presStyleLbl="node1" presStyleIdx="0" presStyleCnt="4">
        <dgm:presLayoutVars>
          <dgm:chMax val="0"/>
          <dgm:chPref val="0"/>
          <dgm:bulletEnabled val="1"/>
        </dgm:presLayoutVars>
      </dgm:prSet>
      <dgm:spPr/>
      <dgm:t>
        <a:bodyPr/>
        <a:lstStyle/>
        <a:p>
          <a:endParaRPr lang="en-US"/>
        </a:p>
      </dgm:t>
    </dgm:pt>
    <dgm:pt modelId="{C7D45D9E-8BC9-46F8-B28D-1AB2CC92960A}" type="pres">
      <dgm:prSet presAssocID="{F167BEDB-2203-45ED-9E65-C463E1F86431}" presName="quad2" presStyleLbl="node1" presStyleIdx="1" presStyleCnt="4">
        <dgm:presLayoutVars>
          <dgm:chMax val="0"/>
          <dgm:chPref val="0"/>
          <dgm:bulletEnabled val="1"/>
        </dgm:presLayoutVars>
      </dgm:prSet>
      <dgm:spPr/>
      <dgm:t>
        <a:bodyPr/>
        <a:lstStyle/>
        <a:p>
          <a:endParaRPr lang="en-US"/>
        </a:p>
      </dgm:t>
    </dgm:pt>
    <dgm:pt modelId="{F13211A2-8D82-4D3A-82AC-C15EE488D497}" type="pres">
      <dgm:prSet presAssocID="{F167BEDB-2203-45ED-9E65-C463E1F86431}" presName="quad3" presStyleLbl="node1" presStyleIdx="2" presStyleCnt="4">
        <dgm:presLayoutVars>
          <dgm:chMax val="0"/>
          <dgm:chPref val="0"/>
          <dgm:bulletEnabled val="1"/>
        </dgm:presLayoutVars>
      </dgm:prSet>
      <dgm:spPr/>
      <dgm:t>
        <a:bodyPr/>
        <a:lstStyle/>
        <a:p>
          <a:endParaRPr lang="en-US"/>
        </a:p>
      </dgm:t>
    </dgm:pt>
    <dgm:pt modelId="{BDF73AD4-44CD-40D1-BDC3-93ED7CBFCBA1}" type="pres">
      <dgm:prSet presAssocID="{F167BEDB-2203-45ED-9E65-C463E1F86431}" presName="quad4" presStyleLbl="node1" presStyleIdx="3" presStyleCnt="4">
        <dgm:presLayoutVars>
          <dgm:chMax val="0"/>
          <dgm:chPref val="0"/>
          <dgm:bulletEnabled val="1"/>
        </dgm:presLayoutVars>
      </dgm:prSet>
      <dgm:spPr/>
      <dgm:t>
        <a:bodyPr/>
        <a:lstStyle/>
        <a:p>
          <a:endParaRPr lang="en-US"/>
        </a:p>
      </dgm:t>
    </dgm:pt>
  </dgm:ptLst>
  <dgm:cxnLst>
    <dgm:cxn modelId="{DBEBD67C-3B3F-4F29-86A8-1465802374EE}" type="presOf" srcId="{9A083A72-6384-4382-95F8-9198799D39C9}" destId="{F13211A2-8D82-4D3A-82AC-C15EE488D497}" srcOrd="0" destOrd="0" presId="urn:microsoft.com/office/officeart/2005/8/layout/matrix3"/>
    <dgm:cxn modelId="{2C0B1D98-13F4-44A6-941D-222A10509C82}" srcId="{F167BEDB-2203-45ED-9E65-C463E1F86431}" destId="{251B6A52-50E2-4C83-834B-FE377B888161}" srcOrd="3" destOrd="0" parTransId="{20FD1681-190C-48CF-AA1A-6DE6C55F035F}" sibTransId="{FB2E5567-1AA2-4D7E-9A6A-56CE394A7723}"/>
    <dgm:cxn modelId="{2E59CED6-C878-43BC-A8BC-12B0ACCC6F6B}" type="presOf" srcId="{251B6A52-50E2-4C83-834B-FE377B888161}" destId="{BDF73AD4-44CD-40D1-BDC3-93ED7CBFCBA1}" srcOrd="0" destOrd="0" presId="urn:microsoft.com/office/officeart/2005/8/layout/matrix3"/>
    <dgm:cxn modelId="{C0CE3C87-CFC3-49D7-9A3B-D9027539FC49}" srcId="{F167BEDB-2203-45ED-9E65-C463E1F86431}" destId="{C9D5ABC3-CEF8-448F-9020-28C35F7AA48B}" srcOrd="0" destOrd="0" parTransId="{7B0124D9-3242-4EC0-ACA1-690F676F3FCF}" sibTransId="{EED889CF-7C56-4690-A1DF-E770FC139435}"/>
    <dgm:cxn modelId="{99DE339A-5589-433A-BF5F-693E64B46205}" srcId="{F167BEDB-2203-45ED-9E65-C463E1F86431}" destId="{F4A7050F-AA5B-4394-B493-F33A69B8E2EE}" srcOrd="1" destOrd="0" parTransId="{B3C9D43D-DA0D-4D90-9455-5954160EDE84}" sibTransId="{EA6335E3-5116-4B8E-8587-9FCDD9CDCDF1}"/>
    <dgm:cxn modelId="{AA788A2C-E206-4345-AAF9-8FA77E49C2D9}" type="presOf" srcId="{C9D5ABC3-CEF8-448F-9020-28C35F7AA48B}" destId="{BBF44847-4723-475E-80FF-C5ED6FF46B75}" srcOrd="0" destOrd="0" presId="urn:microsoft.com/office/officeart/2005/8/layout/matrix3"/>
    <dgm:cxn modelId="{E29F1A95-F811-40F9-BCF9-9ABA2916790D}" type="presOf" srcId="{F167BEDB-2203-45ED-9E65-C463E1F86431}" destId="{61A2E129-489B-4821-AC47-0394FA158549}" srcOrd="0" destOrd="0" presId="urn:microsoft.com/office/officeart/2005/8/layout/matrix3"/>
    <dgm:cxn modelId="{BE3A5A03-B673-4C04-A78E-A03489A804C0}" srcId="{F167BEDB-2203-45ED-9E65-C463E1F86431}" destId="{9A083A72-6384-4382-95F8-9198799D39C9}" srcOrd="2" destOrd="0" parTransId="{1E5AC786-1CEA-4CCD-9595-EC7A1C2C37CD}" sibTransId="{C754D19D-6B62-41EB-9062-7816FE3963D3}"/>
    <dgm:cxn modelId="{C037413B-F385-4075-B422-B95B967E7EC7}" type="presOf" srcId="{F4A7050F-AA5B-4394-B493-F33A69B8E2EE}" destId="{C7D45D9E-8BC9-46F8-B28D-1AB2CC92960A}" srcOrd="0" destOrd="0" presId="urn:microsoft.com/office/officeart/2005/8/layout/matrix3"/>
    <dgm:cxn modelId="{325A111C-DBC7-47E2-984B-689A38FE08C2}" type="presParOf" srcId="{61A2E129-489B-4821-AC47-0394FA158549}" destId="{8D4B01CB-402B-4AA8-995F-8EF565A36761}" srcOrd="0" destOrd="0" presId="urn:microsoft.com/office/officeart/2005/8/layout/matrix3"/>
    <dgm:cxn modelId="{E912308E-D30C-432A-AC96-1916FE957E6E}" type="presParOf" srcId="{61A2E129-489B-4821-AC47-0394FA158549}" destId="{BBF44847-4723-475E-80FF-C5ED6FF46B75}" srcOrd="1" destOrd="0" presId="urn:microsoft.com/office/officeart/2005/8/layout/matrix3"/>
    <dgm:cxn modelId="{850B8A18-6F93-41CC-B125-B972EAFCC6D1}" type="presParOf" srcId="{61A2E129-489B-4821-AC47-0394FA158549}" destId="{C7D45D9E-8BC9-46F8-B28D-1AB2CC92960A}" srcOrd="2" destOrd="0" presId="urn:microsoft.com/office/officeart/2005/8/layout/matrix3"/>
    <dgm:cxn modelId="{871CF04E-494C-4E88-BAFE-F60CC578DBF3}" type="presParOf" srcId="{61A2E129-489B-4821-AC47-0394FA158549}" destId="{F13211A2-8D82-4D3A-82AC-C15EE488D497}" srcOrd="3" destOrd="0" presId="urn:microsoft.com/office/officeart/2005/8/layout/matrix3"/>
    <dgm:cxn modelId="{D8AADB01-6E9B-4390-AA79-B14E87C1B37A}" type="presParOf" srcId="{61A2E129-489B-4821-AC47-0394FA158549}" destId="{BDF73AD4-44CD-40D1-BDC3-93ED7CBFCBA1}" srcOrd="4" destOrd="0" presId="urn:microsoft.com/office/officeart/2005/8/layout/matrix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7AA11-314F-424D-A3EA-201B88BA9647}">
      <dsp:nvSpPr>
        <dsp:cNvPr id="0" name=""/>
        <dsp:cNvSpPr/>
      </dsp:nvSpPr>
      <dsp:spPr>
        <a:xfrm>
          <a:off x="0" y="0"/>
          <a:ext cx="2667000" cy="1447800"/>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1123654" numCol="1" spcCol="1270" anchor="t" anchorCtr="0">
          <a:noAutofit/>
        </a:bodyPr>
        <a:lstStyle/>
        <a:p>
          <a:pPr lvl="0" algn="l" defTabSz="533400">
            <a:lnSpc>
              <a:spcPct val="90000"/>
            </a:lnSpc>
            <a:spcBef>
              <a:spcPct val="0"/>
            </a:spcBef>
            <a:spcAft>
              <a:spcPct val="35000"/>
            </a:spcAft>
          </a:pPr>
          <a:r>
            <a:rPr lang="en-US" sz="1200" kern="1200" dirty="0" smtClean="0"/>
            <a:t>Slow</a:t>
          </a:r>
          <a:endParaRPr lang="en-US" sz="1200" kern="1200" dirty="0"/>
        </a:p>
      </dsp:txBody>
      <dsp:txXfrm>
        <a:off x="36044" y="36044"/>
        <a:ext cx="2594912" cy="1375712"/>
      </dsp:txXfrm>
    </dsp:sp>
    <dsp:sp modelId="{D3BFCFEE-8B4E-40DD-8BEF-16BABE59217E}">
      <dsp:nvSpPr>
        <dsp:cNvPr id="0" name=""/>
        <dsp:cNvSpPr/>
      </dsp:nvSpPr>
      <dsp:spPr>
        <a:xfrm>
          <a:off x="66675" y="361950"/>
          <a:ext cx="400050" cy="329077"/>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Pre-</a:t>
          </a:r>
        </a:p>
        <a:p>
          <a:pPr lvl="0" algn="ctr" defTabSz="222250">
            <a:lnSpc>
              <a:spcPct val="90000"/>
            </a:lnSpc>
            <a:spcBef>
              <a:spcPct val="0"/>
            </a:spcBef>
            <a:spcAft>
              <a:spcPct val="35000"/>
            </a:spcAft>
          </a:pPr>
          <a:r>
            <a:rPr lang="en-US" sz="500" kern="1200" dirty="0" smtClean="0"/>
            <a:t>Processing</a:t>
          </a:r>
          <a:endParaRPr lang="en-US" sz="500" kern="1200" dirty="0"/>
        </a:p>
      </dsp:txBody>
      <dsp:txXfrm>
        <a:off x="76795" y="372070"/>
        <a:ext cx="379810" cy="308837"/>
      </dsp:txXfrm>
    </dsp:sp>
    <dsp:sp modelId="{5475FB04-F124-4B9B-AC00-8CE33D49D454}">
      <dsp:nvSpPr>
        <dsp:cNvPr id="0" name=""/>
        <dsp:cNvSpPr/>
      </dsp:nvSpPr>
      <dsp:spPr>
        <a:xfrm>
          <a:off x="66675" y="704017"/>
          <a:ext cx="400050" cy="329077"/>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Translators</a:t>
          </a:r>
          <a:endParaRPr lang="en-US" sz="500" kern="1200" dirty="0"/>
        </a:p>
      </dsp:txBody>
      <dsp:txXfrm>
        <a:off x="76795" y="714137"/>
        <a:ext cx="379810" cy="308837"/>
      </dsp:txXfrm>
    </dsp:sp>
    <dsp:sp modelId="{B273069A-E4D3-479C-AF11-86FE69A35C73}">
      <dsp:nvSpPr>
        <dsp:cNvPr id="0" name=""/>
        <dsp:cNvSpPr/>
      </dsp:nvSpPr>
      <dsp:spPr>
        <a:xfrm>
          <a:off x="66675" y="1046084"/>
          <a:ext cx="400050" cy="329077"/>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GUI</a:t>
          </a:r>
          <a:endParaRPr lang="en-US" sz="500" kern="1200" dirty="0"/>
        </a:p>
      </dsp:txBody>
      <dsp:txXfrm>
        <a:off x="76795" y="1056204"/>
        <a:ext cx="379810" cy="308837"/>
      </dsp:txXfrm>
    </dsp:sp>
    <dsp:sp modelId="{27E58B28-FA37-4499-875D-CB8FB6255FB1}">
      <dsp:nvSpPr>
        <dsp:cNvPr id="0" name=""/>
        <dsp:cNvSpPr/>
      </dsp:nvSpPr>
      <dsp:spPr>
        <a:xfrm>
          <a:off x="533400" y="381003"/>
          <a:ext cx="2066925" cy="1013460"/>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643547" numCol="1" spcCol="1270" anchor="t" anchorCtr="0">
          <a:noAutofit/>
        </a:bodyPr>
        <a:lstStyle/>
        <a:p>
          <a:pPr lvl="0" algn="l" defTabSz="533400">
            <a:lnSpc>
              <a:spcPct val="90000"/>
            </a:lnSpc>
            <a:spcBef>
              <a:spcPct val="0"/>
            </a:spcBef>
            <a:spcAft>
              <a:spcPct val="35000"/>
            </a:spcAft>
          </a:pPr>
          <a:r>
            <a:rPr lang="en-US" sz="1200" kern="1200" dirty="0" smtClean="0"/>
            <a:t>Fast</a:t>
          </a:r>
          <a:endParaRPr lang="en-US" sz="1200" kern="1200" dirty="0"/>
        </a:p>
      </dsp:txBody>
      <dsp:txXfrm>
        <a:off x="564567" y="412170"/>
        <a:ext cx="2004591" cy="951126"/>
      </dsp:txXfrm>
    </dsp:sp>
    <dsp:sp modelId="{7EE884DA-874C-42CA-8CC5-019C62B87572}">
      <dsp:nvSpPr>
        <dsp:cNvPr id="0" name=""/>
        <dsp:cNvSpPr/>
      </dsp:nvSpPr>
      <dsp:spPr>
        <a:xfrm>
          <a:off x="585073" y="716661"/>
          <a:ext cx="413385" cy="18552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Fitness</a:t>
          </a:r>
          <a:endParaRPr lang="en-US" sz="500" kern="1200" dirty="0"/>
        </a:p>
      </dsp:txBody>
      <dsp:txXfrm>
        <a:off x="590778" y="722366"/>
        <a:ext cx="401975" cy="174110"/>
      </dsp:txXfrm>
    </dsp:sp>
    <dsp:sp modelId="{FF15DD57-9097-47D6-BBB4-FB3E3322DDD3}">
      <dsp:nvSpPr>
        <dsp:cNvPr id="0" name=""/>
        <dsp:cNvSpPr/>
      </dsp:nvSpPr>
      <dsp:spPr>
        <a:xfrm>
          <a:off x="585073" y="914917"/>
          <a:ext cx="413385" cy="18552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Out of Sample</a:t>
          </a:r>
          <a:endParaRPr lang="en-US" sz="500" kern="1200" dirty="0"/>
        </a:p>
      </dsp:txBody>
      <dsp:txXfrm>
        <a:off x="590778" y="920622"/>
        <a:ext cx="401975" cy="174110"/>
      </dsp:txXfrm>
    </dsp:sp>
    <dsp:sp modelId="{9A817BB3-2A56-42C7-B872-8B4D9134CFBA}">
      <dsp:nvSpPr>
        <dsp:cNvPr id="0" name=""/>
        <dsp:cNvSpPr/>
      </dsp:nvSpPr>
      <dsp:spPr>
        <a:xfrm>
          <a:off x="585073" y="1113174"/>
          <a:ext cx="413385" cy="18552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Full Data</a:t>
          </a:r>
          <a:endParaRPr lang="en-US" sz="500" kern="1200" dirty="0"/>
        </a:p>
      </dsp:txBody>
      <dsp:txXfrm>
        <a:off x="590778" y="1118879"/>
        <a:ext cx="401975" cy="174110"/>
      </dsp:txXfrm>
    </dsp:sp>
    <dsp:sp modelId="{A8C3464B-BB38-4C25-ACCF-FAA10FA7FCFF}">
      <dsp:nvSpPr>
        <dsp:cNvPr id="0" name=""/>
        <dsp:cNvSpPr/>
      </dsp:nvSpPr>
      <dsp:spPr>
        <a:xfrm>
          <a:off x="1053465" y="723900"/>
          <a:ext cx="1480185" cy="579120"/>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326881" numCol="1" spcCol="1270" anchor="t" anchorCtr="0">
          <a:noAutofit/>
        </a:bodyPr>
        <a:lstStyle/>
        <a:p>
          <a:pPr lvl="0" algn="l" defTabSz="533400">
            <a:lnSpc>
              <a:spcPct val="90000"/>
            </a:lnSpc>
            <a:spcBef>
              <a:spcPct val="0"/>
            </a:spcBef>
            <a:spcAft>
              <a:spcPct val="35000"/>
            </a:spcAft>
          </a:pPr>
          <a:r>
            <a:rPr lang="en-US" sz="1200" kern="1200" dirty="0" smtClean="0"/>
            <a:t>Fastest*</a:t>
          </a:r>
          <a:endParaRPr lang="en-US" sz="1200" kern="1200" dirty="0"/>
        </a:p>
      </dsp:txBody>
      <dsp:txXfrm>
        <a:off x="1071275" y="741710"/>
        <a:ext cx="1444565" cy="543500"/>
      </dsp:txXfrm>
    </dsp:sp>
    <dsp:sp modelId="{F698630F-6974-4C2C-996E-807D0E6082B4}">
      <dsp:nvSpPr>
        <dsp:cNvPr id="0" name=""/>
        <dsp:cNvSpPr/>
      </dsp:nvSpPr>
      <dsp:spPr>
        <a:xfrm>
          <a:off x="1090469" y="984504"/>
          <a:ext cx="692788" cy="260604"/>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solidFill>
                <a:srgbClr val="FF0000"/>
              </a:solidFill>
            </a:rPr>
            <a:t>GP Engine</a:t>
          </a:r>
          <a:endParaRPr lang="en-US" sz="500" kern="1200" dirty="0">
            <a:solidFill>
              <a:srgbClr val="FF0000"/>
            </a:solidFill>
          </a:endParaRPr>
        </a:p>
      </dsp:txBody>
      <dsp:txXfrm>
        <a:off x="1098483" y="992518"/>
        <a:ext cx="676760" cy="244576"/>
      </dsp:txXfrm>
    </dsp:sp>
    <dsp:sp modelId="{967747A9-76F8-499E-A0D8-70B3D557B896}">
      <dsp:nvSpPr>
        <dsp:cNvPr id="0" name=""/>
        <dsp:cNvSpPr/>
      </dsp:nvSpPr>
      <dsp:spPr>
        <a:xfrm>
          <a:off x="1802967" y="984504"/>
          <a:ext cx="692788" cy="260604"/>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b="0" kern="1200" dirty="0" smtClean="0">
              <a:solidFill>
                <a:schemeClr val="bg2"/>
              </a:solidFill>
            </a:rPr>
            <a:t>Trading Engine</a:t>
          </a:r>
          <a:endParaRPr lang="en-US" sz="500" b="0" kern="1200" dirty="0">
            <a:solidFill>
              <a:schemeClr val="bg2"/>
            </a:solidFill>
          </a:endParaRPr>
        </a:p>
      </dsp:txBody>
      <dsp:txXfrm>
        <a:off x="1810981" y="992518"/>
        <a:ext cx="676760" cy="244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9D06F-ABCC-4BFC-B1E4-7D2B8FBDC586}">
      <dsp:nvSpPr>
        <dsp:cNvPr id="0" name=""/>
        <dsp:cNvSpPr/>
      </dsp:nvSpPr>
      <dsp:spPr>
        <a:xfrm>
          <a:off x="586" y="0"/>
          <a:ext cx="352044" cy="694944"/>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27C97-1E09-4042-A772-C75669A13ECA}">
      <dsp:nvSpPr>
        <dsp:cNvPr id="0" name=""/>
        <dsp:cNvSpPr/>
      </dsp:nvSpPr>
      <dsp:spPr>
        <a:xfrm>
          <a:off x="363192" y="0"/>
          <a:ext cx="597408" cy="69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71120" bIns="71120" numCol="1" spcCol="1270" anchor="ctr" anchorCtr="0">
          <a:noAutofit/>
        </a:bodyPr>
        <a:lstStyle/>
        <a:p>
          <a:pPr lvl="0" algn="l" defTabSz="444500">
            <a:lnSpc>
              <a:spcPct val="90000"/>
            </a:lnSpc>
            <a:spcBef>
              <a:spcPct val="0"/>
            </a:spcBef>
            <a:spcAft>
              <a:spcPct val="35000"/>
            </a:spcAft>
          </a:pPr>
          <a:r>
            <a:rPr lang="en-US" sz="1000" kern="1200" dirty="0" smtClean="0"/>
            <a:t>High Level Code**</a:t>
          </a:r>
          <a:endParaRPr lang="en-US" sz="1000" kern="1200" dirty="0"/>
        </a:p>
      </dsp:txBody>
      <dsp:txXfrm>
        <a:off x="363192" y="0"/>
        <a:ext cx="597408" cy="694944"/>
      </dsp:txXfrm>
    </dsp:sp>
    <dsp:sp modelId="{4E16BF4C-138A-4897-A2C1-F7B4EB60DAD0}">
      <dsp:nvSpPr>
        <dsp:cNvPr id="0" name=""/>
        <dsp:cNvSpPr/>
      </dsp:nvSpPr>
      <dsp:spPr>
        <a:xfrm>
          <a:off x="106199" y="752856"/>
          <a:ext cx="352044" cy="694944"/>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BF965D-B5FF-4282-8491-A92A2A5595F8}">
      <dsp:nvSpPr>
        <dsp:cNvPr id="0" name=""/>
        <dsp:cNvSpPr/>
      </dsp:nvSpPr>
      <dsp:spPr>
        <a:xfrm>
          <a:off x="468805" y="752856"/>
          <a:ext cx="597408" cy="69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71120" bIns="71120" numCol="1" spcCol="1270" anchor="ctr" anchorCtr="0">
          <a:noAutofit/>
        </a:bodyPr>
        <a:lstStyle/>
        <a:p>
          <a:pPr lvl="0" algn="l" defTabSz="444500">
            <a:lnSpc>
              <a:spcPct val="90000"/>
            </a:lnSpc>
            <a:spcBef>
              <a:spcPct val="0"/>
            </a:spcBef>
            <a:spcAft>
              <a:spcPct val="35000"/>
            </a:spcAft>
          </a:pPr>
          <a:r>
            <a:rPr lang="en-US" sz="1000" kern="1200" dirty="0" smtClean="0"/>
            <a:t>Low Level Code***</a:t>
          </a:r>
          <a:endParaRPr lang="en-US" sz="1000" kern="1200" dirty="0"/>
        </a:p>
      </dsp:txBody>
      <dsp:txXfrm>
        <a:off x="468805" y="752856"/>
        <a:ext cx="597408" cy="694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E8812-1979-4060-917E-2AC7C531F119}">
      <dsp:nvSpPr>
        <dsp:cNvPr id="0" name=""/>
        <dsp:cNvSpPr/>
      </dsp:nvSpPr>
      <dsp:spPr>
        <a:xfrm>
          <a:off x="0" y="22859"/>
          <a:ext cx="1600200" cy="64008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00469-A568-4BC0-BCFF-3BC28626BF19}">
      <dsp:nvSpPr>
        <dsp:cNvPr id="0" name=""/>
        <dsp:cNvSpPr/>
      </dsp:nvSpPr>
      <dsp:spPr>
        <a:xfrm>
          <a:off x="192024" y="134873"/>
          <a:ext cx="528066" cy="3136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8100" numCol="1" spcCol="1270" anchor="ctr" anchorCtr="0">
          <a:noAutofit/>
        </a:bodyPr>
        <a:lstStyle/>
        <a:p>
          <a:pPr lvl="0" algn="ctr" defTabSz="444500">
            <a:lnSpc>
              <a:spcPct val="90000"/>
            </a:lnSpc>
            <a:spcBef>
              <a:spcPct val="0"/>
            </a:spcBef>
            <a:spcAft>
              <a:spcPct val="35000"/>
            </a:spcAft>
          </a:pPr>
          <a:r>
            <a:rPr lang="en-US" sz="1000" kern="1200" dirty="0" smtClean="0"/>
            <a:t>Dynamic</a:t>
          </a:r>
          <a:endParaRPr lang="en-US" sz="1000" kern="1200" dirty="0"/>
        </a:p>
      </dsp:txBody>
      <dsp:txXfrm>
        <a:off x="192024" y="134873"/>
        <a:ext cx="528066" cy="313639"/>
      </dsp:txXfrm>
    </dsp:sp>
    <dsp:sp modelId="{190B5032-6AD4-42D3-AF30-23216E0A1674}">
      <dsp:nvSpPr>
        <dsp:cNvPr id="0" name=""/>
        <dsp:cNvSpPr/>
      </dsp:nvSpPr>
      <dsp:spPr>
        <a:xfrm>
          <a:off x="800100" y="237286"/>
          <a:ext cx="624078" cy="3136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8100" numCol="1" spcCol="1270" anchor="ctr" anchorCtr="0">
          <a:noAutofit/>
        </a:bodyPr>
        <a:lstStyle/>
        <a:p>
          <a:pPr lvl="0" algn="ctr" defTabSz="444500">
            <a:lnSpc>
              <a:spcPct val="90000"/>
            </a:lnSpc>
            <a:spcBef>
              <a:spcPct val="0"/>
            </a:spcBef>
            <a:spcAft>
              <a:spcPct val="35000"/>
            </a:spcAft>
          </a:pPr>
          <a:r>
            <a:rPr lang="en-US" sz="1000" kern="1200" dirty="0" smtClean="0"/>
            <a:t>Static</a:t>
          </a:r>
          <a:endParaRPr lang="en-US" sz="1000" kern="1200" dirty="0"/>
        </a:p>
      </dsp:txBody>
      <dsp:txXfrm>
        <a:off x="800100" y="237286"/>
        <a:ext cx="624078" cy="313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B01CB-402B-4AA8-995F-8EF565A36761}">
      <dsp:nvSpPr>
        <dsp:cNvPr id="0" name=""/>
        <dsp:cNvSpPr/>
      </dsp:nvSpPr>
      <dsp:spPr>
        <a:xfrm>
          <a:off x="144780" y="0"/>
          <a:ext cx="1005840" cy="100584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44847-4723-475E-80FF-C5ED6FF46B75}">
      <dsp:nvSpPr>
        <dsp:cNvPr id="0" name=""/>
        <dsp:cNvSpPr/>
      </dsp:nvSpPr>
      <dsp:spPr>
        <a:xfrm>
          <a:off x="240334" y="95554"/>
          <a:ext cx="392277" cy="3922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EMS</a:t>
          </a:r>
          <a:endParaRPr lang="en-US" sz="900" kern="1200" dirty="0"/>
        </a:p>
      </dsp:txBody>
      <dsp:txXfrm>
        <a:off x="259483" y="114703"/>
        <a:ext cx="353979" cy="353979"/>
      </dsp:txXfrm>
    </dsp:sp>
    <dsp:sp modelId="{C7D45D9E-8BC9-46F8-B28D-1AB2CC92960A}">
      <dsp:nvSpPr>
        <dsp:cNvPr id="0" name=""/>
        <dsp:cNvSpPr/>
      </dsp:nvSpPr>
      <dsp:spPr>
        <a:xfrm>
          <a:off x="662787" y="95554"/>
          <a:ext cx="392277" cy="3922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OMS</a:t>
          </a:r>
          <a:endParaRPr lang="en-US" sz="900" kern="1200" dirty="0"/>
        </a:p>
      </dsp:txBody>
      <dsp:txXfrm>
        <a:off x="681936" y="114703"/>
        <a:ext cx="353979" cy="353979"/>
      </dsp:txXfrm>
    </dsp:sp>
    <dsp:sp modelId="{F13211A2-8D82-4D3A-82AC-C15EE488D497}">
      <dsp:nvSpPr>
        <dsp:cNvPr id="0" name=""/>
        <dsp:cNvSpPr/>
      </dsp:nvSpPr>
      <dsp:spPr>
        <a:xfrm>
          <a:off x="240334" y="518007"/>
          <a:ext cx="392277" cy="3922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RPT</a:t>
          </a:r>
          <a:endParaRPr lang="en-US" sz="900" kern="1200" dirty="0"/>
        </a:p>
      </dsp:txBody>
      <dsp:txXfrm>
        <a:off x="259483" y="537156"/>
        <a:ext cx="353979" cy="353979"/>
      </dsp:txXfrm>
    </dsp:sp>
    <dsp:sp modelId="{BDF73AD4-44CD-40D1-BDC3-93ED7CBFCBA1}">
      <dsp:nvSpPr>
        <dsp:cNvPr id="0" name=""/>
        <dsp:cNvSpPr/>
      </dsp:nvSpPr>
      <dsp:spPr>
        <a:xfrm>
          <a:off x="662787" y="518007"/>
          <a:ext cx="392277" cy="3922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ADM</a:t>
          </a:r>
          <a:endParaRPr lang="en-US" sz="900" kern="1200" dirty="0"/>
        </a:p>
      </dsp:txBody>
      <dsp:txXfrm>
        <a:off x="681936" y="537156"/>
        <a:ext cx="353979" cy="353979"/>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0.00164</cdr:x>
      <cdr:y>0.91036</cdr:y>
    </cdr:from>
    <cdr:to>
      <cdr:x>0.36189</cdr:x>
      <cdr:y>0.98744</cdr:y>
    </cdr:to>
    <cdr:sp macro="" textlink="">
      <cdr:nvSpPr>
        <cdr:cNvPr id="2" name="TextBox 2"/>
        <cdr:cNvSpPr txBox="1"/>
      </cdr:nvSpPr>
      <cdr:spPr>
        <a:xfrm xmlns:a="http://schemas.openxmlformats.org/drawingml/2006/main">
          <a:off x="7505" y="3124777"/>
          <a:ext cx="1647054"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 Ref: aiSource, Chicago, IL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EFE04A55-E790-41F8-AD3D-04298FCB553D}" type="datetimeFigureOut">
              <a:rPr lang="en-US" smtClean="0"/>
              <a:t>11/15/2016</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FE8C1E6-8DB0-4D9D-B46D-7BD8E03E1625}" type="slidenum">
              <a:rPr lang="en-US" smtClean="0"/>
              <a:t>‹#›</a:t>
            </a:fld>
            <a:endParaRPr lang="en-US" dirty="0"/>
          </a:p>
        </p:txBody>
      </p:sp>
    </p:spTree>
    <p:extLst>
      <p:ext uri="{BB962C8B-B14F-4D97-AF65-F5344CB8AC3E}">
        <p14:creationId xmlns:p14="http://schemas.microsoft.com/office/powerpoint/2010/main" val="3715951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fontAlgn="auto">
              <a:spcBef>
                <a:spcPts val="0"/>
              </a:spcBef>
              <a:spcAft>
                <a:spcPts val="0"/>
              </a:spcAft>
              <a:defRPr sz="1200">
                <a:latin typeface="+mn-lt"/>
              </a:defRPr>
            </a:lvl1pPr>
          </a:lstStyle>
          <a:p>
            <a:pPr>
              <a:defRPr/>
            </a:pPr>
            <a:fld id="{190529FC-898F-451E-B1A0-DF618A15EFCF}" type="datetimeFigureOut">
              <a:rPr lang="en-US"/>
              <a:pPr>
                <a:defRPr/>
              </a:pPr>
              <a:t>11/15/2016</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fontAlgn="auto">
              <a:spcBef>
                <a:spcPts val="0"/>
              </a:spcBef>
              <a:spcAft>
                <a:spcPts val="0"/>
              </a:spcAft>
              <a:defRPr sz="1200">
                <a:latin typeface="+mn-lt"/>
              </a:defRPr>
            </a:lvl1pPr>
          </a:lstStyle>
          <a:p>
            <a:pPr>
              <a:defRPr/>
            </a:pPr>
            <a:fld id="{EDC1F812-BA47-464E-A603-402B4A709C2E}" type="slidenum">
              <a:rPr lang="en-US"/>
              <a:pPr>
                <a:defRPr/>
              </a:pPr>
              <a:t>‹#›</a:t>
            </a:fld>
            <a:endParaRPr lang="en-US" dirty="0"/>
          </a:p>
        </p:txBody>
      </p:sp>
    </p:spTree>
    <p:extLst>
      <p:ext uri="{BB962C8B-B14F-4D97-AF65-F5344CB8AC3E}">
        <p14:creationId xmlns:p14="http://schemas.microsoft.com/office/powerpoint/2010/main" val="2697125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8"/>
          <p:cNvGrpSpPr>
            <a:grpSpLocks/>
          </p:cNvGrpSpPr>
          <p:nvPr/>
        </p:nvGrpSpPr>
        <p:grpSpPr bwMode="auto">
          <a:xfrm>
            <a:off x="-6350" y="20638"/>
            <a:ext cx="9144000" cy="6858000"/>
            <a:chOff x="0" y="0"/>
            <a:chExt cx="5760" cy="4320"/>
          </a:xfrm>
        </p:grpSpPr>
        <p:sp>
          <p:nvSpPr>
            <p:cNvPr id="5" name="Freeform 29"/>
            <p:cNvSpPr>
              <a:spLocks/>
            </p:cNvSpPr>
            <p:nvPr/>
          </p:nvSpPr>
          <p:spPr bwMode="hidden">
            <a:xfrm>
              <a:off x="0" y="3072"/>
              <a:ext cx="5760" cy="1248"/>
            </a:xfrm>
            <a:custGeom>
              <a:avLst/>
              <a:gdLst>
                <a:gd name="T0" fmla="*/ 210 w 6027"/>
                <a:gd name="T1" fmla="*/ 1 h 2296"/>
                <a:gd name="T2" fmla="*/ 0 w 6027"/>
                <a:gd name="T3" fmla="*/ 1 h 2296"/>
                <a:gd name="T4" fmla="*/ 0 w 6027"/>
                <a:gd name="T5" fmla="*/ 0 h 2296"/>
                <a:gd name="T6" fmla="*/ 210 w 6027"/>
                <a:gd name="T7" fmla="*/ 0 h 2296"/>
                <a:gd name="T8" fmla="*/ 210 w 6027"/>
                <a:gd name="T9" fmla="*/ 1 h 2296"/>
                <a:gd name="T10" fmla="*/ 210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30"/>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7" name="Freeform 31"/>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8" name="Group 31"/>
          <p:cNvGrpSpPr>
            <a:grpSpLocks/>
          </p:cNvGrpSpPr>
          <p:nvPr/>
        </p:nvGrpSpPr>
        <p:grpSpPr bwMode="auto">
          <a:xfrm>
            <a:off x="-1588" y="6034088"/>
            <a:ext cx="7845426" cy="850900"/>
            <a:chOff x="0" y="3792"/>
            <a:chExt cx="4942" cy="536"/>
          </a:xfrm>
        </p:grpSpPr>
        <p:sp>
          <p:nvSpPr>
            <p:cNvPr id="9"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10" name="Group 33"/>
            <p:cNvGrpSpPr>
              <a:grpSpLocks/>
            </p:cNvGrpSpPr>
            <p:nvPr userDrawn="1"/>
          </p:nvGrpSpPr>
          <p:grpSpPr bwMode="auto">
            <a:xfrm>
              <a:off x="2486" y="3792"/>
              <a:ext cx="2456" cy="536"/>
              <a:chOff x="2486" y="3792"/>
              <a:chExt cx="2456" cy="536"/>
            </a:xfrm>
          </p:grpSpPr>
          <p:sp>
            <p:nvSpPr>
              <p:cNvPr id="12"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
              <p:cNvSpPr>
                <a:spLocks/>
              </p:cNvSpPr>
              <p:nvPr userDrawn="1"/>
            </p:nvSpPr>
            <p:spPr bwMode="ltGray">
              <a:xfrm>
                <a:off x="2677" y="3792"/>
                <a:ext cx="186" cy="395"/>
              </a:xfrm>
              <a:custGeom>
                <a:avLst/>
                <a:gdLst>
                  <a:gd name="T0" fmla="*/ 36 w 186"/>
                  <a:gd name="T1" fmla="*/ 0 h 353"/>
                  <a:gd name="T2" fmla="*/ 54 w 186"/>
                  <a:gd name="T3" fmla="*/ 72629 h 353"/>
                  <a:gd name="T4" fmla="*/ 24 w 186"/>
                  <a:gd name="T5" fmla="*/ 124639 h 353"/>
                  <a:gd name="T6" fmla="*/ 18 w 186"/>
                  <a:gd name="T7" fmla="*/ 269797 h 353"/>
                  <a:gd name="T8" fmla="*/ 42 w 186"/>
                  <a:gd name="T9" fmla="*/ 468378 h 353"/>
                  <a:gd name="T10" fmla="*/ 48 w 186"/>
                  <a:gd name="T11" fmla="*/ 663157 h 353"/>
                  <a:gd name="T12" fmla="*/ 0 w 186"/>
                  <a:gd name="T13" fmla="*/ 1449187 h 353"/>
                  <a:gd name="T14" fmla="*/ 54 w 186"/>
                  <a:gd name="T15" fmla="*/ 958461 h 353"/>
                  <a:gd name="T16" fmla="*/ 84 w 186"/>
                  <a:gd name="T17" fmla="*/ 884685 h 353"/>
                  <a:gd name="T18" fmla="*/ 126 w 186"/>
                  <a:gd name="T19" fmla="*/ 518998 h 353"/>
                  <a:gd name="T20" fmla="*/ 144 w 186"/>
                  <a:gd name="T21" fmla="*/ 491011 h 353"/>
                  <a:gd name="T22" fmla="*/ 144 w 186"/>
                  <a:gd name="T23" fmla="*/ 370423 h 353"/>
                  <a:gd name="T24" fmla="*/ 186 w 186"/>
                  <a:gd name="T25" fmla="*/ 269797 h 353"/>
                  <a:gd name="T26" fmla="*/ 162 w 186"/>
                  <a:gd name="T27" fmla="*/ 2446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9095 h 66"/>
                  <a:gd name="T8" fmla="*/ 6 w 155"/>
                  <a:gd name="T9" fmla="*/ 83848 h 66"/>
                  <a:gd name="T10" fmla="*/ 0 w 155"/>
                  <a:gd name="T11" fmla="*/ 114833 h 66"/>
                  <a:gd name="T12" fmla="*/ 78 w 155"/>
                  <a:gd name="T13" fmla="*/ 281471 h 66"/>
                  <a:gd name="T14" fmla="*/ 96 w 155"/>
                  <a:gd name="T15" fmla="*/ 198132 h 66"/>
                  <a:gd name="T16" fmla="*/ 155 w 155"/>
                  <a:gd name="T17" fmla="*/ 313116 h 66"/>
                  <a:gd name="T18" fmla="*/ 126 w 155"/>
                  <a:gd name="T19" fmla="*/ 11483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4"/>
              <p:cNvSpPr>
                <a:spLocks/>
              </p:cNvSpPr>
              <p:nvPr userDrawn="1"/>
            </p:nvSpPr>
            <p:spPr bwMode="ltGray">
              <a:xfrm>
                <a:off x="2486" y="3859"/>
                <a:ext cx="42" cy="81"/>
              </a:xfrm>
              <a:custGeom>
                <a:avLst/>
                <a:gdLst>
                  <a:gd name="T0" fmla="*/ 6 w 42"/>
                  <a:gd name="T1" fmla="*/ 223215 h 72"/>
                  <a:gd name="T2" fmla="*/ 0 w 42"/>
                  <a:gd name="T3" fmla="*/ 115767 h 72"/>
                  <a:gd name="T4" fmla="*/ 12 w 42"/>
                  <a:gd name="T5" fmla="*/ 40107 h 72"/>
                  <a:gd name="T6" fmla="*/ 0 w 42"/>
                  <a:gd name="T7" fmla="*/ 40107 h 72"/>
                  <a:gd name="T8" fmla="*/ 12 w 42"/>
                  <a:gd name="T9" fmla="*/ 40107 h 72"/>
                  <a:gd name="T10" fmla="*/ 24 w 42"/>
                  <a:gd name="T11" fmla="*/ 40107 h 72"/>
                  <a:gd name="T12" fmla="*/ 36 w 42"/>
                  <a:gd name="T13" fmla="*/ 40107 h 72"/>
                  <a:gd name="T14" fmla="*/ 42 w 42"/>
                  <a:gd name="T15" fmla="*/ 0 h 72"/>
                  <a:gd name="T16" fmla="*/ 30 w 42"/>
                  <a:gd name="T17" fmla="*/ 115767 h 72"/>
                  <a:gd name="T18" fmla="*/ 42 w 42"/>
                  <a:gd name="T19" fmla="*/ 297606 h 72"/>
                  <a:gd name="T20" fmla="*/ 12 w 42"/>
                  <a:gd name="T21" fmla="*/ 436145 h 72"/>
                  <a:gd name="T22" fmla="*/ 6 w 42"/>
                  <a:gd name="T23" fmla="*/ 223215 h 72"/>
                  <a:gd name="T24" fmla="*/ 6 w 42"/>
                  <a:gd name="T25" fmla="*/ 22321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1"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17" name="Group 40"/>
          <p:cNvGrpSpPr>
            <a:grpSpLocks/>
          </p:cNvGrpSpPr>
          <p:nvPr/>
        </p:nvGrpSpPr>
        <p:grpSpPr bwMode="auto">
          <a:xfrm>
            <a:off x="627063" y="6021388"/>
            <a:ext cx="5684837" cy="849312"/>
            <a:chOff x="395" y="3793"/>
            <a:chExt cx="3581" cy="535"/>
          </a:xfrm>
        </p:grpSpPr>
        <p:sp>
          <p:nvSpPr>
            <p:cNvPr id="18" name="Freeform 41"/>
            <p:cNvSpPr>
              <a:spLocks/>
            </p:cNvSpPr>
            <p:nvPr userDrawn="1"/>
          </p:nvSpPr>
          <p:spPr bwMode="auto">
            <a:xfrm>
              <a:off x="1196" y="3793"/>
              <a:ext cx="365" cy="291"/>
            </a:xfrm>
            <a:custGeom>
              <a:avLst/>
              <a:gdLst>
                <a:gd name="T0" fmla="*/ 24 w 365"/>
                <a:gd name="T1" fmla="*/ 24 h 287"/>
                <a:gd name="T2" fmla="*/ 0 w 365"/>
                <a:gd name="T3" fmla="*/ 160 h 287"/>
                <a:gd name="T4" fmla="*/ 66 w 365"/>
                <a:gd name="T5" fmla="*/ 308 h 287"/>
                <a:gd name="T6" fmla="*/ 143 w 365"/>
                <a:gd name="T7" fmla="*/ 506 h 287"/>
                <a:gd name="T8" fmla="*/ 191 w 365"/>
                <a:gd name="T9" fmla="*/ 465 h 287"/>
                <a:gd name="T10" fmla="*/ 341 w 365"/>
                <a:gd name="T11" fmla="*/ 798 h 287"/>
                <a:gd name="T12" fmla="*/ 305 w 365"/>
                <a:gd name="T13" fmla="*/ 485 h 287"/>
                <a:gd name="T14" fmla="*/ 365 w 365"/>
                <a:gd name="T15" fmla="*/ 364 h 287"/>
                <a:gd name="T16" fmla="*/ 359 w 365"/>
                <a:gd name="T17" fmla="*/ 349 h 287"/>
                <a:gd name="T18" fmla="*/ 335 w 365"/>
                <a:gd name="T19" fmla="*/ 320 h 287"/>
                <a:gd name="T20" fmla="*/ 299 w 365"/>
                <a:gd name="T21" fmla="*/ 240 h 287"/>
                <a:gd name="T22" fmla="*/ 257 w 365"/>
                <a:gd name="T23" fmla="*/ 186 h 287"/>
                <a:gd name="T24" fmla="*/ 215 w 365"/>
                <a:gd name="T25" fmla="*/ 148 h 287"/>
                <a:gd name="T26" fmla="*/ 173 w 365"/>
                <a:gd name="T27" fmla="*/ 11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42"/>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43"/>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118 h 60"/>
                <a:gd name="T16" fmla="*/ 65 w 71"/>
                <a:gd name="T17" fmla="*/ 142 h 60"/>
                <a:gd name="T18" fmla="*/ 71 w 71"/>
                <a:gd name="T19" fmla="*/ 174 h 60"/>
                <a:gd name="T20" fmla="*/ 71 w 71"/>
                <a:gd name="T21" fmla="*/ 192 h 60"/>
                <a:gd name="T22" fmla="*/ 59 w 71"/>
                <a:gd name="T23" fmla="*/ 174 h 60"/>
                <a:gd name="T24" fmla="*/ 47 w 71"/>
                <a:gd name="T25" fmla="*/ 142 h 60"/>
                <a:gd name="T26" fmla="*/ 23 w 71"/>
                <a:gd name="T27" fmla="*/ 118 h 60"/>
                <a:gd name="T28" fmla="*/ 23 w 71"/>
                <a:gd name="T29" fmla="*/ 130 h 60"/>
                <a:gd name="T30" fmla="*/ 18 w 71"/>
                <a:gd name="T31" fmla="*/ 142 h 60"/>
                <a:gd name="T32" fmla="*/ 12 w 71"/>
                <a:gd name="T33" fmla="*/ 156 h 60"/>
                <a:gd name="T34" fmla="*/ 6 w 71"/>
                <a:gd name="T35" fmla="*/ 156 h 60"/>
                <a:gd name="T36" fmla="*/ 6 w 71"/>
                <a:gd name="T37" fmla="*/ 156 h 60"/>
                <a:gd name="T38" fmla="*/ 6 w 71"/>
                <a:gd name="T39" fmla="*/ 13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44"/>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134 h 162"/>
                <a:gd name="T10" fmla="*/ 96 w 161"/>
                <a:gd name="T11" fmla="*/ 146 h 162"/>
                <a:gd name="T12" fmla="*/ 102 w 161"/>
                <a:gd name="T13" fmla="*/ 170 h 162"/>
                <a:gd name="T14" fmla="*/ 108 w 161"/>
                <a:gd name="T15" fmla="*/ 194 h 162"/>
                <a:gd name="T16" fmla="*/ 120 w 161"/>
                <a:gd name="T17" fmla="*/ 225 h 162"/>
                <a:gd name="T18" fmla="*/ 143 w 161"/>
                <a:gd name="T19" fmla="*/ 279 h 162"/>
                <a:gd name="T20" fmla="*/ 155 w 161"/>
                <a:gd name="T21" fmla="*/ 341 h 162"/>
                <a:gd name="T22" fmla="*/ 161 w 161"/>
                <a:gd name="T23" fmla="*/ 380 h 162"/>
                <a:gd name="T24" fmla="*/ 161 w 161"/>
                <a:gd name="T25" fmla="*/ 395 h 162"/>
                <a:gd name="T26" fmla="*/ 96 w 161"/>
                <a:gd name="T27" fmla="*/ 243 h 162"/>
                <a:gd name="T28" fmla="*/ 30 w 161"/>
                <a:gd name="T29" fmla="*/ 13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45"/>
            <p:cNvSpPr>
              <a:spLocks/>
            </p:cNvSpPr>
            <p:nvPr userDrawn="1"/>
          </p:nvSpPr>
          <p:spPr bwMode="auto">
            <a:xfrm>
              <a:off x="706" y="3854"/>
              <a:ext cx="59" cy="61"/>
            </a:xfrm>
            <a:custGeom>
              <a:avLst/>
              <a:gdLst>
                <a:gd name="T0" fmla="*/ 59 w 59"/>
                <a:gd name="T1" fmla="*/ 6 h 60"/>
                <a:gd name="T2" fmla="*/ 41 w 59"/>
                <a:gd name="T3" fmla="*/ 118 h 60"/>
                <a:gd name="T4" fmla="*/ 41 w 59"/>
                <a:gd name="T5" fmla="*/ 130 h 60"/>
                <a:gd name="T6" fmla="*/ 47 w 59"/>
                <a:gd name="T7" fmla="*/ 142 h 60"/>
                <a:gd name="T8" fmla="*/ 53 w 59"/>
                <a:gd name="T9" fmla="*/ 174 h 60"/>
                <a:gd name="T10" fmla="*/ 53 w 59"/>
                <a:gd name="T11" fmla="*/ 192 h 60"/>
                <a:gd name="T12" fmla="*/ 47 w 59"/>
                <a:gd name="T13" fmla="*/ 174 h 60"/>
                <a:gd name="T14" fmla="*/ 35 w 59"/>
                <a:gd name="T15" fmla="*/ 156 h 60"/>
                <a:gd name="T16" fmla="*/ 23 w 59"/>
                <a:gd name="T17" fmla="*/ 130 h 60"/>
                <a:gd name="T18" fmla="*/ 17 w 59"/>
                <a:gd name="T19" fmla="*/ 11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46"/>
            <p:cNvSpPr>
              <a:spLocks/>
            </p:cNvSpPr>
            <p:nvPr userDrawn="1"/>
          </p:nvSpPr>
          <p:spPr bwMode="auto">
            <a:xfrm>
              <a:off x="395" y="3811"/>
              <a:ext cx="245" cy="207"/>
            </a:xfrm>
            <a:custGeom>
              <a:avLst/>
              <a:gdLst>
                <a:gd name="T0" fmla="*/ 233 w 245"/>
                <a:gd name="T1" fmla="*/ 118 h 204"/>
                <a:gd name="T2" fmla="*/ 245 w 245"/>
                <a:gd name="T3" fmla="*/ 130 h 204"/>
                <a:gd name="T4" fmla="*/ 209 w 245"/>
                <a:gd name="T5" fmla="*/ 236 h 204"/>
                <a:gd name="T6" fmla="*/ 143 w 245"/>
                <a:gd name="T7" fmla="*/ 383 h 204"/>
                <a:gd name="T8" fmla="*/ 167 w 245"/>
                <a:gd name="T9" fmla="*/ 457 h 204"/>
                <a:gd name="T10" fmla="*/ 179 w 245"/>
                <a:gd name="T11" fmla="*/ 596 h 204"/>
                <a:gd name="T12" fmla="*/ 77 w 245"/>
                <a:gd name="T13" fmla="*/ 383 h 204"/>
                <a:gd name="T14" fmla="*/ 47 w 245"/>
                <a:gd name="T15" fmla="*/ 236 h 204"/>
                <a:gd name="T16" fmla="*/ 89 w 245"/>
                <a:gd name="T17" fmla="*/ 182 h 204"/>
                <a:gd name="T18" fmla="*/ 59 w 245"/>
                <a:gd name="T19" fmla="*/ 11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118 h 204"/>
                <a:gd name="T50" fmla="*/ 233 w 245"/>
                <a:gd name="T51" fmla="*/ 11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r>
              <a:rPr lang="en-US" smtClean="0"/>
              <a:t>Click to edit Master title style</a:t>
            </a:r>
            <a:endParaRPr lang="en-US"/>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smtClean="0"/>
              <a:t>Click to edit Master subtitle style</a:t>
            </a:r>
            <a:endParaRPr lang="en-US"/>
          </a:p>
        </p:txBody>
      </p:sp>
      <p:sp>
        <p:nvSpPr>
          <p:cNvPr id="25" name="Rectangle 25"/>
          <p:cNvSpPr>
            <a:spLocks noGrp="1" noChangeArrowheads="1"/>
          </p:cNvSpPr>
          <p:nvPr>
            <p:ph type="dt" sz="quarter" idx="10"/>
          </p:nvPr>
        </p:nvSpPr>
        <p:spPr/>
        <p:txBody>
          <a:bodyPr/>
          <a:lstStyle>
            <a:lvl1pPr>
              <a:defRPr/>
            </a:lvl1pPr>
          </a:lstStyle>
          <a:p>
            <a:pPr>
              <a:defRPr/>
            </a:pPr>
            <a:fld id="{6B895612-979A-4050-BE3C-64FDDB43DD3E}" type="datetime1">
              <a:rPr lang="en-US"/>
              <a:pPr>
                <a:defRPr/>
              </a:pPr>
              <a:t>11/15/2016</a:t>
            </a:fld>
            <a:endParaRPr lang="en-US" dirty="0"/>
          </a:p>
        </p:txBody>
      </p:sp>
      <p:sp>
        <p:nvSpPr>
          <p:cNvPr id="26" name="Rectangle 26"/>
          <p:cNvSpPr>
            <a:spLocks noGrp="1" noChangeArrowheads="1"/>
          </p:cNvSpPr>
          <p:nvPr>
            <p:ph type="sldNum" sz="quarter" idx="11"/>
          </p:nvPr>
        </p:nvSpPr>
        <p:spPr/>
        <p:txBody>
          <a:bodyPr/>
          <a:lstStyle>
            <a:lvl1pPr>
              <a:defRPr/>
            </a:lvl1pPr>
          </a:lstStyle>
          <a:p>
            <a:pPr>
              <a:defRPr/>
            </a:pPr>
            <a:fld id="{112CB656-CD15-4E9F-A72B-68B4BB2DA8B3}" type="slidenum">
              <a:rPr lang="en-US"/>
              <a:pPr>
                <a:defRPr/>
              </a:pPr>
              <a:t>‹#›</a:t>
            </a:fld>
            <a:endParaRPr lang="en-US" dirty="0"/>
          </a:p>
        </p:txBody>
      </p:sp>
      <p:sp>
        <p:nvSpPr>
          <p:cNvPr id="27" name="Rectangle 27"/>
          <p:cNvSpPr>
            <a:spLocks noGrp="1" noChangeArrowheads="1"/>
          </p:cNvSpPr>
          <p:nvPr>
            <p:ph type="ftr" sz="quarter" idx="12"/>
          </p:nvPr>
        </p:nvSpPr>
        <p:spPr/>
        <p:txBody>
          <a:bodyPr/>
          <a:lstStyle>
            <a:lvl1pPr>
              <a:defRPr/>
            </a:lvl1pPr>
          </a:lstStyle>
          <a:p>
            <a:pPr>
              <a:defRPr/>
            </a:pPr>
            <a:endParaRPr lang="en-US" dirty="0"/>
          </a:p>
        </p:txBody>
      </p:sp>
      <p:pic>
        <p:nvPicPr>
          <p:cNvPr id="29" name="Picture 2" descr="C:\Temp\TSL_logo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8587" y="6118225"/>
            <a:ext cx="2435225" cy="62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2768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fld id="{4608F5A7-A9A8-487A-9AFE-201509127F87}" type="datetime1">
              <a:rPr lang="en-US"/>
              <a:pPr>
                <a:defRPr/>
              </a:pPr>
              <a:t>11/15/2016</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9A3A56A3-5A56-42FE-BECD-EF42F35A9D36}" type="slidenum">
              <a:rPr lang="en-US"/>
              <a:pPr>
                <a:defRPr/>
              </a:pPr>
              <a:t>‹#›</a:t>
            </a:fld>
            <a:endParaRPr lang="en-US" dirty="0"/>
          </a:p>
        </p:txBody>
      </p:sp>
    </p:spTree>
    <p:extLst>
      <p:ext uri="{BB962C8B-B14F-4D97-AF65-F5344CB8AC3E}">
        <p14:creationId xmlns:p14="http://schemas.microsoft.com/office/powerpoint/2010/main" val="391166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fld id="{C4BC1A62-B153-4870-A1FB-A82380A56DDC}" type="datetime1">
              <a:rPr lang="en-US"/>
              <a:pPr>
                <a:defRPr/>
              </a:pPr>
              <a:t>11/15/2016</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096B91EB-842B-4D1D-AEC8-B09156E70764}" type="slidenum">
              <a:rPr lang="en-US"/>
              <a:pPr>
                <a:defRPr/>
              </a:pPr>
              <a:t>‹#›</a:t>
            </a:fld>
            <a:endParaRPr lang="en-US" dirty="0"/>
          </a:p>
        </p:txBody>
      </p:sp>
    </p:spTree>
    <p:extLst>
      <p:ext uri="{BB962C8B-B14F-4D97-AF65-F5344CB8AC3E}">
        <p14:creationId xmlns:p14="http://schemas.microsoft.com/office/powerpoint/2010/main" val="358376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fld id="{62D0B15B-DC5C-4473-AC15-0237F868F031}" type="datetime1">
              <a:rPr lang="en-US"/>
              <a:pPr>
                <a:defRPr/>
              </a:pPr>
              <a:t>11/15/2016</a:t>
            </a:fld>
            <a:endParaRPr lang="en-US" dirty="0"/>
          </a:p>
        </p:txBody>
      </p:sp>
      <p:sp>
        <p:nvSpPr>
          <p:cNvPr id="4"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2"/>
          </p:nvPr>
        </p:nvSpPr>
        <p:spPr>
          <a:ln/>
        </p:spPr>
        <p:txBody>
          <a:bodyPr/>
          <a:lstStyle>
            <a:lvl1pPr>
              <a:defRPr/>
            </a:lvl1pPr>
          </a:lstStyle>
          <a:p>
            <a:pPr>
              <a:defRPr/>
            </a:pPr>
            <a:fld id="{CCD2E938-E834-4C59-9B37-D84C63F6616D}" type="slidenum">
              <a:rPr lang="en-US"/>
              <a:pPr>
                <a:defRPr/>
              </a:pPr>
              <a:t>‹#›</a:t>
            </a:fld>
            <a:endParaRPr lang="en-US" dirty="0"/>
          </a:p>
        </p:txBody>
      </p:sp>
    </p:spTree>
    <p:extLst>
      <p:ext uri="{BB962C8B-B14F-4D97-AF65-F5344CB8AC3E}">
        <p14:creationId xmlns:p14="http://schemas.microsoft.com/office/powerpoint/2010/main" val="7277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a:p>
        </p:txBody>
      </p:sp>
      <p:sp>
        <p:nvSpPr>
          <p:cNvPr id="4" name="Rectangle 25"/>
          <p:cNvSpPr>
            <a:spLocks noGrp="1" noChangeArrowheads="1"/>
          </p:cNvSpPr>
          <p:nvPr>
            <p:ph type="dt" sz="half" idx="10"/>
          </p:nvPr>
        </p:nvSpPr>
        <p:spPr>
          <a:ln/>
        </p:spPr>
        <p:txBody>
          <a:bodyPr/>
          <a:lstStyle>
            <a:lvl1pPr>
              <a:defRPr/>
            </a:lvl1pPr>
          </a:lstStyle>
          <a:p>
            <a:pPr>
              <a:defRPr/>
            </a:pPr>
            <a:fld id="{12A6AE0C-7C77-48C9-A8EB-8C4FB519E760}" type="datetime1">
              <a:rPr lang="en-US"/>
              <a:pPr>
                <a:defRPr/>
              </a:pPr>
              <a:t>11/15/2016</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F2F9D4F5-8663-4CA6-A1CE-4C3CA231B63E}" type="slidenum">
              <a:rPr lang="en-US"/>
              <a:pPr>
                <a:defRPr/>
              </a:pPr>
              <a:t>‹#›</a:t>
            </a:fld>
            <a:endParaRPr lang="en-US" dirty="0"/>
          </a:p>
        </p:txBody>
      </p:sp>
    </p:spTree>
    <p:extLst>
      <p:ext uri="{BB962C8B-B14F-4D97-AF65-F5344CB8AC3E}">
        <p14:creationId xmlns:p14="http://schemas.microsoft.com/office/powerpoint/2010/main" val="16213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8"/>
          <p:cNvGrpSpPr>
            <a:grpSpLocks/>
          </p:cNvGrpSpPr>
          <p:nvPr/>
        </p:nvGrpSpPr>
        <p:grpSpPr bwMode="auto">
          <a:xfrm>
            <a:off x="-6350" y="20638"/>
            <a:ext cx="9144000" cy="6858000"/>
            <a:chOff x="0" y="0"/>
            <a:chExt cx="5760" cy="4320"/>
          </a:xfrm>
        </p:grpSpPr>
        <p:sp>
          <p:nvSpPr>
            <p:cNvPr id="5" name="Freeform 29"/>
            <p:cNvSpPr>
              <a:spLocks/>
            </p:cNvSpPr>
            <p:nvPr/>
          </p:nvSpPr>
          <p:spPr bwMode="hidden">
            <a:xfrm>
              <a:off x="0" y="3072"/>
              <a:ext cx="5760" cy="1248"/>
            </a:xfrm>
            <a:custGeom>
              <a:avLst/>
              <a:gdLst>
                <a:gd name="T0" fmla="*/ 210 w 6027"/>
                <a:gd name="T1" fmla="*/ 1 h 2296"/>
                <a:gd name="T2" fmla="*/ 0 w 6027"/>
                <a:gd name="T3" fmla="*/ 1 h 2296"/>
                <a:gd name="T4" fmla="*/ 0 w 6027"/>
                <a:gd name="T5" fmla="*/ 0 h 2296"/>
                <a:gd name="T6" fmla="*/ 210 w 6027"/>
                <a:gd name="T7" fmla="*/ 0 h 2296"/>
                <a:gd name="T8" fmla="*/ 210 w 6027"/>
                <a:gd name="T9" fmla="*/ 1 h 2296"/>
                <a:gd name="T10" fmla="*/ 210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30"/>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7" name="Freeform 31"/>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8" name="Group 31"/>
          <p:cNvGrpSpPr>
            <a:grpSpLocks/>
          </p:cNvGrpSpPr>
          <p:nvPr/>
        </p:nvGrpSpPr>
        <p:grpSpPr bwMode="auto">
          <a:xfrm>
            <a:off x="-1588" y="6034088"/>
            <a:ext cx="7845426" cy="850900"/>
            <a:chOff x="0" y="3792"/>
            <a:chExt cx="4942" cy="536"/>
          </a:xfrm>
        </p:grpSpPr>
        <p:sp>
          <p:nvSpPr>
            <p:cNvPr id="9"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10" name="Group 33"/>
            <p:cNvGrpSpPr>
              <a:grpSpLocks/>
            </p:cNvGrpSpPr>
            <p:nvPr userDrawn="1"/>
          </p:nvGrpSpPr>
          <p:grpSpPr bwMode="auto">
            <a:xfrm>
              <a:off x="2486" y="3792"/>
              <a:ext cx="2456" cy="536"/>
              <a:chOff x="2486" y="3792"/>
              <a:chExt cx="2456" cy="536"/>
            </a:xfrm>
          </p:grpSpPr>
          <p:sp>
            <p:nvSpPr>
              <p:cNvPr id="12"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
              <p:cNvSpPr>
                <a:spLocks/>
              </p:cNvSpPr>
              <p:nvPr userDrawn="1"/>
            </p:nvSpPr>
            <p:spPr bwMode="ltGray">
              <a:xfrm>
                <a:off x="2677" y="3792"/>
                <a:ext cx="186" cy="395"/>
              </a:xfrm>
              <a:custGeom>
                <a:avLst/>
                <a:gdLst>
                  <a:gd name="T0" fmla="*/ 36 w 186"/>
                  <a:gd name="T1" fmla="*/ 0 h 353"/>
                  <a:gd name="T2" fmla="*/ 54 w 186"/>
                  <a:gd name="T3" fmla="*/ 72629 h 353"/>
                  <a:gd name="T4" fmla="*/ 24 w 186"/>
                  <a:gd name="T5" fmla="*/ 124639 h 353"/>
                  <a:gd name="T6" fmla="*/ 18 w 186"/>
                  <a:gd name="T7" fmla="*/ 269797 h 353"/>
                  <a:gd name="T8" fmla="*/ 42 w 186"/>
                  <a:gd name="T9" fmla="*/ 468378 h 353"/>
                  <a:gd name="T10" fmla="*/ 48 w 186"/>
                  <a:gd name="T11" fmla="*/ 663157 h 353"/>
                  <a:gd name="T12" fmla="*/ 0 w 186"/>
                  <a:gd name="T13" fmla="*/ 1449187 h 353"/>
                  <a:gd name="T14" fmla="*/ 54 w 186"/>
                  <a:gd name="T15" fmla="*/ 958461 h 353"/>
                  <a:gd name="T16" fmla="*/ 84 w 186"/>
                  <a:gd name="T17" fmla="*/ 884685 h 353"/>
                  <a:gd name="T18" fmla="*/ 126 w 186"/>
                  <a:gd name="T19" fmla="*/ 518998 h 353"/>
                  <a:gd name="T20" fmla="*/ 144 w 186"/>
                  <a:gd name="T21" fmla="*/ 491011 h 353"/>
                  <a:gd name="T22" fmla="*/ 144 w 186"/>
                  <a:gd name="T23" fmla="*/ 370423 h 353"/>
                  <a:gd name="T24" fmla="*/ 186 w 186"/>
                  <a:gd name="T25" fmla="*/ 269797 h 353"/>
                  <a:gd name="T26" fmla="*/ 162 w 186"/>
                  <a:gd name="T27" fmla="*/ 2446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9095 h 66"/>
                  <a:gd name="T8" fmla="*/ 6 w 155"/>
                  <a:gd name="T9" fmla="*/ 83848 h 66"/>
                  <a:gd name="T10" fmla="*/ 0 w 155"/>
                  <a:gd name="T11" fmla="*/ 114833 h 66"/>
                  <a:gd name="T12" fmla="*/ 78 w 155"/>
                  <a:gd name="T13" fmla="*/ 281471 h 66"/>
                  <a:gd name="T14" fmla="*/ 96 w 155"/>
                  <a:gd name="T15" fmla="*/ 198132 h 66"/>
                  <a:gd name="T16" fmla="*/ 155 w 155"/>
                  <a:gd name="T17" fmla="*/ 313116 h 66"/>
                  <a:gd name="T18" fmla="*/ 126 w 155"/>
                  <a:gd name="T19" fmla="*/ 11483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4"/>
              <p:cNvSpPr>
                <a:spLocks/>
              </p:cNvSpPr>
              <p:nvPr userDrawn="1"/>
            </p:nvSpPr>
            <p:spPr bwMode="ltGray">
              <a:xfrm>
                <a:off x="2486" y="3859"/>
                <a:ext cx="42" cy="81"/>
              </a:xfrm>
              <a:custGeom>
                <a:avLst/>
                <a:gdLst>
                  <a:gd name="T0" fmla="*/ 6 w 42"/>
                  <a:gd name="T1" fmla="*/ 223215 h 72"/>
                  <a:gd name="T2" fmla="*/ 0 w 42"/>
                  <a:gd name="T3" fmla="*/ 115767 h 72"/>
                  <a:gd name="T4" fmla="*/ 12 w 42"/>
                  <a:gd name="T5" fmla="*/ 40107 h 72"/>
                  <a:gd name="T6" fmla="*/ 0 w 42"/>
                  <a:gd name="T7" fmla="*/ 40107 h 72"/>
                  <a:gd name="T8" fmla="*/ 12 w 42"/>
                  <a:gd name="T9" fmla="*/ 40107 h 72"/>
                  <a:gd name="T10" fmla="*/ 24 w 42"/>
                  <a:gd name="T11" fmla="*/ 40107 h 72"/>
                  <a:gd name="T12" fmla="*/ 36 w 42"/>
                  <a:gd name="T13" fmla="*/ 40107 h 72"/>
                  <a:gd name="T14" fmla="*/ 42 w 42"/>
                  <a:gd name="T15" fmla="*/ 0 h 72"/>
                  <a:gd name="T16" fmla="*/ 30 w 42"/>
                  <a:gd name="T17" fmla="*/ 115767 h 72"/>
                  <a:gd name="T18" fmla="*/ 42 w 42"/>
                  <a:gd name="T19" fmla="*/ 297606 h 72"/>
                  <a:gd name="T20" fmla="*/ 12 w 42"/>
                  <a:gd name="T21" fmla="*/ 436145 h 72"/>
                  <a:gd name="T22" fmla="*/ 6 w 42"/>
                  <a:gd name="T23" fmla="*/ 223215 h 72"/>
                  <a:gd name="T24" fmla="*/ 6 w 42"/>
                  <a:gd name="T25" fmla="*/ 22321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1"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17" name="Group 40"/>
          <p:cNvGrpSpPr>
            <a:grpSpLocks/>
          </p:cNvGrpSpPr>
          <p:nvPr/>
        </p:nvGrpSpPr>
        <p:grpSpPr bwMode="auto">
          <a:xfrm>
            <a:off x="627063" y="6021388"/>
            <a:ext cx="5684837" cy="849312"/>
            <a:chOff x="395" y="3793"/>
            <a:chExt cx="3581" cy="535"/>
          </a:xfrm>
        </p:grpSpPr>
        <p:sp>
          <p:nvSpPr>
            <p:cNvPr id="18" name="Freeform 41"/>
            <p:cNvSpPr>
              <a:spLocks/>
            </p:cNvSpPr>
            <p:nvPr userDrawn="1"/>
          </p:nvSpPr>
          <p:spPr bwMode="auto">
            <a:xfrm>
              <a:off x="1196" y="3793"/>
              <a:ext cx="365" cy="291"/>
            </a:xfrm>
            <a:custGeom>
              <a:avLst/>
              <a:gdLst>
                <a:gd name="T0" fmla="*/ 24 w 365"/>
                <a:gd name="T1" fmla="*/ 24 h 287"/>
                <a:gd name="T2" fmla="*/ 0 w 365"/>
                <a:gd name="T3" fmla="*/ 160 h 287"/>
                <a:gd name="T4" fmla="*/ 66 w 365"/>
                <a:gd name="T5" fmla="*/ 308 h 287"/>
                <a:gd name="T6" fmla="*/ 143 w 365"/>
                <a:gd name="T7" fmla="*/ 506 h 287"/>
                <a:gd name="T8" fmla="*/ 191 w 365"/>
                <a:gd name="T9" fmla="*/ 465 h 287"/>
                <a:gd name="T10" fmla="*/ 341 w 365"/>
                <a:gd name="T11" fmla="*/ 798 h 287"/>
                <a:gd name="T12" fmla="*/ 305 w 365"/>
                <a:gd name="T13" fmla="*/ 485 h 287"/>
                <a:gd name="T14" fmla="*/ 365 w 365"/>
                <a:gd name="T15" fmla="*/ 364 h 287"/>
                <a:gd name="T16" fmla="*/ 359 w 365"/>
                <a:gd name="T17" fmla="*/ 349 h 287"/>
                <a:gd name="T18" fmla="*/ 335 w 365"/>
                <a:gd name="T19" fmla="*/ 320 h 287"/>
                <a:gd name="T20" fmla="*/ 299 w 365"/>
                <a:gd name="T21" fmla="*/ 240 h 287"/>
                <a:gd name="T22" fmla="*/ 257 w 365"/>
                <a:gd name="T23" fmla="*/ 186 h 287"/>
                <a:gd name="T24" fmla="*/ 215 w 365"/>
                <a:gd name="T25" fmla="*/ 148 h 287"/>
                <a:gd name="T26" fmla="*/ 173 w 365"/>
                <a:gd name="T27" fmla="*/ 11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42"/>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43"/>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118 h 60"/>
                <a:gd name="T16" fmla="*/ 65 w 71"/>
                <a:gd name="T17" fmla="*/ 142 h 60"/>
                <a:gd name="T18" fmla="*/ 71 w 71"/>
                <a:gd name="T19" fmla="*/ 174 h 60"/>
                <a:gd name="T20" fmla="*/ 71 w 71"/>
                <a:gd name="T21" fmla="*/ 192 h 60"/>
                <a:gd name="T22" fmla="*/ 59 w 71"/>
                <a:gd name="T23" fmla="*/ 174 h 60"/>
                <a:gd name="T24" fmla="*/ 47 w 71"/>
                <a:gd name="T25" fmla="*/ 142 h 60"/>
                <a:gd name="T26" fmla="*/ 23 w 71"/>
                <a:gd name="T27" fmla="*/ 118 h 60"/>
                <a:gd name="T28" fmla="*/ 23 w 71"/>
                <a:gd name="T29" fmla="*/ 130 h 60"/>
                <a:gd name="T30" fmla="*/ 18 w 71"/>
                <a:gd name="T31" fmla="*/ 142 h 60"/>
                <a:gd name="T32" fmla="*/ 12 w 71"/>
                <a:gd name="T33" fmla="*/ 156 h 60"/>
                <a:gd name="T34" fmla="*/ 6 w 71"/>
                <a:gd name="T35" fmla="*/ 156 h 60"/>
                <a:gd name="T36" fmla="*/ 6 w 71"/>
                <a:gd name="T37" fmla="*/ 156 h 60"/>
                <a:gd name="T38" fmla="*/ 6 w 71"/>
                <a:gd name="T39" fmla="*/ 13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44"/>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134 h 162"/>
                <a:gd name="T10" fmla="*/ 96 w 161"/>
                <a:gd name="T11" fmla="*/ 146 h 162"/>
                <a:gd name="T12" fmla="*/ 102 w 161"/>
                <a:gd name="T13" fmla="*/ 170 h 162"/>
                <a:gd name="T14" fmla="*/ 108 w 161"/>
                <a:gd name="T15" fmla="*/ 194 h 162"/>
                <a:gd name="T16" fmla="*/ 120 w 161"/>
                <a:gd name="T17" fmla="*/ 225 h 162"/>
                <a:gd name="T18" fmla="*/ 143 w 161"/>
                <a:gd name="T19" fmla="*/ 279 h 162"/>
                <a:gd name="T20" fmla="*/ 155 w 161"/>
                <a:gd name="T21" fmla="*/ 341 h 162"/>
                <a:gd name="T22" fmla="*/ 161 w 161"/>
                <a:gd name="T23" fmla="*/ 380 h 162"/>
                <a:gd name="T24" fmla="*/ 161 w 161"/>
                <a:gd name="T25" fmla="*/ 395 h 162"/>
                <a:gd name="T26" fmla="*/ 96 w 161"/>
                <a:gd name="T27" fmla="*/ 243 h 162"/>
                <a:gd name="T28" fmla="*/ 30 w 161"/>
                <a:gd name="T29" fmla="*/ 13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45"/>
            <p:cNvSpPr>
              <a:spLocks/>
            </p:cNvSpPr>
            <p:nvPr userDrawn="1"/>
          </p:nvSpPr>
          <p:spPr bwMode="auto">
            <a:xfrm>
              <a:off x="706" y="3854"/>
              <a:ext cx="59" cy="61"/>
            </a:xfrm>
            <a:custGeom>
              <a:avLst/>
              <a:gdLst>
                <a:gd name="T0" fmla="*/ 59 w 59"/>
                <a:gd name="T1" fmla="*/ 6 h 60"/>
                <a:gd name="T2" fmla="*/ 41 w 59"/>
                <a:gd name="T3" fmla="*/ 118 h 60"/>
                <a:gd name="T4" fmla="*/ 41 w 59"/>
                <a:gd name="T5" fmla="*/ 130 h 60"/>
                <a:gd name="T6" fmla="*/ 47 w 59"/>
                <a:gd name="T7" fmla="*/ 142 h 60"/>
                <a:gd name="T8" fmla="*/ 53 w 59"/>
                <a:gd name="T9" fmla="*/ 174 h 60"/>
                <a:gd name="T10" fmla="*/ 53 w 59"/>
                <a:gd name="T11" fmla="*/ 192 h 60"/>
                <a:gd name="T12" fmla="*/ 47 w 59"/>
                <a:gd name="T13" fmla="*/ 174 h 60"/>
                <a:gd name="T14" fmla="*/ 35 w 59"/>
                <a:gd name="T15" fmla="*/ 156 h 60"/>
                <a:gd name="T16" fmla="*/ 23 w 59"/>
                <a:gd name="T17" fmla="*/ 130 h 60"/>
                <a:gd name="T18" fmla="*/ 17 w 59"/>
                <a:gd name="T19" fmla="*/ 11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46"/>
            <p:cNvSpPr>
              <a:spLocks/>
            </p:cNvSpPr>
            <p:nvPr userDrawn="1"/>
          </p:nvSpPr>
          <p:spPr bwMode="auto">
            <a:xfrm>
              <a:off x="395" y="3811"/>
              <a:ext cx="245" cy="207"/>
            </a:xfrm>
            <a:custGeom>
              <a:avLst/>
              <a:gdLst>
                <a:gd name="T0" fmla="*/ 233 w 245"/>
                <a:gd name="T1" fmla="*/ 118 h 204"/>
                <a:gd name="T2" fmla="*/ 245 w 245"/>
                <a:gd name="T3" fmla="*/ 130 h 204"/>
                <a:gd name="T4" fmla="*/ 209 w 245"/>
                <a:gd name="T5" fmla="*/ 236 h 204"/>
                <a:gd name="T6" fmla="*/ 143 w 245"/>
                <a:gd name="T7" fmla="*/ 383 h 204"/>
                <a:gd name="T8" fmla="*/ 167 w 245"/>
                <a:gd name="T9" fmla="*/ 457 h 204"/>
                <a:gd name="T10" fmla="*/ 179 w 245"/>
                <a:gd name="T11" fmla="*/ 596 h 204"/>
                <a:gd name="T12" fmla="*/ 77 w 245"/>
                <a:gd name="T13" fmla="*/ 383 h 204"/>
                <a:gd name="T14" fmla="*/ 47 w 245"/>
                <a:gd name="T15" fmla="*/ 236 h 204"/>
                <a:gd name="T16" fmla="*/ 89 w 245"/>
                <a:gd name="T17" fmla="*/ 182 h 204"/>
                <a:gd name="T18" fmla="*/ 59 w 245"/>
                <a:gd name="T19" fmla="*/ 11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118 h 204"/>
                <a:gd name="T50" fmla="*/ 233 w 245"/>
                <a:gd name="T51" fmla="*/ 11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r>
              <a:rPr lang="en-US" smtClean="0"/>
              <a:t>Click to edit Master title style</a:t>
            </a:r>
            <a:endParaRPr lang="en-US"/>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smtClean="0"/>
              <a:t>Click to edit Master subtitle style</a:t>
            </a:r>
            <a:endParaRPr lang="en-US"/>
          </a:p>
        </p:txBody>
      </p:sp>
      <p:sp>
        <p:nvSpPr>
          <p:cNvPr id="25" name="Rectangle 25"/>
          <p:cNvSpPr>
            <a:spLocks noGrp="1" noChangeArrowheads="1"/>
          </p:cNvSpPr>
          <p:nvPr>
            <p:ph type="dt" sz="quarter" idx="10"/>
          </p:nvPr>
        </p:nvSpPr>
        <p:spPr/>
        <p:txBody>
          <a:bodyPr/>
          <a:lstStyle>
            <a:lvl1pPr>
              <a:defRPr/>
            </a:lvl1pPr>
          </a:lstStyle>
          <a:p>
            <a:pPr>
              <a:defRPr/>
            </a:pPr>
            <a:fld id="{6B895612-979A-4050-BE3C-64FDDB43DD3E}" type="datetime1">
              <a:rPr lang="en-US"/>
              <a:pPr>
                <a:defRPr/>
              </a:pPr>
              <a:t>11/15/2016</a:t>
            </a:fld>
            <a:endParaRPr lang="en-US" dirty="0"/>
          </a:p>
        </p:txBody>
      </p:sp>
      <p:sp>
        <p:nvSpPr>
          <p:cNvPr id="26" name="Rectangle 26"/>
          <p:cNvSpPr>
            <a:spLocks noGrp="1" noChangeArrowheads="1"/>
          </p:cNvSpPr>
          <p:nvPr>
            <p:ph type="sldNum" sz="quarter" idx="11"/>
          </p:nvPr>
        </p:nvSpPr>
        <p:spPr/>
        <p:txBody>
          <a:bodyPr/>
          <a:lstStyle>
            <a:lvl1pPr>
              <a:defRPr/>
            </a:lvl1pPr>
          </a:lstStyle>
          <a:p>
            <a:pPr>
              <a:defRPr/>
            </a:pPr>
            <a:fld id="{112CB656-CD15-4E9F-A72B-68B4BB2DA8B3}" type="slidenum">
              <a:rPr lang="en-US"/>
              <a:pPr>
                <a:defRPr/>
              </a:pPr>
              <a:t>‹#›</a:t>
            </a:fld>
            <a:endParaRPr lang="en-US" dirty="0"/>
          </a:p>
        </p:txBody>
      </p:sp>
      <p:sp>
        <p:nvSpPr>
          <p:cNvPr id="27" name="Rectangle 27"/>
          <p:cNvSpPr>
            <a:spLocks noGrp="1" noChangeArrowheads="1"/>
          </p:cNvSpPr>
          <p:nvPr>
            <p:ph type="ftr" sz="quarter" idx="12"/>
          </p:nvPr>
        </p:nvSpPr>
        <p:spPr/>
        <p:txBody>
          <a:bodyPr/>
          <a:lstStyle>
            <a:lvl1pPr>
              <a:defRPr/>
            </a:lvl1pPr>
          </a:lstStyle>
          <a:p>
            <a:pPr>
              <a:defRPr/>
            </a:pPr>
            <a:endParaRPr lang="en-US" dirty="0"/>
          </a:p>
        </p:txBody>
      </p:sp>
      <p:pic>
        <p:nvPicPr>
          <p:cNvPr id="819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6168893"/>
            <a:ext cx="2133600" cy="565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2887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5"/>
          <p:cNvSpPr>
            <a:spLocks noGrp="1" noChangeArrowheads="1"/>
          </p:cNvSpPr>
          <p:nvPr>
            <p:ph type="dt" sz="half" idx="10"/>
          </p:nvPr>
        </p:nvSpPr>
        <p:spPr>
          <a:ln/>
        </p:spPr>
        <p:txBody>
          <a:bodyPr/>
          <a:lstStyle>
            <a:lvl1pPr>
              <a:defRPr/>
            </a:lvl1pPr>
          </a:lstStyle>
          <a:p>
            <a:pPr>
              <a:defRPr/>
            </a:pPr>
            <a:fld id="{272A9891-90CC-4413-8296-6D70E37C3AB1}" type="datetime1">
              <a:rPr lang="en-US"/>
              <a:pPr>
                <a:defRPr/>
              </a:pPr>
              <a:t>11/15/2016</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03A00465-7FA2-4C9C-BC94-86B9886DC60E}" type="slidenum">
              <a:rPr lang="en-US"/>
              <a:pPr>
                <a:defRPr/>
              </a:pPr>
              <a:t>‹#›</a:t>
            </a:fld>
            <a:endParaRPr lang="en-US" dirty="0"/>
          </a:p>
        </p:txBody>
      </p:sp>
    </p:spTree>
    <p:extLst>
      <p:ext uri="{BB962C8B-B14F-4D97-AF65-F5344CB8AC3E}">
        <p14:creationId xmlns:p14="http://schemas.microsoft.com/office/powerpoint/2010/main" val="42347656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A3111EDD-1661-4D13-A0EB-5FBF07016EEA}" type="datetime1">
              <a:rPr lang="en-US"/>
              <a:pPr>
                <a:defRPr/>
              </a:pPr>
              <a:t>11/15/2016</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FAF2B5B7-B6AA-41C8-94D0-6741F54D1CD2}" type="slidenum">
              <a:rPr lang="en-US"/>
              <a:pPr>
                <a:defRPr/>
              </a:pPr>
              <a:t>‹#›</a:t>
            </a:fld>
            <a:endParaRPr lang="en-US" dirty="0"/>
          </a:p>
        </p:txBody>
      </p:sp>
    </p:spTree>
    <p:extLst>
      <p:ext uri="{BB962C8B-B14F-4D97-AF65-F5344CB8AC3E}">
        <p14:creationId xmlns:p14="http://schemas.microsoft.com/office/powerpoint/2010/main" val="10774466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fld id="{13E164D0-0713-47A4-802D-B97BE44F6395}" type="datetime1">
              <a:rPr lang="en-US"/>
              <a:pPr>
                <a:defRPr/>
              </a:pPr>
              <a:t>11/15/2016</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21090B67-93DF-4651-BD31-5E616B6623B5}" type="slidenum">
              <a:rPr lang="en-US"/>
              <a:pPr>
                <a:defRPr/>
              </a:pPr>
              <a:t>‹#›</a:t>
            </a:fld>
            <a:endParaRPr lang="en-US" dirty="0"/>
          </a:p>
        </p:txBody>
      </p:sp>
    </p:spTree>
    <p:extLst>
      <p:ext uri="{BB962C8B-B14F-4D97-AF65-F5344CB8AC3E}">
        <p14:creationId xmlns:p14="http://schemas.microsoft.com/office/powerpoint/2010/main" val="41191377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fld id="{416BBD57-A0AE-4204-9114-A155564414DA}" type="datetime1">
              <a:rPr lang="en-US"/>
              <a:pPr>
                <a:defRPr/>
              </a:pPr>
              <a:t>11/15/2016</a:t>
            </a:fld>
            <a:endParaRPr lang="en-US" dirty="0"/>
          </a:p>
        </p:txBody>
      </p:sp>
      <p:sp>
        <p:nvSpPr>
          <p:cNvPr id="8"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7"/>
          <p:cNvSpPr>
            <a:spLocks noGrp="1" noChangeArrowheads="1"/>
          </p:cNvSpPr>
          <p:nvPr>
            <p:ph type="sldNum" sz="quarter" idx="12"/>
          </p:nvPr>
        </p:nvSpPr>
        <p:spPr>
          <a:ln/>
        </p:spPr>
        <p:txBody>
          <a:bodyPr/>
          <a:lstStyle>
            <a:lvl1pPr>
              <a:defRPr/>
            </a:lvl1pPr>
          </a:lstStyle>
          <a:p>
            <a:pPr>
              <a:defRPr/>
            </a:pPr>
            <a:fld id="{D4D865DE-5975-4FF7-ABF4-59C4953FFF95}" type="slidenum">
              <a:rPr lang="en-US"/>
              <a:pPr>
                <a:defRPr/>
              </a:pPr>
              <a:t>‹#›</a:t>
            </a:fld>
            <a:endParaRPr lang="en-US" dirty="0"/>
          </a:p>
        </p:txBody>
      </p:sp>
    </p:spTree>
    <p:extLst>
      <p:ext uri="{BB962C8B-B14F-4D97-AF65-F5344CB8AC3E}">
        <p14:creationId xmlns:p14="http://schemas.microsoft.com/office/powerpoint/2010/main" val="1495979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fld id="{57A603C7-6FDB-44D1-833A-9A3F27A3CF26}" type="datetime1">
              <a:rPr lang="en-US"/>
              <a:pPr>
                <a:defRPr/>
              </a:pPr>
              <a:t>11/15/2016</a:t>
            </a:fld>
            <a:endParaRPr lang="en-US" dirty="0"/>
          </a:p>
        </p:txBody>
      </p:sp>
      <p:sp>
        <p:nvSpPr>
          <p:cNvPr id="4"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2"/>
          </p:nvPr>
        </p:nvSpPr>
        <p:spPr>
          <a:ln/>
        </p:spPr>
        <p:txBody>
          <a:bodyPr/>
          <a:lstStyle>
            <a:lvl1pPr>
              <a:defRPr/>
            </a:lvl1pPr>
          </a:lstStyle>
          <a:p>
            <a:pPr>
              <a:defRPr/>
            </a:pPr>
            <a:fld id="{F70CD664-7AD9-4313-B10B-9C6A539CD79E}" type="slidenum">
              <a:rPr lang="en-US"/>
              <a:pPr>
                <a:defRPr/>
              </a:pPr>
              <a:t>‹#›</a:t>
            </a:fld>
            <a:endParaRPr lang="en-US" dirty="0"/>
          </a:p>
        </p:txBody>
      </p:sp>
    </p:spTree>
    <p:extLst>
      <p:ext uri="{BB962C8B-B14F-4D97-AF65-F5344CB8AC3E}">
        <p14:creationId xmlns:p14="http://schemas.microsoft.com/office/powerpoint/2010/main" val="337374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5"/>
          <p:cNvSpPr>
            <a:spLocks noGrp="1" noChangeArrowheads="1"/>
          </p:cNvSpPr>
          <p:nvPr>
            <p:ph type="dt" sz="half" idx="10"/>
          </p:nvPr>
        </p:nvSpPr>
        <p:spPr>
          <a:ln/>
        </p:spPr>
        <p:txBody>
          <a:bodyPr/>
          <a:lstStyle>
            <a:lvl1pPr>
              <a:defRPr/>
            </a:lvl1pPr>
          </a:lstStyle>
          <a:p>
            <a:pPr>
              <a:defRPr/>
            </a:pPr>
            <a:fld id="{272A9891-90CC-4413-8296-6D70E37C3AB1}" type="datetime1">
              <a:rPr lang="en-US"/>
              <a:pPr>
                <a:defRPr/>
              </a:pPr>
              <a:t>11/15/2016</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03A00465-7FA2-4C9C-BC94-86B9886DC60E}" type="slidenum">
              <a:rPr lang="en-US"/>
              <a:pPr>
                <a:defRPr/>
              </a:pPr>
              <a:t>‹#›</a:t>
            </a:fld>
            <a:endParaRPr lang="en-US" dirty="0"/>
          </a:p>
        </p:txBody>
      </p:sp>
    </p:spTree>
    <p:extLst>
      <p:ext uri="{BB962C8B-B14F-4D97-AF65-F5344CB8AC3E}">
        <p14:creationId xmlns:p14="http://schemas.microsoft.com/office/powerpoint/2010/main" val="32786774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78BE8694-7DCD-478C-9DF2-1EA9BF11B00B}" type="datetime1">
              <a:rPr lang="en-US"/>
              <a:pPr>
                <a:defRPr/>
              </a:pPr>
              <a:t>11/15/2016</a:t>
            </a:fld>
            <a:endParaRPr lang="en-US" dirty="0"/>
          </a:p>
        </p:txBody>
      </p:sp>
      <p:sp>
        <p:nvSpPr>
          <p:cNvPr id="3"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7"/>
          <p:cNvSpPr>
            <a:spLocks noGrp="1" noChangeArrowheads="1"/>
          </p:cNvSpPr>
          <p:nvPr>
            <p:ph type="sldNum" sz="quarter" idx="12"/>
          </p:nvPr>
        </p:nvSpPr>
        <p:spPr>
          <a:ln/>
        </p:spPr>
        <p:txBody>
          <a:bodyPr/>
          <a:lstStyle>
            <a:lvl1pPr>
              <a:defRPr/>
            </a:lvl1pPr>
          </a:lstStyle>
          <a:p>
            <a:pPr>
              <a:defRPr/>
            </a:pPr>
            <a:fld id="{24F5B158-D6FD-4A53-857E-94FDCA74BA70}" type="slidenum">
              <a:rPr lang="en-US"/>
              <a:pPr>
                <a:defRPr/>
              </a:pPr>
              <a:t>‹#›</a:t>
            </a:fld>
            <a:endParaRPr lang="en-US" dirty="0"/>
          </a:p>
        </p:txBody>
      </p:sp>
    </p:spTree>
    <p:extLst>
      <p:ext uri="{BB962C8B-B14F-4D97-AF65-F5344CB8AC3E}">
        <p14:creationId xmlns:p14="http://schemas.microsoft.com/office/powerpoint/2010/main" val="2182493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D89FFE27-D4DA-4950-874F-573A946A34D1}" type="datetime1">
              <a:rPr lang="en-US"/>
              <a:pPr>
                <a:defRPr/>
              </a:pPr>
              <a:t>11/15/2016</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11A444F7-9C29-4A2B-94AA-9FA1C16F3894}" type="slidenum">
              <a:rPr lang="en-US"/>
              <a:pPr>
                <a:defRPr/>
              </a:pPr>
              <a:t>‹#›</a:t>
            </a:fld>
            <a:endParaRPr lang="en-US" dirty="0"/>
          </a:p>
        </p:txBody>
      </p:sp>
    </p:spTree>
    <p:extLst>
      <p:ext uri="{BB962C8B-B14F-4D97-AF65-F5344CB8AC3E}">
        <p14:creationId xmlns:p14="http://schemas.microsoft.com/office/powerpoint/2010/main" val="1924310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867AB129-060F-43F1-BCAF-3B3653FEF3D1}" type="datetime1">
              <a:rPr lang="en-US"/>
              <a:pPr>
                <a:defRPr/>
              </a:pPr>
              <a:t>11/15/2016</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822849A1-5338-45EF-9540-9E4BF9E37DA4}" type="slidenum">
              <a:rPr lang="en-US"/>
              <a:pPr>
                <a:defRPr/>
              </a:pPr>
              <a:t>‹#›</a:t>
            </a:fld>
            <a:endParaRPr lang="en-US" dirty="0"/>
          </a:p>
        </p:txBody>
      </p:sp>
    </p:spTree>
    <p:extLst>
      <p:ext uri="{BB962C8B-B14F-4D97-AF65-F5344CB8AC3E}">
        <p14:creationId xmlns:p14="http://schemas.microsoft.com/office/powerpoint/2010/main" val="3929400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fld id="{4608F5A7-A9A8-487A-9AFE-201509127F87}" type="datetime1">
              <a:rPr lang="en-US"/>
              <a:pPr>
                <a:defRPr/>
              </a:pPr>
              <a:t>11/15/2016</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9A3A56A3-5A56-42FE-BECD-EF42F35A9D36}" type="slidenum">
              <a:rPr lang="en-US"/>
              <a:pPr>
                <a:defRPr/>
              </a:pPr>
              <a:t>‹#›</a:t>
            </a:fld>
            <a:endParaRPr lang="en-US" dirty="0"/>
          </a:p>
        </p:txBody>
      </p:sp>
    </p:spTree>
    <p:extLst>
      <p:ext uri="{BB962C8B-B14F-4D97-AF65-F5344CB8AC3E}">
        <p14:creationId xmlns:p14="http://schemas.microsoft.com/office/powerpoint/2010/main" val="1456761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fld id="{C4BC1A62-B153-4870-A1FB-A82380A56DDC}" type="datetime1">
              <a:rPr lang="en-US"/>
              <a:pPr>
                <a:defRPr/>
              </a:pPr>
              <a:t>11/15/2016</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096B91EB-842B-4D1D-AEC8-B09156E70764}" type="slidenum">
              <a:rPr lang="en-US"/>
              <a:pPr>
                <a:defRPr/>
              </a:pPr>
              <a:t>‹#›</a:t>
            </a:fld>
            <a:endParaRPr lang="en-US" dirty="0"/>
          </a:p>
        </p:txBody>
      </p:sp>
    </p:spTree>
    <p:extLst>
      <p:ext uri="{BB962C8B-B14F-4D97-AF65-F5344CB8AC3E}">
        <p14:creationId xmlns:p14="http://schemas.microsoft.com/office/powerpoint/2010/main" val="4093762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fld id="{62D0B15B-DC5C-4473-AC15-0237F868F031}" type="datetime1">
              <a:rPr lang="en-US"/>
              <a:pPr>
                <a:defRPr/>
              </a:pPr>
              <a:t>11/15/2016</a:t>
            </a:fld>
            <a:endParaRPr lang="en-US" dirty="0"/>
          </a:p>
        </p:txBody>
      </p:sp>
      <p:sp>
        <p:nvSpPr>
          <p:cNvPr id="4"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2"/>
          </p:nvPr>
        </p:nvSpPr>
        <p:spPr>
          <a:ln/>
        </p:spPr>
        <p:txBody>
          <a:bodyPr/>
          <a:lstStyle>
            <a:lvl1pPr>
              <a:defRPr/>
            </a:lvl1pPr>
          </a:lstStyle>
          <a:p>
            <a:pPr>
              <a:defRPr/>
            </a:pPr>
            <a:fld id="{CCD2E938-E834-4C59-9B37-D84C63F6616D}" type="slidenum">
              <a:rPr lang="en-US"/>
              <a:pPr>
                <a:defRPr/>
              </a:pPr>
              <a:t>‹#›</a:t>
            </a:fld>
            <a:endParaRPr lang="en-US" dirty="0"/>
          </a:p>
        </p:txBody>
      </p:sp>
    </p:spTree>
    <p:extLst>
      <p:ext uri="{BB962C8B-B14F-4D97-AF65-F5344CB8AC3E}">
        <p14:creationId xmlns:p14="http://schemas.microsoft.com/office/powerpoint/2010/main" val="2397123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a:p>
        </p:txBody>
      </p:sp>
      <p:sp>
        <p:nvSpPr>
          <p:cNvPr id="4" name="Rectangle 25"/>
          <p:cNvSpPr>
            <a:spLocks noGrp="1" noChangeArrowheads="1"/>
          </p:cNvSpPr>
          <p:nvPr>
            <p:ph type="dt" sz="half" idx="10"/>
          </p:nvPr>
        </p:nvSpPr>
        <p:spPr>
          <a:ln/>
        </p:spPr>
        <p:txBody>
          <a:bodyPr/>
          <a:lstStyle>
            <a:lvl1pPr>
              <a:defRPr/>
            </a:lvl1pPr>
          </a:lstStyle>
          <a:p>
            <a:pPr>
              <a:defRPr/>
            </a:pPr>
            <a:fld id="{12A6AE0C-7C77-48C9-A8EB-8C4FB519E760}" type="datetime1">
              <a:rPr lang="en-US"/>
              <a:pPr>
                <a:defRPr/>
              </a:pPr>
              <a:t>11/15/2016</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F2F9D4F5-8663-4CA6-A1CE-4C3CA231B63E}" type="slidenum">
              <a:rPr lang="en-US"/>
              <a:pPr>
                <a:defRPr/>
              </a:pPr>
              <a:t>‹#›</a:t>
            </a:fld>
            <a:endParaRPr lang="en-US" dirty="0"/>
          </a:p>
        </p:txBody>
      </p:sp>
    </p:spTree>
    <p:extLst>
      <p:ext uri="{BB962C8B-B14F-4D97-AF65-F5344CB8AC3E}">
        <p14:creationId xmlns:p14="http://schemas.microsoft.com/office/powerpoint/2010/main" val="2410093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4038600" cy="4114800"/>
          </a:xfrm>
        </p:spPr>
        <p:txBody>
          <a:bodyPr/>
          <a:lstStyle/>
          <a:p>
            <a:pPr lvl="0"/>
            <a:r>
              <a:rPr lang="en-US" noProof="0" dirty="0" smtClean="0"/>
              <a:t>Click icon to add clip art</a:t>
            </a:r>
          </a:p>
        </p:txBody>
      </p:sp>
      <p:sp>
        <p:nvSpPr>
          <p:cNvPr id="5" name="Rectangle 25"/>
          <p:cNvSpPr>
            <a:spLocks noGrp="1" noChangeArrowheads="1"/>
          </p:cNvSpPr>
          <p:nvPr>
            <p:ph type="dt" sz="half" idx="10"/>
          </p:nvPr>
        </p:nvSpPr>
        <p:spPr>
          <a:ln/>
        </p:spPr>
        <p:txBody>
          <a:bodyPr/>
          <a:lstStyle>
            <a:lvl1pPr>
              <a:defRPr/>
            </a:lvl1pPr>
          </a:lstStyle>
          <a:p>
            <a:pPr>
              <a:defRPr/>
            </a:pPr>
            <a:fld id="{87F3909E-4E20-4BAD-8204-FF9D492562A5}" type="datetime1">
              <a:rPr lang="en-US"/>
              <a:pPr>
                <a:defRPr/>
              </a:pPr>
              <a:t>11/15/2016</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DD6661EC-27C0-40C3-A99E-39F7E91D2037}" type="slidenum">
              <a:rPr lang="en-US"/>
              <a:pPr>
                <a:defRPr/>
              </a:pPr>
              <a:t>‹#›</a:t>
            </a:fld>
            <a:endParaRPr lang="en-US" dirty="0"/>
          </a:p>
        </p:txBody>
      </p:sp>
    </p:spTree>
    <p:extLst>
      <p:ext uri="{BB962C8B-B14F-4D97-AF65-F5344CB8AC3E}">
        <p14:creationId xmlns:p14="http://schemas.microsoft.com/office/powerpoint/2010/main" val="11263587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fld id="{A3111EDD-1661-4D13-A0EB-5FBF07016EEA}" type="datetime1">
              <a:rPr lang="en-US"/>
              <a:pPr>
                <a:defRPr/>
              </a:pPr>
              <a:t>11/15/2016</a:t>
            </a:fld>
            <a:endParaRPr lang="en-US" dirty="0"/>
          </a:p>
        </p:txBody>
      </p:sp>
      <p:sp>
        <p:nvSpPr>
          <p:cNvPr id="5"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7"/>
          <p:cNvSpPr>
            <a:spLocks noGrp="1" noChangeArrowheads="1"/>
          </p:cNvSpPr>
          <p:nvPr>
            <p:ph type="sldNum" sz="quarter" idx="12"/>
          </p:nvPr>
        </p:nvSpPr>
        <p:spPr>
          <a:ln/>
        </p:spPr>
        <p:txBody>
          <a:bodyPr/>
          <a:lstStyle>
            <a:lvl1pPr>
              <a:defRPr/>
            </a:lvl1pPr>
          </a:lstStyle>
          <a:p>
            <a:pPr>
              <a:defRPr/>
            </a:pPr>
            <a:fld id="{FAF2B5B7-B6AA-41C8-94D0-6741F54D1CD2}" type="slidenum">
              <a:rPr lang="en-US"/>
              <a:pPr>
                <a:defRPr/>
              </a:pPr>
              <a:t>‹#›</a:t>
            </a:fld>
            <a:endParaRPr lang="en-US" dirty="0"/>
          </a:p>
        </p:txBody>
      </p:sp>
    </p:spTree>
    <p:extLst>
      <p:ext uri="{BB962C8B-B14F-4D97-AF65-F5344CB8AC3E}">
        <p14:creationId xmlns:p14="http://schemas.microsoft.com/office/powerpoint/2010/main" val="7979111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fld id="{13E164D0-0713-47A4-802D-B97BE44F6395}" type="datetime1">
              <a:rPr lang="en-US"/>
              <a:pPr>
                <a:defRPr/>
              </a:pPr>
              <a:t>11/15/2016</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21090B67-93DF-4651-BD31-5E616B6623B5}" type="slidenum">
              <a:rPr lang="en-US"/>
              <a:pPr>
                <a:defRPr/>
              </a:pPr>
              <a:t>‹#›</a:t>
            </a:fld>
            <a:endParaRPr lang="en-US" dirty="0"/>
          </a:p>
        </p:txBody>
      </p:sp>
    </p:spTree>
    <p:extLst>
      <p:ext uri="{BB962C8B-B14F-4D97-AF65-F5344CB8AC3E}">
        <p14:creationId xmlns:p14="http://schemas.microsoft.com/office/powerpoint/2010/main" val="40148715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fld id="{416BBD57-A0AE-4204-9114-A155564414DA}" type="datetime1">
              <a:rPr lang="en-US"/>
              <a:pPr>
                <a:defRPr/>
              </a:pPr>
              <a:t>11/15/2016</a:t>
            </a:fld>
            <a:endParaRPr lang="en-US" dirty="0"/>
          </a:p>
        </p:txBody>
      </p:sp>
      <p:sp>
        <p:nvSpPr>
          <p:cNvPr id="8"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7"/>
          <p:cNvSpPr>
            <a:spLocks noGrp="1" noChangeArrowheads="1"/>
          </p:cNvSpPr>
          <p:nvPr>
            <p:ph type="sldNum" sz="quarter" idx="12"/>
          </p:nvPr>
        </p:nvSpPr>
        <p:spPr>
          <a:ln/>
        </p:spPr>
        <p:txBody>
          <a:bodyPr/>
          <a:lstStyle>
            <a:lvl1pPr>
              <a:defRPr/>
            </a:lvl1pPr>
          </a:lstStyle>
          <a:p>
            <a:pPr>
              <a:defRPr/>
            </a:pPr>
            <a:fld id="{D4D865DE-5975-4FF7-ABF4-59C4953FFF95}" type="slidenum">
              <a:rPr lang="en-US"/>
              <a:pPr>
                <a:defRPr/>
              </a:pPr>
              <a:t>‹#›</a:t>
            </a:fld>
            <a:endParaRPr lang="en-US" dirty="0"/>
          </a:p>
        </p:txBody>
      </p:sp>
    </p:spTree>
    <p:extLst>
      <p:ext uri="{BB962C8B-B14F-4D97-AF65-F5344CB8AC3E}">
        <p14:creationId xmlns:p14="http://schemas.microsoft.com/office/powerpoint/2010/main" val="3644964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fld id="{57A603C7-6FDB-44D1-833A-9A3F27A3CF26}" type="datetime1">
              <a:rPr lang="en-US"/>
              <a:pPr>
                <a:defRPr/>
              </a:pPr>
              <a:t>11/15/2016</a:t>
            </a:fld>
            <a:endParaRPr lang="en-US" dirty="0"/>
          </a:p>
        </p:txBody>
      </p:sp>
      <p:sp>
        <p:nvSpPr>
          <p:cNvPr id="4"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7"/>
          <p:cNvSpPr>
            <a:spLocks noGrp="1" noChangeArrowheads="1"/>
          </p:cNvSpPr>
          <p:nvPr>
            <p:ph type="sldNum" sz="quarter" idx="12"/>
          </p:nvPr>
        </p:nvSpPr>
        <p:spPr>
          <a:ln/>
        </p:spPr>
        <p:txBody>
          <a:bodyPr/>
          <a:lstStyle>
            <a:lvl1pPr>
              <a:defRPr/>
            </a:lvl1pPr>
          </a:lstStyle>
          <a:p>
            <a:pPr>
              <a:defRPr/>
            </a:pPr>
            <a:fld id="{F70CD664-7AD9-4313-B10B-9C6A539CD79E}" type="slidenum">
              <a:rPr lang="en-US"/>
              <a:pPr>
                <a:defRPr/>
              </a:pPr>
              <a:t>‹#›</a:t>
            </a:fld>
            <a:endParaRPr lang="en-US" dirty="0"/>
          </a:p>
        </p:txBody>
      </p:sp>
    </p:spTree>
    <p:extLst>
      <p:ext uri="{BB962C8B-B14F-4D97-AF65-F5344CB8AC3E}">
        <p14:creationId xmlns:p14="http://schemas.microsoft.com/office/powerpoint/2010/main" val="30141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fld id="{78BE8694-7DCD-478C-9DF2-1EA9BF11B00B}" type="datetime1">
              <a:rPr lang="en-US"/>
              <a:pPr>
                <a:defRPr/>
              </a:pPr>
              <a:t>11/15/2016</a:t>
            </a:fld>
            <a:endParaRPr lang="en-US" dirty="0"/>
          </a:p>
        </p:txBody>
      </p:sp>
      <p:sp>
        <p:nvSpPr>
          <p:cNvPr id="3"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7"/>
          <p:cNvSpPr>
            <a:spLocks noGrp="1" noChangeArrowheads="1"/>
          </p:cNvSpPr>
          <p:nvPr>
            <p:ph type="sldNum" sz="quarter" idx="12"/>
          </p:nvPr>
        </p:nvSpPr>
        <p:spPr>
          <a:ln/>
        </p:spPr>
        <p:txBody>
          <a:bodyPr/>
          <a:lstStyle>
            <a:lvl1pPr>
              <a:defRPr/>
            </a:lvl1pPr>
          </a:lstStyle>
          <a:p>
            <a:pPr>
              <a:defRPr/>
            </a:pPr>
            <a:fld id="{24F5B158-D6FD-4A53-857E-94FDCA74BA70}" type="slidenum">
              <a:rPr lang="en-US"/>
              <a:pPr>
                <a:defRPr/>
              </a:pPr>
              <a:t>‹#›</a:t>
            </a:fld>
            <a:endParaRPr lang="en-US" dirty="0"/>
          </a:p>
        </p:txBody>
      </p:sp>
    </p:spTree>
    <p:extLst>
      <p:ext uri="{BB962C8B-B14F-4D97-AF65-F5344CB8AC3E}">
        <p14:creationId xmlns:p14="http://schemas.microsoft.com/office/powerpoint/2010/main" val="93227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D89FFE27-D4DA-4950-874F-573A946A34D1}" type="datetime1">
              <a:rPr lang="en-US"/>
              <a:pPr>
                <a:defRPr/>
              </a:pPr>
              <a:t>11/15/2016</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11A444F7-9C29-4A2B-94AA-9FA1C16F3894}" type="slidenum">
              <a:rPr lang="en-US"/>
              <a:pPr>
                <a:defRPr/>
              </a:pPr>
              <a:t>‹#›</a:t>
            </a:fld>
            <a:endParaRPr lang="en-US" dirty="0"/>
          </a:p>
        </p:txBody>
      </p:sp>
    </p:spTree>
    <p:extLst>
      <p:ext uri="{BB962C8B-B14F-4D97-AF65-F5344CB8AC3E}">
        <p14:creationId xmlns:p14="http://schemas.microsoft.com/office/powerpoint/2010/main" val="275356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fld id="{867AB129-060F-43F1-BCAF-3B3653FEF3D1}" type="datetime1">
              <a:rPr lang="en-US"/>
              <a:pPr>
                <a:defRPr/>
              </a:pPr>
              <a:t>11/15/2016</a:t>
            </a:fld>
            <a:endParaRPr lang="en-US" dirty="0"/>
          </a:p>
        </p:txBody>
      </p:sp>
      <p:sp>
        <p:nvSpPr>
          <p:cNvPr id="6" name="Rectangle 2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7"/>
          <p:cNvSpPr>
            <a:spLocks noGrp="1" noChangeArrowheads="1"/>
          </p:cNvSpPr>
          <p:nvPr>
            <p:ph type="sldNum" sz="quarter" idx="12"/>
          </p:nvPr>
        </p:nvSpPr>
        <p:spPr>
          <a:ln/>
        </p:spPr>
        <p:txBody>
          <a:bodyPr/>
          <a:lstStyle>
            <a:lvl1pPr>
              <a:defRPr/>
            </a:lvl1pPr>
          </a:lstStyle>
          <a:p>
            <a:pPr>
              <a:defRPr/>
            </a:pPr>
            <a:fld id="{822849A1-5338-45EF-9540-9E4BF9E37DA4}" type="slidenum">
              <a:rPr lang="en-US"/>
              <a:pPr>
                <a:defRPr/>
              </a:pPr>
              <a:t>‹#›</a:t>
            </a:fld>
            <a:endParaRPr lang="en-US" dirty="0"/>
          </a:p>
        </p:txBody>
      </p:sp>
    </p:spTree>
    <p:extLst>
      <p:ext uri="{BB962C8B-B14F-4D97-AF65-F5344CB8AC3E}">
        <p14:creationId xmlns:p14="http://schemas.microsoft.com/office/powerpoint/2010/main" val="371775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9144000" cy="6858000"/>
            <a:chOff x="0" y="0"/>
            <a:chExt cx="5760" cy="4320"/>
          </a:xfrm>
        </p:grpSpPr>
        <p:sp>
          <p:nvSpPr>
            <p:cNvPr id="1050" name="Freeform 4"/>
            <p:cNvSpPr>
              <a:spLocks/>
            </p:cNvSpPr>
            <p:nvPr/>
          </p:nvSpPr>
          <p:spPr bwMode="hidden">
            <a:xfrm>
              <a:off x="0" y="3072"/>
              <a:ext cx="5760" cy="1248"/>
            </a:xfrm>
            <a:custGeom>
              <a:avLst/>
              <a:gdLst>
                <a:gd name="T0" fmla="*/ 210 w 6027"/>
                <a:gd name="T1" fmla="*/ 1 h 2296"/>
                <a:gd name="T2" fmla="*/ 0 w 6027"/>
                <a:gd name="T3" fmla="*/ 1 h 2296"/>
                <a:gd name="T4" fmla="*/ 0 w 6027"/>
                <a:gd name="T5" fmla="*/ 0 h 2296"/>
                <a:gd name="T6" fmla="*/ 210 w 6027"/>
                <a:gd name="T7" fmla="*/ 0 h 2296"/>
                <a:gd name="T8" fmla="*/ 210 w 6027"/>
                <a:gd name="T9" fmla="*/ 1 h 2296"/>
                <a:gd name="T10" fmla="*/ 210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7077" name="Freeform 5"/>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1027" name="Freeform 6"/>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028"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1043" name="Group 9"/>
            <p:cNvGrpSpPr>
              <a:grpSpLocks/>
            </p:cNvGrpSpPr>
            <p:nvPr userDrawn="1"/>
          </p:nvGrpSpPr>
          <p:grpSpPr bwMode="auto">
            <a:xfrm>
              <a:off x="2486" y="3792"/>
              <a:ext cx="2458" cy="540"/>
              <a:chOff x="2486" y="3792"/>
              <a:chExt cx="2458" cy="540"/>
            </a:xfrm>
          </p:grpSpPr>
          <p:sp>
            <p:nvSpPr>
              <p:cNvPr id="1045"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6" name="Freeform 11"/>
              <p:cNvSpPr>
                <a:spLocks/>
              </p:cNvSpPr>
              <p:nvPr userDrawn="1"/>
            </p:nvSpPr>
            <p:spPr bwMode="ltGray">
              <a:xfrm>
                <a:off x="2677" y="3792"/>
                <a:ext cx="186" cy="395"/>
              </a:xfrm>
              <a:custGeom>
                <a:avLst/>
                <a:gdLst>
                  <a:gd name="T0" fmla="*/ 36 w 186"/>
                  <a:gd name="T1" fmla="*/ 0 h 353"/>
                  <a:gd name="T2" fmla="*/ 54 w 186"/>
                  <a:gd name="T3" fmla="*/ 72629 h 353"/>
                  <a:gd name="T4" fmla="*/ 24 w 186"/>
                  <a:gd name="T5" fmla="*/ 124639 h 353"/>
                  <a:gd name="T6" fmla="*/ 18 w 186"/>
                  <a:gd name="T7" fmla="*/ 269797 h 353"/>
                  <a:gd name="T8" fmla="*/ 42 w 186"/>
                  <a:gd name="T9" fmla="*/ 468378 h 353"/>
                  <a:gd name="T10" fmla="*/ 48 w 186"/>
                  <a:gd name="T11" fmla="*/ 663157 h 353"/>
                  <a:gd name="T12" fmla="*/ 0 w 186"/>
                  <a:gd name="T13" fmla="*/ 1449187 h 353"/>
                  <a:gd name="T14" fmla="*/ 54 w 186"/>
                  <a:gd name="T15" fmla="*/ 958461 h 353"/>
                  <a:gd name="T16" fmla="*/ 84 w 186"/>
                  <a:gd name="T17" fmla="*/ 884685 h 353"/>
                  <a:gd name="T18" fmla="*/ 126 w 186"/>
                  <a:gd name="T19" fmla="*/ 518998 h 353"/>
                  <a:gd name="T20" fmla="*/ 144 w 186"/>
                  <a:gd name="T21" fmla="*/ 491011 h 353"/>
                  <a:gd name="T22" fmla="*/ 144 w 186"/>
                  <a:gd name="T23" fmla="*/ 370423 h 353"/>
                  <a:gd name="T24" fmla="*/ 186 w 186"/>
                  <a:gd name="T25" fmla="*/ 269797 h 353"/>
                  <a:gd name="T26" fmla="*/ 162 w 186"/>
                  <a:gd name="T27" fmla="*/ 2446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7"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8"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9095 h 66"/>
                  <a:gd name="T8" fmla="*/ 6 w 155"/>
                  <a:gd name="T9" fmla="*/ 83848 h 66"/>
                  <a:gd name="T10" fmla="*/ 0 w 155"/>
                  <a:gd name="T11" fmla="*/ 114833 h 66"/>
                  <a:gd name="T12" fmla="*/ 78 w 155"/>
                  <a:gd name="T13" fmla="*/ 281471 h 66"/>
                  <a:gd name="T14" fmla="*/ 96 w 155"/>
                  <a:gd name="T15" fmla="*/ 198132 h 66"/>
                  <a:gd name="T16" fmla="*/ 155 w 155"/>
                  <a:gd name="T17" fmla="*/ 313116 h 66"/>
                  <a:gd name="T18" fmla="*/ 126 w 155"/>
                  <a:gd name="T19" fmla="*/ 11483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9" name="Freeform 14"/>
              <p:cNvSpPr>
                <a:spLocks/>
              </p:cNvSpPr>
              <p:nvPr userDrawn="1"/>
            </p:nvSpPr>
            <p:spPr bwMode="ltGray">
              <a:xfrm>
                <a:off x="2486" y="3859"/>
                <a:ext cx="42" cy="81"/>
              </a:xfrm>
              <a:custGeom>
                <a:avLst/>
                <a:gdLst>
                  <a:gd name="T0" fmla="*/ 6 w 42"/>
                  <a:gd name="T1" fmla="*/ 223215 h 72"/>
                  <a:gd name="T2" fmla="*/ 0 w 42"/>
                  <a:gd name="T3" fmla="*/ 115767 h 72"/>
                  <a:gd name="T4" fmla="*/ 12 w 42"/>
                  <a:gd name="T5" fmla="*/ 40107 h 72"/>
                  <a:gd name="T6" fmla="*/ 0 w 42"/>
                  <a:gd name="T7" fmla="*/ 40107 h 72"/>
                  <a:gd name="T8" fmla="*/ 12 w 42"/>
                  <a:gd name="T9" fmla="*/ 40107 h 72"/>
                  <a:gd name="T10" fmla="*/ 24 w 42"/>
                  <a:gd name="T11" fmla="*/ 40107 h 72"/>
                  <a:gd name="T12" fmla="*/ 36 w 42"/>
                  <a:gd name="T13" fmla="*/ 40107 h 72"/>
                  <a:gd name="T14" fmla="*/ 42 w 42"/>
                  <a:gd name="T15" fmla="*/ 0 h 72"/>
                  <a:gd name="T16" fmla="*/ 30 w 42"/>
                  <a:gd name="T17" fmla="*/ 115767 h 72"/>
                  <a:gd name="T18" fmla="*/ 42 w 42"/>
                  <a:gd name="T19" fmla="*/ 297606 h 72"/>
                  <a:gd name="T20" fmla="*/ 12 w 42"/>
                  <a:gd name="T21" fmla="*/ 436145 h 72"/>
                  <a:gd name="T22" fmla="*/ 6 w 42"/>
                  <a:gd name="T23" fmla="*/ 223215 h 72"/>
                  <a:gd name="T24" fmla="*/ 6 w 42"/>
                  <a:gd name="T25" fmla="*/ 22321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7087"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1029" name="Group 16"/>
          <p:cNvGrpSpPr>
            <a:grpSpLocks/>
          </p:cNvGrpSpPr>
          <p:nvPr/>
        </p:nvGrpSpPr>
        <p:grpSpPr bwMode="auto">
          <a:xfrm>
            <a:off x="627063" y="6021388"/>
            <a:ext cx="5684837" cy="849312"/>
            <a:chOff x="395" y="3793"/>
            <a:chExt cx="3581" cy="535"/>
          </a:xfrm>
        </p:grpSpPr>
        <p:sp>
          <p:nvSpPr>
            <p:cNvPr id="1036" name="Freeform 17"/>
            <p:cNvSpPr>
              <a:spLocks/>
            </p:cNvSpPr>
            <p:nvPr/>
          </p:nvSpPr>
          <p:spPr bwMode="auto">
            <a:xfrm>
              <a:off x="1196" y="3793"/>
              <a:ext cx="365" cy="291"/>
            </a:xfrm>
            <a:custGeom>
              <a:avLst/>
              <a:gdLst>
                <a:gd name="T0" fmla="*/ 24 w 365"/>
                <a:gd name="T1" fmla="*/ 24 h 287"/>
                <a:gd name="T2" fmla="*/ 0 w 365"/>
                <a:gd name="T3" fmla="*/ 160 h 287"/>
                <a:gd name="T4" fmla="*/ 66 w 365"/>
                <a:gd name="T5" fmla="*/ 308 h 287"/>
                <a:gd name="T6" fmla="*/ 143 w 365"/>
                <a:gd name="T7" fmla="*/ 506 h 287"/>
                <a:gd name="T8" fmla="*/ 191 w 365"/>
                <a:gd name="T9" fmla="*/ 465 h 287"/>
                <a:gd name="T10" fmla="*/ 341 w 365"/>
                <a:gd name="T11" fmla="*/ 798 h 287"/>
                <a:gd name="T12" fmla="*/ 305 w 365"/>
                <a:gd name="T13" fmla="*/ 485 h 287"/>
                <a:gd name="T14" fmla="*/ 365 w 365"/>
                <a:gd name="T15" fmla="*/ 364 h 287"/>
                <a:gd name="T16" fmla="*/ 359 w 365"/>
                <a:gd name="T17" fmla="*/ 349 h 287"/>
                <a:gd name="T18" fmla="*/ 335 w 365"/>
                <a:gd name="T19" fmla="*/ 320 h 287"/>
                <a:gd name="T20" fmla="*/ 299 w 365"/>
                <a:gd name="T21" fmla="*/ 240 h 287"/>
                <a:gd name="T22" fmla="*/ 257 w 365"/>
                <a:gd name="T23" fmla="*/ 186 h 287"/>
                <a:gd name="T24" fmla="*/ 215 w 365"/>
                <a:gd name="T25" fmla="*/ 148 h 287"/>
                <a:gd name="T26" fmla="*/ 173 w 365"/>
                <a:gd name="T27" fmla="*/ 11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7"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8"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118 h 60"/>
                <a:gd name="T16" fmla="*/ 65 w 71"/>
                <a:gd name="T17" fmla="*/ 142 h 60"/>
                <a:gd name="T18" fmla="*/ 71 w 71"/>
                <a:gd name="T19" fmla="*/ 174 h 60"/>
                <a:gd name="T20" fmla="*/ 71 w 71"/>
                <a:gd name="T21" fmla="*/ 192 h 60"/>
                <a:gd name="T22" fmla="*/ 59 w 71"/>
                <a:gd name="T23" fmla="*/ 174 h 60"/>
                <a:gd name="T24" fmla="*/ 47 w 71"/>
                <a:gd name="T25" fmla="*/ 142 h 60"/>
                <a:gd name="T26" fmla="*/ 23 w 71"/>
                <a:gd name="T27" fmla="*/ 118 h 60"/>
                <a:gd name="T28" fmla="*/ 23 w 71"/>
                <a:gd name="T29" fmla="*/ 130 h 60"/>
                <a:gd name="T30" fmla="*/ 18 w 71"/>
                <a:gd name="T31" fmla="*/ 142 h 60"/>
                <a:gd name="T32" fmla="*/ 12 w 71"/>
                <a:gd name="T33" fmla="*/ 156 h 60"/>
                <a:gd name="T34" fmla="*/ 6 w 71"/>
                <a:gd name="T35" fmla="*/ 156 h 60"/>
                <a:gd name="T36" fmla="*/ 6 w 71"/>
                <a:gd name="T37" fmla="*/ 156 h 60"/>
                <a:gd name="T38" fmla="*/ 6 w 71"/>
                <a:gd name="T39" fmla="*/ 13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9"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134 h 162"/>
                <a:gd name="T10" fmla="*/ 96 w 161"/>
                <a:gd name="T11" fmla="*/ 146 h 162"/>
                <a:gd name="T12" fmla="*/ 102 w 161"/>
                <a:gd name="T13" fmla="*/ 170 h 162"/>
                <a:gd name="T14" fmla="*/ 108 w 161"/>
                <a:gd name="T15" fmla="*/ 194 h 162"/>
                <a:gd name="T16" fmla="*/ 120 w 161"/>
                <a:gd name="T17" fmla="*/ 225 h 162"/>
                <a:gd name="T18" fmla="*/ 143 w 161"/>
                <a:gd name="T19" fmla="*/ 279 h 162"/>
                <a:gd name="T20" fmla="*/ 155 w 161"/>
                <a:gd name="T21" fmla="*/ 341 h 162"/>
                <a:gd name="T22" fmla="*/ 161 w 161"/>
                <a:gd name="T23" fmla="*/ 380 h 162"/>
                <a:gd name="T24" fmla="*/ 161 w 161"/>
                <a:gd name="T25" fmla="*/ 395 h 162"/>
                <a:gd name="T26" fmla="*/ 96 w 161"/>
                <a:gd name="T27" fmla="*/ 243 h 162"/>
                <a:gd name="T28" fmla="*/ 30 w 161"/>
                <a:gd name="T29" fmla="*/ 13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21"/>
            <p:cNvSpPr>
              <a:spLocks/>
            </p:cNvSpPr>
            <p:nvPr/>
          </p:nvSpPr>
          <p:spPr bwMode="auto">
            <a:xfrm>
              <a:off x="706" y="3854"/>
              <a:ext cx="59" cy="61"/>
            </a:xfrm>
            <a:custGeom>
              <a:avLst/>
              <a:gdLst>
                <a:gd name="T0" fmla="*/ 59 w 59"/>
                <a:gd name="T1" fmla="*/ 6 h 60"/>
                <a:gd name="T2" fmla="*/ 41 w 59"/>
                <a:gd name="T3" fmla="*/ 118 h 60"/>
                <a:gd name="T4" fmla="*/ 41 w 59"/>
                <a:gd name="T5" fmla="*/ 130 h 60"/>
                <a:gd name="T6" fmla="*/ 47 w 59"/>
                <a:gd name="T7" fmla="*/ 142 h 60"/>
                <a:gd name="T8" fmla="*/ 53 w 59"/>
                <a:gd name="T9" fmla="*/ 174 h 60"/>
                <a:gd name="T10" fmla="*/ 53 w 59"/>
                <a:gd name="T11" fmla="*/ 192 h 60"/>
                <a:gd name="T12" fmla="*/ 47 w 59"/>
                <a:gd name="T13" fmla="*/ 174 h 60"/>
                <a:gd name="T14" fmla="*/ 35 w 59"/>
                <a:gd name="T15" fmla="*/ 156 h 60"/>
                <a:gd name="T16" fmla="*/ 23 w 59"/>
                <a:gd name="T17" fmla="*/ 130 h 60"/>
                <a:gd name="T18" fmla="*/ 17 w 59"/>
                <a:gd name="T19" fmla="*/ 11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1" name="Freeform 22"/>
            <p:cNvSpPr>
              <a:spLocks/>
            </p:cNvSpPr>
            <p:nvPr/>
          </p:nvSpPr>
          <p:spPr bwMode="auto">
            <a:xfrm>
              <a:off x="395" y="3811"/>
              <a:ext cx="245" cy="207"/>
            </a:xfrm>
            <a:custGeom>
              <a:avLst/>
              <a:gdLst>
                <a:gd name="T0" fmla="*/ 233 w 245"/>
                <a:gd name="T1" fmla="*/ 118 h 204"/>
                <a:gd name="T2" fmla="*/ 245 w 245"/>
                <a:gd name="T3" fmla="*/ 130 h 204"/>
                <a:gd name="T4" fmla="*/ 209 w 245"/>
                <a:gd name="T5" fmla="*/ 236 h 204"/>
                <a:gd name="T6" fmla="*/ 143 w 245"/>
                <a:gd name="T7" fmla="*/ 383 h 204"/>
                <a:gd name="T8" fmla="*/ 167 w 245"/>
                <a:gd name="T9" fmla="*/ 457 h 204"/>
                <a:gd name="T10" fmla="*/ 179 w 245"/>
                <a:gd name="T11" fmla="*/ 596 h 204"/>
                <a:gd name="T12" fmla="*/ 77 w 245"/>
                <a:gd name="T13" fmla="*/ 383 h 204"/>
                <a:gd name="T14" fmla="*/ 47 w 245"/>
                <a:gd name="T15" fmla="*/ 236 h 204"/>
                <a:gd name="T16" fmla="*/ 89 w 245"/>
                <a:gd name="T17" fmla="*/ 182 h 204"/>
                <a:gd name="T18" fmla="*/ 59 w 245"/>
                <a:gd name="T19" fmla="*/ 11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118 h 204"/>
                <a:gd name="T50" fmla="*/ 233 w 245"/>
                <a:gd name="T51" fmla="*/ 11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7095" name="Rectangle 23"/>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1" name="Rectangle 24"/>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fld id="{7AECA79C-866B-49E9-BAED-F7CBDCCFE334}" type="datetime1">
              <a:rPr lang="en-US"/>
              <a:pPr>
                <a:defRPr/>
              </a:pPr>
              <a:t>11/15/2016</a:t>
            </a:fld>
            <a:endParaRPr lang="en-US" dirty="0"/>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endParaRPr lang="en-US" dirty="0"/>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fld id="{A2EC78BE-4207-4BC3-806E-2FA0588D69AA}" type="slidenum">
              <a:rPr lang="en-US"/>
              <a:pPr>
                <a:defRPr/>
              </a:pPr>
              <a:t>‹#›</a:t>
            </a:fld>
            <a:endParaRPr lang="en-US" dirty="0"/>
          </a:p>
        </p:txBody>
      </p:sp>
      <p:pic>
        <p:nvPicPr>
          <p:cNvPr id="81922" name="Picture 2" descr="C:\Temp\TSL_logo2.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478587" y="6118225"/>
            <a:ext cx="2435225" cy="629982"/>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5801" r:id="rId1"/>
    <p:sldLayoutId id="2147485788" r:id="rId2"/>
    <p:sldLayoutId id="2147485789" r:id="rId3"/>
    <p:sldLayoutId id="2147485790" r:id="rId4"/>
    <p:sldLayoutId id="2147485791" r:id="rId5"/>
    <p:sldLayoutId id="2147485792" r:id="rId6"/>
    <p:sldLayoutId id="2147485793" r:id="rId7"/>
    <p:sldLayoutId id="2147485794" r:id="rId8"/>
    <p:sldLayoutId id="2147485795" r:id="rId9"/>
    <p:sldLayoutId id="2147485796" r:id="rId10"/>
    <p:sldLayoutId id="2147485797" r:id="rId11"/>
    <p:sldLayoutId id="2147485798" r:id="rId12"/>
    <p:sldLayoutId id="2147485799" r:id="rId13"/>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9144000" cy="6858000"/>
            <a:chOff x="0" y="0"/>
            <a:chExt cx="5760" cy="4320"/>
          </a:xfrm>
        </p:grpSpPr>
        <p:sp>
          <p:nvSpPr>
            <p:cNvPr id="1050" name="Freeform 4"/>
            <p:cNvSpPr>
              <a:spLocks/>
            </p:cNvSpPr>
            <p:nvPr/>
          </p:nvSpPr>
          <p:spPr bwMode="hidden">
            <a:xfrm>
              <a:off x="0" y="3072"/>
              <a:ext cx="5760" cy="1248"/>
            </a:xfrm>
            <a:custGeom>
              <a:avLst/>
              <a:gdLst>
                <a:gd name="T0" fmla="*/ 210 w 6027"/>
                <a:gd name="T1" fmla="*/ 1 h 2296"/>
                <a:gd name="T2" fmla="*/ 0 w 6027"/>
                <a:gd name="T3" fmla="*/ 1 h 2296"/>
                <a:gd name="T4" fmla="*/ 0 w 6027"/>
                <a:gd name="T5" fmla="*/ 0 h 2296"/>
                <a:gd name="T6" fmla="*/ 210 w 6027"/>
                <a:gd name="T7" fmla="*/ 0 h 2296"/>
                <a:gd name="T8" fmla="*/ 210 w 6027"/>
                <a:gd name="T9" fmla="*/ 1 h 2296"/>
                <a:gd name="T10" fmla="*/ 210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7077" name="Freeform 5"/>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1027" name="Freeform 6"/>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1028"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1043" name="Group 9"/>
            <p:cNvGrpSpPr>
              <a:grpSpLocks/>
            </p:cNvGrpSpPr>
            <p:nvPr userDrawn="1"/>
          </p:nvGrpSpPr>
          <p:grpSpPr bwMode="auto">
            <a:xfrm>
              <a:off x="2486" y="3792"/>
              <a:ext cx="2458" cy="540"/>
              <a:chOff x="2486" y="3792"/>
              <a:chExt cx="2458" cy="540"/>
            </a:xfrm>
          </p:grpSpPr>
          <p:sp>
            <p:nvSpPr>
              <p:cNvPr id="1045"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6" name="Freeform 11"/>
              <p:cNvSpPr>
                <a:spLocks/>
              </p:cNvSpPr>
              <p:nvPr userDrawn="1"/>
            </p:nvSpPr>
            <p:spPr bwMode="ltGray">
              <a:xfrm>
                <a:off x="2677" y="3792"/>
                <a:ext cx="186" cy="395"/>
              </a:xfrm>
              <a:custGeom>
                <a:avLst/>
                <a:gdLst>
                  <a:gd name="T0" fmla="*/ 36 w 186"/>
                  <a:gd name="T1" fmla="*/ 0 h 353"/>
                  <a:gd name="T2" fmla="*/ 54 w 186"/>
                  <a:gd name="T3" fmla="*/ 72629 h 353"/>
                  <a:gd name="T4" fmla="*/ 24 w 186"/>
                  <a:gd name="T5" fmla="*/ 124639 h 353"/>
                  <a:gd name="T6" fmla="*/ 18 w 186"/>
                  <a:gd name="T7" fmla="*/ 269797 h 353"/>
                  <a:gd name="T8" fmla="*/ 42 w 186"/>
                  <a:gd name="T9" fmla="*/ 468378 h 353"/>
                  <a:gd name="T10" fmla="*/ 48 w 186"/>
                  <a:gd name="T11" fmla="*/ 663157 h 353"/>
                  <a:gd name="T12" fmla="*/ 0 w 186"/>
                  <a:gd name="T13" fmla="*/ 1449187 h 353"/>
                  <a:gd name="T14" fmla="*/ 54 w 186"/>
                  <a:gd name="T15" fmla="*/ 958461 h 353"/>
                  <a:gd name="T16" fmla="*/ 84 w 186"/>
                  <a:gd name="T17" fmla="*/ 884685 h 353"/>
                  <a:gd name="T18" fmla="*/ 126 w 186"/>
                  <a:gd name="T19" fmla="*/ 518998 h 353"/>
                  <a:gd name="T20" fmla="*/ 144 w 186"/>
                  <a:gd name="T21" fmla="*/ 491011 h 353"/>
                  <a:gd name="T22" fmla="*/ 144 w 186"/>
                  <a:gd name="T23" fmla="*/ 370423 h 353"/>
                  <a:gd name="T24" fmla="*/ 186 w 186"/>
                  <a:gd name="T25" fmla="*/ 269797 h 353"/>
                  <a:gd name="T26" fmla="*/ 162 w 186"/>
                  <a:gd name="T27" fmla="*/ 2446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7"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8"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9095 h 66"/>
                  <a:gd name="T8" fmla="*/ 6 w 155"/>
                  <a:gd name="T9" fmla="*/ 83848 h 66"/>
                  <a:gd name="T10" fmla="*/ 0 w 155"/>
                  <a:gd name="T11" fmla="*/ 114833 h 66"/>
                  <a:gd name="T12" fmla="*/ 78 w 155"/>
                  <a:gd name="T13" fmla="*/ 281471 h 66"/>
                  <a:gd name="T14" fmla="*/ 96 w 155"/>
                  <a:gd name="T15" fmla="*/ 198132 h 66"/>
                  <a:gd name="T16" fmla="*/ 155 w 155"/>
                  <a:gd name="T17" fmla="*/ 313116 h 66"/>
                  <a:gd name="T18" fmla="*/ 126 w 155"/>
                  <a:gd name="T19" fmla="*/ 11483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9" name="Freeform 14"/>
              <p:cNvSpPr>
                <a:spLocks/>
              </p:cNvSpPr>
              <p:nvPr userDrawn="1"/>
            </p:nvSpPr>
            <p:spPr bwMode="ltGray">
              <a:xfrm>
                <a:off x="2486" y="3859"/>
                <a:ext cx="42" cy="81"/>
              </a:xfrm>
              <a:custGeom>
                <a:avLst/>
                <a:gdLst>
                  <a:gd name="T0" fmla="*/ 6 w 42"/>
                  <a:gd name="T1" fmla="*/ 223215 h 72"/>
                  <a:gd name="T2" fmla="*/ 0 w 42"/>
                  <a:gd name="T3" fmla="*/ 115767 h 72"/>
                  <a:gd name="T4" fmla="*/ 12 w 42"/>
                  <a:gd name="T5" fmla="*/ 40107 h 72"/>
                  <a:gd name="T6" fmla="*/ 0 w 42"/>
                  <a:gd name="T7" fmla="*/ 40107 h 72"/>
                  <a:gd name="T8" fmla="*/ 12 w 42"/>
                  <a:gd name="T9" fmla="*/ 40107 h 72"/>
                  <a:gd name="T10" fmla="*/ 24 w 42"/>
                  <a:gd name="T11" fmla="*/ 40107 h 72"/>
                  <a:gd name="T12" fmla="*/ 36 w 42"/>
                  <a:gd name="T13" fmla="*/ 40107 h 72"/>
                  <a:gd name="T14" fmla="*/ 42 w 42"/>
                  <a:gd name="T15" fmla="*/ 0 h 72"/>
                  <a:gd name="T16" fmla="*/ 30 w 42"/>
                  <a:gd name="T17" fmla="*/ 115767 h 72"/>
                  <a:gd name="T18" fmla="*/ 42 w 42"/>
                  <a:gd name="T19" fmla="*/ 297606 h 72"/>
                  <a:gd name="T20" fmla="*/ 12 w 42"/>
                  <a:gd name="T21" fmla="*/ 436145 h 72"/>
                  <a:gd name="T22" fmla="*/ 6 w 42"/>
                  <a:gd name="T23" fmla="*/ 223215 h 72"/>
                  <a:gd name="T24" fmla="*/ 6 w 42"/>
                  <a:gd name="T25" fmla="*/ 22321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7087"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1029" name="Group 16"/>
          <p:cNvGrpSpPr>
            <a:grpSpLocks/>
          </p:cNvGrpSpPr>
          <p:nvPr/>
        </p:nvGrpSpPr>
        <p:grpSpPr bwMode="auto">
          <a:xfrm>
            <a:off x="627063" y="6021388"/>
            <a:ext cx="5684837" cy="849312"/>
            <a:chOff x="395" y="3793"/>
            <a:chExt cx="3581" cy="535"/>
          </a:xfrm>
        </p:grpSpPr>
        <p:sp>
          <p:nvSpPr>
            <p:cNvPr id="1036" name="Freeform 17"/>
            <p:cNvSpPr>
              <a:spLocks/>
            </p:cNvSpPr>
            <p:nvPr/>
          </p:nvSpPr>
          <p:spPr bwMode="auto">
            <a:xfrm>
              <a:off x="1196" y="3793"/>
              <a:ext cx="365" cy="291"/>
            </a:xfrm>
            <a:custGeom>
              <a:avLst/>
              <a:gdLst>
                <a:gd name="T0" fmla="*/ 24 w 365"/>
                <a:gd name="T1" fmla="*/ 24 h 287"/>
                <a:gd name="T2" fmla="*/ 0 w 365"/>
                <a:gd name="T3" fmla="*/ 160 h 287"/>
                <a:gd name="T4" fmla="*/ 66 w 365"/>
                <a:gd name="T5" fmla="*/ 308 h 287"/>
                <a:gd name="T6" fmla="*/ 143 w 365"/>
                <a:gd name="T7" fmla="*/ 506 h 287"/>
                <a:gd name="T8" fmla="*/ 191 w 365"/>
                <a:gd name="T9" fmla="*/ 465 h 287"/>
                <a:gd name="T10" fmla="*/ 341 w 365"/>
                <a:gd name="T11" fmla="*/ 798 h 287"/>
                <a:gd name="T12" fmla="*/ 305 w 365"/>
                <a:gd name="T13" fmla="*/ 485 h 287"/>
                <a:gd name="T14" fmla="*/ 365 w 365"/>
                <a:gd name="T15" fmla="*/ 364 h 287"/>
                <a:gd name="T16" fmla="*/ 359 w 365"/>
                <a:gd name="T17" fmla="*/ 349 h 287"/>
                <a:gd name="T18" fmla="*/ 335 w 365"/>
                <a:gd name="T19" fmla="*/ 320 h 287"/>
                <a:gd name="T20" fmla="*/ 299 w 365"/>
                <a:gd name="T21" fmla="*/ 240 h 287"/>
                <a:gd name="T22" fmla="*/ 257 w 365"/>
                <a:gd name="T23" fmla="*/ 186 h 287"/>
                <a:gd name="T24" fmla="*/ 215 w 365"/>
                <a:gd name="T25" fmla="*/ 148 h 287"/>
                <a:gd name="T26" fmla="*/ 173 w 365"/>
                <a:gd name="T27" fmla="*/ 112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7"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8"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118 h 60"/>
                <a:gd name="T16" fmla="*/ 65 w 71"/>
                <a:gd name="T17" fmla="*/ 142 h 60"/>
                <a:gd name="T18" fmla="*/ 71 w 71"/>
                <a:gd name="T19" fmla="*/ 174 h 60"/>
                <a:gd name="T20" fmla="*/ 71 w 71"/>
                <a:gd name="T21" fmla="*/ 192 h 60"/>
                <a:gd name="T22" fmla="*/ 59 w 71"/>
                <a:gd name="T23" fmla="*/ 174 h 60"/>
                <a:gd name="T24" fmla="*/ 47 w 71"/>
                <a:gd name="T25" fmla="*/ 142 h 60"/>
                <a:gd name="T26" fmla="*/ 23 w 71"/>
                <a:gd name="T27" fmla="*/ 118 h 60"/>
                <a:gd name="T28" fmla="*/ 23 w 71"/>
                <a:gd name="T29" fmla="*/ 130 h 60"/>
                <a:gd name="T30" fmla="*/ 18 w 71"/>
                <a:gd name="T31" fmla="*/ 142 h 60"/>
                <a:gd name="T32" fmla="*/ 12 w 71"/>
                <a:gd name="T33" fmla="*/ 156 h 60"/>
                <a:gd name="T34" fmla="*/ 6 w 71"/>
                <a:gd name="T35" fmla="*/ 156 h 60"/>
                <a:gd name="T36" fmla="*/ 6 w 71"/>
                <a:gd name="T37" fmla="*/ 156 h 60"/>
                <a:gd name="T38" fmla="*/ 6 w 71"/>
                <a:gd name="T39" fmla="*/ 13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9"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134 h 162"/>
                <a:gd name="T10" fmla="*/ 96 w 161"/>
                <a:gd name="T11" fmla="*/ 146 h 162"/>
                <a:gd name="T12" fmla="*/ 102 w 161"/>
                <a:gd name="T13" fmla="*/ 170 h 162"/>
                <a:gd name="T14" fmla="*/ 108 w 161"/>
                <a:gd name="T15" fmla="*/ 194 h 162"/>
                <a:gd name="T16" fmla="*/ 120 w 161"/>
                <a:gd name="T17" fmla="*/ 225 h 162"/>
                <a:gd name="T18" fmla="*/ 143 w 161"/>
                <a:gd name="T19" fmla="*/ 279 h 162"/>
                <a:gd name="T20" fmla="*/ 155 w 161"/>
                <a:gd name="T21" fmla="*/ 341 h 162"/>
                <a:gd name="T22" fmla="*/ 161 w 161"/>
                <a:gd name="T23" fmla="*/ 380 h 162"/>
                <a:gd name="T24" fmla="*/ 161 w 161"/>
                <a:gd name="T25" fmla="*/ 395 h 162"/>
                <a:gd name="T26" fmla="*/ 96 w 161"/>
                <a:gd name="T27" fmla="*/ 243 h 162"/>
                <a:gd name="T28" fmla="*/ 30 w 161"/>
                <a:gd name="T29" fmla="*/ 13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21"/>
            <p:cNvSpPr>
              <a:spLocks/>
            </p:cNvSpPr>
            <p:nvPr/>
          </p:nvSpPr>
          <p:spPr bwMode="auto">
            <a:xfrm>
              <a:off x="706" y="3854"/>
              <a:ext cx="59" cy="61"/>
            </a:xfrm>
            <a:custGeom>
              <a:avLst/>
              <a:gdLst>
                <a:gd name="T0" fmla="*/ 59 w 59"/>
                <a:gd name="T1" fmla="*/ 6 h 60"/>
                <a:gd name="T2" fmla="*/ 41 w 59"/>
                <a:gd name="T3" fmla="*/ 118 h 60"/>
                <a:gd name="T4" fmla="*/ 41 w 59"/>
                <a:gd name="T5" fmla="*/ 130 h 60"/>
                <a:gd name="T6" fmla="*/ 47 w 59"/>
                <a:gd name="T7" fmla="*/ 142 h 60"/>
                <a:gd name="T8" fmla="*/ 53 w 59"/>
                <a:gd name="T9" fmla="*/ 174 h 60"/>
                <a:gd name="T10" fmla="*/ 53 w 59"/>
                <a:gd name="T11" fmla="*/ 192 h 60"/>
                <a:gd name="T12" fmla="*/ 47 w 59"/>
                <a:gd name="T13" fmla="*/ 174 h 60"/>
                <a:gd name="T14" fmla="*/ 35 w 59"/>
                <a:gd name="T15" fmla="*/ 156 h 60"/>
                <a:gd name="T16" fmla="*/ 23 w 59"/>
                <a:gd name="T17" fmla="*/ 130 h 60"/>
                <a:gd name="T18" fmla="*/ 17 w 59"/>
                <a:gd name="T19" fmla="*/ 11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1" name="Freeform 22"/>
            <p:cNvSpPr>
              <a:spLocks/>
            </p:cNvSpPr>
            <p:nvPr/>
          </p:nvSpPr>
          <p:spPr bwMode="auto">
            <a:xfrm>
              <a:off x="395" y="3811"/>
              <a:ext cx="245" cy="207"/>
            </a:xfrm>
            <a:custGeom>
              <a:avLst/>
              <a:gdLst>
                <a:gd name="T0" fmla="*/ 233 w 245"/>
                <a:gd name="T1" fmla="*/ 118 h 204"/>
                <a:gd name="T2" fmla="*/ 245 w 245"/>
                <a:gd name="T3" fmla="*/ 130 h 204"/>
                <a:gd name="T4" fmla="*/ 209 w 245"/>
                <a:gd name="T5" fmla="*/ 236 h 204"/>
                <a:gd name="T6" fmla="*/ 143 w 245"/>
                <a:gd name="T7" fmla="*/ 383 h 204"/>
                <a:gd name="T8" fmla="*/ 167 w 245"/>
                <a:gd name="T9" fmla="*/ 457 h 204"/>
                <a:gd name="T10" fmla="*/ 179 w 245"/>
                <a:gd name="T11" fmla="*/ 596 h 204"/>
                <a:gd name="T12" fmla="*/ 77 w 245"/>
                <a:gd name="T13" fmla="*/ 383 h 204"/>
                <a:gd name="T14" fmla="*/ 47 w 245"/>
                <a:gd name="T15" fmla="*/ 236 h 204"/>
                <a:gd name="T16" fmla="*/ 89 w 245"/>
                <a:gd name="T17" fmla="*/ 182 h 204"/>
                <a:gd name="T18" fmla="*/ 59 w 245"/>
                <a:gd name="T19" fmla="*/ 11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118 h 204"/>
                <a:gd name="T50" fmla="*/ 233 w 245"/>
                <a:gd name="T51" fmla="*/ 11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7095" name="Rectangle 23"/>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4"/>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fld id="{7AECA79C-866B-49E9-BAED-F7CBDCCFE334}" type="datetime1">
              <a:rPr lang="en-US"/>
              <a:pPr>
                <a:defRPr/>
              </a:pPr>
              <a:t>11/15/2016</a:t>
            </a:fld>
            <a:endParaRPr lang="en-US" dirty="0"/>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endParaRPr lang="en-US" dirty="0"/>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effectLst>
                  <a:outerShdw blurRad="38100" dist="38100" dir="2700000" algn="tl">
                    <a:srgbClr val="000000"/>
                  </a:outerShdw>
                </a:effectLst>
                <a:latin typeface="+mn-lt"/>
              </a:defRPr>
            </a:lvl1pPr>
          </a:lstStyle>
          <a:p>
            <a:pPr>
              <a:defRPr/>
            </a:pPr>
            <a:fld id="{A2EC78BE-4207-4BC3-806E-2FA0588D69AA}" type="slidenum">
              <a:rPr lang="en-US"/>
              <a:pPr>
                <a:defRPr/>
              </a:pPr>
              <a:t>‹#›</a:t>
            </a:fld>
            <a:endParaRPr lang="en-US" dirty="0"/>
          </a:p>
        </p:txBody>
      </p:sp>
      <p:pic>
        <p:nvPicPr>
          <p:cNvPr id="81922" name="Picture 2" descr="C:\Temp\TSL_logo2.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478587" y="6118225"/>
            <a:ext cx="2435225" cy="62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68353"/>
      </p:ext>
    </p:extLst>
  </p:cSld>
  <p:clrMap bg1="dk2" tx1="lt1" bg2="dk1" tx2="lt2" accent1="accent1" accent2="accent2" accent3="accent3" accent4="accent4" accent5="accent5" accent6="accent6" hlink="hlink" folHlink="folHlink"/>
  <p:sldLayoutIdLst>
    <p:sldLayoutId id="2147485804" r:id="rId1"/>
    <p:sldLayoutId id="2147485805" r:id="rId2"/>
    <p:sldLayoutId id="2147485806" r:id="rId3"/>
    <p:sldLayoutId id="2147485807" r:id="rId4"/>
    <p:sldLayoutId id="2147485808" r:id="rId5"/>
    <p:sldLayoutId id="2147485809" r:id="rId6"/>
    <p:sldLayoutId id="2147485810" r:id="rId7"/>
    <p:sldLayoutId id="2147485811" r:id="rId8"/>
    <p:sldLayoutId id="2147485812" r:id="rId9"/>
    <p:sldLayoutId id="2147485813" r:id="rId10"/>
    <p:sldLayoutId id="2147485814" r:id="rId11"/>
    <p:sldLayoutId id="2147485815" r:id="rId12"/>
    <p:sldLayoutId id="2147485816" r:id="rId13"/>
    <p:sldLayoutId id="2147485817" r:id="rId14"/>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adingsystemlab.com/" TargetMode="Externa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mailto:mike@tradingsystemlab.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6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mltech.com/" TargetMode="External"/><Relationship Id="rId2" Type="http://schemas.openxmlformats.org/officeDocument/2006/relationships/hyperlink" Target="http://www.tradingsystemlab.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2.xml"/><Relationship Id="rId16" Type="http://schemas.openxmlformats.org/officeDocument/2006/relationships/image" Target="../media/image28.png"/><Relationship Id="rId1" Type="http://schemas.openxmlformats.org/officeDocument/2006/relationships/tags" Target="../tags/tag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tradingsystemlab.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124200"/>
          </a:xfrm>
        </p:spPr>
        <p:txBody>
          <a:bodyPr/>
          <a:lstStyle/>
          <a:p>
            <a:pPr eaLnBrk="1" hangingPunct="1">
              <a:defRPr/>
            </a:pPr>
            <a:r>
              <a:rPr lang="en-US" dirty="0" smtClean="0"/>
              <a:t>HOW THE TSL MACHINE DESIGNED THE #1 </a:t>
            </a:r>
            <a:br>
              <a:rPr lang="en-US" dirty="0" smtClean="0"/>
            </a:br>
            <a:r>
              <a:rPr lang="en-US" dirty="0" smtClean="0"/>
              <a:t>TRADING STRATEGY</a:t>
            </a:r>
            <a:endParaRPr lang="en-US" dirty="0"/>
          </a:p>
        </p:txBody>
      </p:sp>
      <p:sp>
        <p:nvSpPr>
          <p:cNvPr id="3" name="Content Placeholder 2"/>
          <p:cNvSpPr>
            <a:spLocks noGrp="1"/>
          </p:cNvSpPr>
          <p:nvPr>
            <p:ph idx="1"/>
          </p:nvPr>
        </p:nvSpPr>
        <p:spPr>
          <a:xfrm>
            <a:off x="457200" y="2514600"/>
            <a:ext cx="8153400" cy="2895600"/>
          </a:xfrm>
        </p:spPr>
        <p:txBody>
          <a:bodyPr/>
          <a:lstStyle/>
          <a:p>
            <a:pPr algn="just" eaLnBrk="1" hangingPunct="1">
              <a:buFontTx/>
              <a:buNone/>
              <a:defRPr/>
            </a:pPr>
            <a:r>
              <a:rPr lang="en-US" sz="1050" dirty="0" smtClean="0"/>
              <a:t>	</a:t>
            </a:r>
          </a:p>
          <a:p>
            <a:pPr algn="just" eaLnBrk="1" hangingPunct="1">
              <a:buFontTx/>
              <a:buNone/>
              <a:defRPr/>
            </a:pPr>
            <a:endParaRPr lang="en-US" sz="1050" dirty="0"/>
          </a:p>
          <a:p>
            <a:pPr algn="just" eaLnBrk="1" hangingPunct="1">
              <a:buFontTx/>
              <a:buNone/>
              <a:defRPr/>
            </a:pPr>
            <a:endParaRPr lang="en-US" sz="1050" dirty="0" smtClean="0"/>
          </a:p>
          <a:p>
            <a:pPr algn="just" eaLnBrk="1" hangingPunct="1">
              <a:buFontTx/>
              <a:buNone/>
              <a:defRPr/>
            </a:pPr>
            <a:endParaRPr lang="en-US" sz="1050" dirty="0"/>
          </a:p>
          <a:p>
            <a:pPr algn="just" eaLnBrk="1" hangingPunct="1">
              <a:buFontTx/>
              <a:buNone/>
              <a:defRPr/>
            </a:pPr>
            <a:endParaRPr lang="en-US" sz="1050" dirty="0" smtClean="0"/>
          </a:p>
          <a:p>
            <a:pPr algn="just" eaLnBrk="1" hangingPunct="1">
              <a:buFontTx/>
              <a:buNone/>
              <a:defRPr/>
            </a:pPr>
            <a:r>
              <a:rPr lang="en-US" sz="1050" dirty="0"/>
              <a:t>	</a:t>
            </a:r>
            <a:r>
              <a:rPr lang="en-US" sz="1050" dirty="0" smtClean="0"/>
              <a:t>	</a:t>
            </a:r>
            <a:endParaRPr lang="en-US" sz="1200" dirty="0"/>
          </a:p>
          <a:p>
            <a:pPr eaLnBrk="1" hangingPunct="1">
              <a:buFontTx/>
              <a:buNone/>
              <a:defRPr/>
            </a:pPr>
            <a:r>
              <a:rPr lang="en-US" sz="1200" dirty="0" smtClean="0"/>
              <a:t>		</a:t>
            </a:r>
            <a:r>
              <a:rPr lang="en-US" sz="1600" dirty="0" smtClean="0"/>
              <a:t>                                             Presented to:</a:t>
            </a:r>
          </a:p>
          <a:p>
            <a:pPr eaLnBrk="1" hangingPunct="1">
              <a:buFontTx/>
              <a:buNone/>
              <a:defRPr/>
            </a:pPr>
            <a:endParaRPr lang="en-US" sz="1600" dirty="0"/>
          </a:p>
          <a:p>
            <a:pPr eaLnBrk="1" hangingPunct="1">
              <a:buFontTx/>
              <a:buNone/>
              <a:defRPr/>
            </a:pPr>
            <a:r>
              <a:rPr lang="en-US" sz="1600" dirty="0" smtClean="0"/>
              <a:t>		  	                    International Traders Expo</a:t>
            </a:r>
          </a:p>
          <a:p>
            <a:pPr eaLnBrk="1" hangingPunct="1">
              <a:buFontTx/>
              <a:buNone/>
              <a:defRPr/>
            </a:pPr>
            <a:r>
              <a:rPr lang="en-US" sz="1600" dirty="0"/>
              <a:t>	</a:t>
            </a:r>
            <a:r>
              <a:rPr lang="en-US" sz="1600" dirty="0" smtClean="0"/>
              <a:t>			            Las Vegas 2016</a:t>
            </a:r>
            <a:endParaRPr lang="en-US" sz="1600" dirty="0"/>
          </a:p>
        </p:txBody>
      </p:sp>
      <p:sp>
        <p:nvSpPr>
          <p:cNvPr id="4" name="Date Placeholder 3"/>
          <p:cNvSpPr>
            <a:spLocks noGrp="1"/>
          </p:cNvSpPr>
          <p:nvPr>
            <p:ph type="dt" sz="quarter" idx="10"/>
          </p:nvPr>
        </p:nvSpPr>
        <p:spPr/>
        <p:txBody>
          <a:bodyPr/>
          <a:lstStyle/>
          <a:p>
            <a:pPr>
              <a:defRPr/>
            </a:pPr>
            <a:fld id="{213227D3-568A-4AE9-B0D6-81343C61B6E5}" type="datetime1">
              <a:rPr lang="en-US"/>
              <a:pPr>
                <a:defRPr/>
              </a:pPr>
              <a:t>11/15/2016</a:t>
            </a:fld>
            <a:endParaRPr lang="en-US" dirty="0"/>
          </a:p>
        </p:txBody>
      </p:sp>
    </p:spTree>
    <p:extLst>
      <p:ext uri="{BB962C8B-B14F-4D97-AF65-F5344CB8AC3E}">
        <p14:creationId xmlns:p14="http://schemas.microsoft.com/office/powerpoint/2010/main" val="45946862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2800" dirty="0"/>
              <a:t>SYSTEMATIC VERSES DISCRETIONARY </a:t>
            </a:r>
            <a:br>
              <a:rPr lang="en-US" sz="2800" dirty="0"/>
            </a:br>
            <a:r>
              <a:rPr lang="en-US" sz="2800" dirty="0" smtClean="0"/>
              <a:t>CTA MUM, $B 1999 to 2016</a:t>
            </a:r>
            <a:endParaRPr lang="en-US" sz="2800" dirty="0"/>
          </a:p>
        </p:txBody>
      </p:sp>
      <p:sp>
        <p:nvSpPr>
          <p:cNvPr id="3" name="Date Placeholder 2"/>
          <p:cNvSpPr>
            <a:spLocks noGrp="1"/>
          </p:cNvSpPr>
          <p:nvPr>
            <p:ph type="dt" sz="half" idx="10"/>
          </p:nvPr>
        </p:nvSpPr>
        <p:spPr>
          <a:xfrm>
            <a:off x="1447800" y="5715000"/>
            <a:ext cx="2133600" cy="381000"/>
          </a:xfrm>
        </p:spPr>
        <p:txBody>
          <a:bodyPr/>
          <a:lstStyle/>
          <a:p>
            <a:pPr>
              <a:spcBef>
                <a:spcPct val="0"/>
              </a:spcBef>
            </a:pPr>
            <a:r>
              <a:rPr lang="en-US" altLang="en-US" dirty="0"/>
              <a:t>Source: BarclayHedge</a:t>
            </a:r>
          </a:p>
        </p:txBody>
      </p:sp>
      <p:sp>
        <p:nvSpPr>
          <p:cNvPr id="5" name="TextBox 4"/>
          <p:cNvSpPr txBox="1"/>
          <p:nvPr/>
        </p:nvSpPr>
        <p:spPr>
          <a:xfrm>
            <a:off x="4182533" y="4097060"/>
            <a:ext cx="4267200" cy="523220"/>
          </a:xfrm>
          <a:prstGeom prst="rect">
            <a:avLst/>
          </a:prstGeom>
          <a:noFill/>
        </p:spPr>
        <p:txBody>
          <a:bodyPr wrap="square" rtlCol="0">
            <a:spAutoFit/>
          </a:bodyPr>
          <a:lstStyle/>
          <a:p>
            <a:r>
              <a:rPr lang="en-US" sz="1400" dirty="0" smtClean="0"/>
              <a:t>Discretionary</a:t>
            </a:r>
          </a:p>
          <a:p>
            <a:r>
              <a:rPr lang="en-US" sz="1400" dirty="0" smtClean="0"/>
              <a:t>(At least 65% Discretionary or Judgmental)</a:t>
            </a:r>
            <a:endParaRPr lang="en-US" sz="1400" dirty="0"/>
          </a:p>
        </p:txBody>
      </p:sp>
      <p:sp>
        <p:nvSpPr>
          <p:cNvPr id="9" name="TextBox 1"/>
          <p:cNvSpPr txBox="1"/>
          <p:nvPr/>
        </p:nvSpPr>
        <p:spPr>
          <a:xfrm>
            <a:off x="2895600" y="2057400"/>
            <a:ext cx="2273381" cy="60958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chemeClr val="tx1"/>
                </a:solidFill>
              </a:rPr>
              <a:t>Systematic</a:t>
            </a:r>
          </a:p>
          <a:p>
            <a:r>
              <a:rPr lang="en-US" sz="1400" dirty="0" smtClean="0">
                <a:solidFill>
                  <a:schemeClr val="tx1"/>
                </a:solidFill>
              </a:rPr>
              <a:t>(At least 95% Systematic)</a:t>
            </a:r>
          </a:p>
          <a:p>
            <a:endParaRPr lang="en-US" sz="1400" dirty="0">
              <a:solidFill>
                <a:schemeClr val="tx1"/>
              </a:solidFill>
            </a:endParaRPr>
          </a:p>
        </p:txBody>
      </p:sp>
      <p:graphicFrame>
        <p:nvGraphicFramePr>
          <p:cNvPr id="10" name="Chart 9"/>
          <p:cNvGraphicFramePr>
            <a:graphicFrameLocks/>
          </p:cNvGraphicFramePr>
          <p:nvPr>
            <p:extLst>
              <p:ext uri="{D42A27DB-BD31-4B8C-83A1-F6EECF244321}">
                <p14:modId xmlns:p14="http://schemas.microsoft.com/office/powerpoint/2010/main" val="3816770563"/>
              </p:ext>
            </p:extLst>
          </p:nvPr>
        </p:nvGraphicFramePr>
        <p:xfrm>
          <a:off x="685800" y="1447800"/>
          <a:ext cx="71628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2402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2800" dirty="0"/>
              <a:t>SYSTEMATIC VERSES DISCRETIONARY </a:t>
            </a:r>
            <a:br>
              <a:rPr lang="en-US" sz="2800" dirty="0"/>
            </a:br>
            <a:r>
              <a:rPr lang="en-US" sz="2800" dirty="0" smtClean="0"/>
              <a:t>CTA</a:t>
            </a:r>
            <a:endParaRPr lang="en-US" sz="2800" dirty="0"/>
          </a:p>
        </p:txBody>
      </p:sp>
      <p:graphicFrame>
        <p:nvGraphicFramePr>
          <p:cNvPr id="8" name="Chart 7"/>
          <p:cNvGraphicFramePr>
            <a:graphicFrameLocks/>
          </p:cNvGraphicFramePr>
          <p:nvPr>
            <p:extLst>
              <p:ext uri="{D42A27DB-BD31-4B8C-83A1-F6EECF244321}">
                <p14:modId xmlns:p14="http://schemas.microsoft.com/office/powerpoint/2010/main" val="3191071933"/>
              </p:ext>
            </p:extLst>
          </p:nvPr>
        </p:nvGraphicFramePr>
        <p:xfrm>
          <a:off x="914400" y="1524000"/>
          <a:ext cx="71628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7070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A TRADING SYSTEM EQUITY CURVE?</a:t>
            </a:r>
            <a:endParaRPr lang="en-US" dirty="0"/>
          </a:p>
        </p:txBody>
      </p:sp>
      <p:sp>
        <p:nvSpPr>
          <p:cNvPr id="3" name="Date Placeholder 2"/>
          <p:cNvSpPr>
            <a:spLocks noGrp="1"/>
          </p:cNvSpPr>
          <p:nvPr>
            <p:ph type="dt" sz="half" idx="10"/>
          </p:nvPr>
        </p:nvSpPr>
        <p:spPr/>
        <p:txBody>
          <a:bodyPr/>
          <a:lstStyle/>
          <a:p>
            <a:pPr>
              <a:defRPr/>
            </a:pPr>
            <a:fld id="{3BFA0B66-C0AB-49B4-8D8F-ECAA273C68F7}" type="datetime1">
              <a:rPr lang="en-US" smtClean="0"/>
              <a:pPr>
                <a:defRPr/>
              </a:pPr>
              <a:t>11/15/2016</a:t>
            </a:fld>
            <a:endParaRPr lang="en-US" dirty="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067675" cy="422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7" name="Left Arrow 3"/>
          <p:cNvSpPr>
            <a:spLocks noChangeArrowheads="1"/>
          </p:cNvSpPr>
          <p:nvPr/>
        </p:nvSpPr>
        <p:spPr bwMode="auto">
          <a:xfrm>
            <a:off x="6781800" y="4648200"/>
            <a:ext cx="1219200" cy="533400"/>
          </a:xfrm>
          <a:prstGeom prst="leftArrow">
            <a:avLst>
              <a:gd name="adj1" fmla="val 50000"/>
              <a:gd name="adj2" fmla="val 50028"/>
            </a:avLst>
          </a:prstGeom>
          <a:solidFill>
            <a:schemeClr val="accent1"/>
          </a:solidFill>
          <a:ln w="9525" algn="ctr">
            <a:solidFill>
              <a:schemeClr val="tx1"/>
            </a:solidFill>
            <a:round/>
            <a:headEnd/>
            <a:tailEnd/>
          </a:ln>
        </p:spPr>
        <p:txBody>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1400" dirty="0"/>
              <a:t>1996 knee</a:t>
            </a:r>
          </a:p>
        </p:txBody>
      </p:sp>
      <p:sp>
        <p:nvSpPr>
          <p:cNvPr id="18438" name="Right Arrow 4"/>
          <p:cNvSpPr>
            <a:spLocks noChangeArrowheads="1"/>
          </p:cNvSpPr>
          <p:nvPr/>
        </p:nvSpPr>
        <p:spPr bwMode="auto">
          <a:xfrm>
            <a:off x="3124200" y="3276600"/>
            <a:ext cx="2667000" cy="1614488"/>
          </a:xfrm>
          <a:prstGeom prst="rightArrow">
            <a:avLst>
              <a:gd name="adj1" fmla="val 50000"/>
              <a:gd name="adj2" fmla="val 49980"/>
            </a:avLst>
          </a:prstGeom>
          <a:solidFill>
            <a:schemeClr val="accent1"/>
          </a:solidFill>
          <a:ln w="9525" algn="ctr">
            <a:solidFill>
              <a:schemeClr val="tx1"/>
            </a:solidFill>
            <a:round/>
            <a:headEnd/>
            <a:tailEnd/>
          </a:ln>
        </p:spPr>
        <p:txBody>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1100" dirty="0"/>
              <a:t>MACHINE PRODUCED OR HUMAN </a:t>
            </a:r>
            <a:r>
              <a:rPr lang="en-US" altLang="en-US" sz="1100" dirty="0" smtClean="0"/>
              <a:t>DESIGNED</a:t>
            </a:r>
          </a:p>
          <a:p>
            <a:pPr>
              <a:spcBef>
                <a:spcPct val="0"/>
              </a:spcBef>
              <a:buClrTx/>
              <a:buFontTx/>
              <a:buNone/>
            </a:pPr>
            <a:r>
              <a:rPr lang="en-US" altLang="en-US" sz="1100" dirty="0" smtClean="0"/>
              <a:t>&lt;ALGORITHMS&gt;</a:t>
            </a:r>
            <a:endParaRPr lang="en-US" altLang="en-US" sz="1100" dirty="0"/>
          </a:p>
        </p:txBody>
      </p:sp>
      <p:sp>
        <p:nvSpPr>
          <p:cNvPr id="18439" name="Right Arrow 3"/>
          <p:cNvSpPr>
            <a:spLocks noChangeArrowheads="1"/>
          </p:cNvSpPr>
          <p:nvPr/>
        </p:nvSpPr>
        <p:spPr bwMode="auto">
          <a:xfrm>
            <a:off x="6003925" y="3024188"/>
            <a:ext cx="1403350" cy="485775"/>
          </a:xfrm>
          <a:prstGeom prst="rightArrow">
            <a:avLst>
              <a:gd name="adj1" fmla="val 50000"/>
              <a:gd name="adj2" fmla="val 49873"/>
            </a:avLst>
          </a:prstGeom>
          <a:solidFill>
            <a:schemeClr val="accent1"/>
          </a:solidFill>
          <a:ln w="9525" algn="ctr">
            <a:solidFill>
              <a:schemeClr val="tx1"/>
            </a:solidFill>
            <a:round/>
            <a:headEnd/>
            <a:tailEnd/>
          </a:ln>
        </p:spPr>
        <p:txBody>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1200" dirty="0"/>
              <a:t>Release Date</a:t>
            </a:r>
          </a:p>
        </p:txBody>
      </p:sp>
      <p:sp>
        <p:nvSpPr>
          <p:cNvPr id="4" name="TextBox 3"/>
          <p:cNvSpPr txBox="1"/>
          <p:nvPr/>
        </p:nvSpPr>
        <p:spPr>
          <a:xfrm>
            <a:off x="1295400" y="5791200"/>
            <a:ext cx="2655535" cy="369332"/>
          </a:xfrm>
          <a:prstGeom prst="rect">
            <a:avLst/>
          </a:prstGeom>
          <a:noFill/>
        </p:spPr>
        <p:txBody>
          <a:bodyPr wrap="none" rtlCol="0">
            <a:spAutoFit/>
          </a:bodyPr>
          <a:lstStyle/>
          <a:p>
            <a:r>
              <a:rPr lang="en-US" dirty="0" smtClean="0"/>
              <a:t>S&amp;P Futures 1982-2013</a:t>
            </a:r>
            <a:endParaRPr lang="en-US" dirty="0"/>
          </a:p>
        </p:txBody>
      </p:sp>
    </p:spTree>
    <p:extLst>
      <p:ext uri="{BB962C8B-B14F-4D97-AF65-F5344CB8AC3E}">
        <p14:creationId xmlns:p14="http://schemas.microsoft.com/office/powerpoint/2010/main" val="314090689"/>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1752600"/>
            <a:ext cx="8229600" cy="2895600"/>
          </a:xfrm>
        </p:spPr>
        <p:txBody>
          <a:bodyPr/>
          <a:lstStyle/>
          <a:p>
            <a:pPr marL="914400" lvl="2" indent="0">
              <a:lnSpc>
                <a:spcPct val="90000"/>
              </a:lnSpc>
              <a:buNone/>
              <a:defRPr/>
            </a:pPr>
            <a:endParaRPr lang="en-US" sz="3600" dirty="0" smtClean="0"/>
          </a:p>
          <a:p>
            <a:pPr marL="914400" lvl="2" indent="0">
              <a:lnSpc>
                <a:spcPct val="90000"/>
              </a:lnSpc>
              <a:buNone/>
              <a:defRPr/>
            </a:pPr>
            <a:r>
              <a:rPr lang="en-US" sz="3600" dirty="0"/>
              <a:t> </a:t>
            </a:r>
            <a:r>
              <a:rPr lang="en-US" sz="3600" dirty="0" smtClean="0"/>
              <a:t>                 </a:t>
            </a:r>
            <a:r>
              <a:rPr lang="en-US" sz="1800" dirty="0" smtClean="0"/>
              <a:t>                                                             </a:t>
            </a:r>
          </a:p>
          <a:p>
            <a:pPr>
              <a:lnSpc>
                <a:spcPct val="90000"/>
              </a:lnSpc>
              <a:buFontTx/>
              <a:buNone/>
              <a:defRPr/>
            </a:pPr>
            <a:r>
              <a:rPr lang="en-US" sz="1800" dirty="0"/>
              <a:t> </a:t>
            </a:r>
            <a:r>
              <a:rPr lang="en-US" sz="1800" dirty="0" smtClean="0"/>
              <a:t>                                                                                      </a:t>
            </a:r>
            <a:endParaRPr lang="en-US" sz="900" dirty="0" smtClean="0"/>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23483"/>
            <a:ext cx="59626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25" y="2971800"/>
            <a:ext cx="2971800" cy="322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38225" y="527731"/>
            <a:ext cx="6781800" cy="1077218"/>
          </a:xfrm>
          <a:prstGeom prst="rect">
            <a:avLst/>
          </a:prstGeom>
          <a:noFill/>
        </p:spPr>
        <p:txBody>
          <a:bodyPr wrap="square" rtlCol="0">
            <a:spAutoFit/>
          </a:bodyPr>
          <a:lstStyle/>
          <a:p>
            <a:pPr algn="ctr"/>
            <a:r>
              <a:rPr lang="en-US" sz="3200" dirty="0" smtClean="0"/>
              <a:t>SAMPLE COUNTERTRENDING TRADING SYSTEM</a:t>
            </a:r>
            <a:endParaRPr lang="en-US" sz="3200" dirty="0"/>
          </a:p>
        </p:txBody>
      </p:sp>
      <p:sp>
        <p:nvSpPr>
          <p:cNvPr id="3" name="TextBox 2"/>
          <p:cNvSpPr txBox="1"/>
          <p:nvPr/>
        </p:nvSpPr>
        <p:spPr>
          <a:xfrm>
            <a:off x="914400" y="4343400"/>
            <a:ext cx="2155398" cy="369332"/>
          </a:xfrm>
          <a:prstGeom prst="rect">
            <a:avLst/>
          </a:prstGeom>
          <a:noFill/>
        </p:spPr>
        <p:txBody>
          <a:bodyPr wrap="none" rtlCol="0">
            <a:spAutoFit/>
          </a:bodyPr>
          <a:lstStyle/>
          <a:p>
            <a:r>
              <a:rPr lang="en-US" dirty="0" smtClean="0"/>
              <a:t>Weak Equity Curve</a:t>
            </a:r>
            <a:endParaRPr lang="en-US" dirty="0"/>
          </a:p>
        </p:txBody>
      </p:sp>
    </p:spTree>
    <p:custDataLst>
      <p:tags r:id="rId1"/>
    </p:custDataLst>
    <p:extLst>
      <p:ext uri="{BB962C8B-B14F-4D97-AF65-F5344CB8AC3E}">
        <p14:creationId xmlns:p14="http://schemas.microsoft.com/office/powerpoint/2010/main" val="721135685"/>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TRADERS DILEMA:</a:t>
            </a:r>
            <a:endParaRPr lang="en-US"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11/15/2016</a:t>
            </a:fld>
            <a:endParaRPr lang="en-US" dirty="0"/>
          </a:p>
        </p:txBody>
      </p:sp>
      <p:sp>
        <p:nvSpPr>
          <p:cNvPr id="4" name="TextBox 3"/>
          <p:cNvSpPr txBox="1"/>
          <p:nvPr/>
        </p:nvSpPr>
        <p:spPr>
          <a:xfrm>
            <a:off x="1058333" y="1676400"/>
            <a:ext cx="7315200" cy="4401205"/>
          </a:xfrm>
          <a:prstGeom prst="rect">
            <a:avLst/>
          </a:prstGeom>
          <a:noFill/>
        </p:spPr>
        <p:txBody>
          <a:bodyPr wrap="square" rtlCol="0">
            <a:spAutoFit/>
          </a:bodyPr>
          <a:lstStyle/>
          <a:p>
            <a:pPr algn="ctr"/>
            <a:r>
              <a:rPr lang="en-US" sz="2800" dirty="0" smtClean="0"/>
              <a:t>Same setups but yielding completely different results!</a:t>
            </a:r>
          </a:p>
          <a:p>
            <a:pPr algn="ctr"/>
            <a:endParaRPr lang="en-US" sz="2800" dirty="0" smtClean="0"/>
          </a:p>
          <a:p>
            <a:pPr algn="ctr"/>
            <a:endParaRPr lang="en-US" sz="2800" dirty="0"/>
          </a:p>
          <a:p>
            <a:pPr algn="ctr"/>
            <a:r>
              <a:rPr lang="en-US" sz="2800" dirty="0" smtClean="0"/>
              <a:t>How do you solve this issue?</a:t>
            </a:r>
          </a:p>
          <a:p>
            <a:pPr algn="ctr"/>
            <a:endParaRPr lang="en-US" sz="2800" dirty="0"/>
          </a:p>
          <a:p>
            <a:pPr algn="ctr"/>
            <a:r>
              <a:rPr lang="en-US" sz="2800" dirty="0" smtClean="0"/>
              <a:t>“Expectation of Trade”</a:t>
            </a:r>
          </a:p>
          <a:p>
            <a:pPr algn="ct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3997049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lstStyle/>
          <a:p>
            <a:pPr>
              <a:defRPr/>
            </a:pPr>
            <a:r>
              <a:rPr lang="en-US" dirty="0" smtClean="0"/>
              <a:t>WHICH SYSTEM WOULD</a:t>
            </a:r>
            <a:br>
              <a:rPr lang="en-US" dirty="0" smtClean="0"/>
            </a:br>
            <a:r>
              <a:rPr lang="en-US" dirty="0" smtClean="0"/>
              <a:t> YOU TRADE?</a:t>
            </a:r>
            <a:endParaRPr lang="en-US" dirty="0"/>
          </a:p>
        </p:txBody>
      </p:sp>
      <p:sp>
        <p:nvSpPr>
          <p:cNvPr id="19459" name="Content Placeholder 2"/>
          <p:cNvSpPr>
            <a:spLocks noGrp="1"/>
          </p:cNvSpPr>
          <p:nvPr>
            <p:ph idx="1"/>
          </p:nvPr>
        </p:nvSpPr>
        <p:spPr/>
        <p:txBody>
          <a:bodyPr/>
          <a:lstStyle/>
          <a:p>
            <a:r>
              <a:rPr lang="en-US" altLang="en-US" sz="2400" dirty="0" smtClean="0"/>
              <a:t>System 1: </a:t>
            </a:r>
          </a:p>
          <a:p>
            <a:pPr>
              <a:buFontTx/>
              <a:buNone/>
            </a:pPr>
            <a:r>
              <a:rPr lang="en-US" altLang="en-US" sz="2400" dirty="0" smtClean="0"/>
              <a:t>    35% accurate</a:t>
            </a:r>
          </a:p>
          <a:p>
            <a:pPr>
              <a:buFontTx/>
              <a:buNone/>
            </a:pPr>
            <a:r>
              <a:rPr lang="en-US" altLang="en-US" sz="2400" dirty="0" smtClean="0"/>
              <a:t>    Average Win is 180% of Average Loss</a:t>
            </a:r>
          </a:p>
          <a:p>
            <a:pPr>
              <a:buFontTx/>
              <a:buNone/>
            </a:pPr>
            <a:endParaRPr lang="en-US" altLang="en-US" sz="2400" dirty="0" smtClean="0"/>
          </a:p>
          <a:p>
            <a:r>
              <a:rPr lang="en-US" altLang="en-US" sz="2400" dirty="0" smtClean="0"/>
              <a:t>System 2: </a:t>
            </a:r>
          </a:p>
          <a:p>
            <a:pPr>
              <a:buFontTx/>
              <a:buNone/>
            </a:pPr>
            <a:r>
              <a:rPr lang="en-US" altLang="en-US" sz="2400" dirty="0" smtClean="0"/>
              <a:t>    90% accurate</a:t>
            </a:r>
          </a:p>
          <a:p>
            <a:pPr>
              <a:buFontTx/>
              <a:buNone/>
            </a:pPr>
            <a:r>
              <a:rPr lang="en-US" altLang="en-US" sz="2400" dirty="0" smtClean="0"/>
              <a:t>     Average Win is 10% of Average Loss</a:t>
            </a:r>
          </a:p>
          <a:p>
            <a:pPr>
              <a:buFontTx/>
              <a:buNone/>
            </a:pPr>
            <a:endParaRPr lang="en-US" altLang="en-US" sz="2400" dirty="0" smtClean="0"/>
          </a:p>
          <a:p>
            <a:pPr>
              <a:buFontTx/>
              <a:buNone/>
            </a:pPr>
            <a:endParaRPr lang="en-US" altLang="en-US" sz="2400" dirty="0" smtClean="0"/>
          </a:p>
          <a:p>
            <a:pPr>
              <a:buFontTx/>
              <a:buNone/>
            </a:pPr>
            <a:r>
              <a:rPr lang="en-US" altLang="en-US" dirty="0" smtClean="0"/>
              <a:t>   </a:t>
            </a:r>
          </a:p>
        </p:txBody>
      </p:sp>
      <p:sp>
        <p:nvSpPr>
          <p:cNvPr id="19460" name="Rectangle 6"/>
          <p:cNvSpPr>
            <a:spLocks noChangeArrowheads="1"/>
          </p:cNvSpPr>
          <p:nvPr/>
        </p:nvSpPr>
        <p:spPr bwMode="auto">
          <a:xfrm>
            <a:off x="457200" y="2921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endParaRPr lang="en-US" altLang="en-US" sz="1800" dirty="0"/>
          </a:p>
        </p:txBody>
      </p:sp>
    </p:spTree>
    <p:extLst>
      <p:ext uri="{BB962C8B-B14F-4D97-AF65-F5344CB8AC3E}">
        <p14:creationId xmlns:p14="http://schemas.microsoft.com/office/powerpoint/2010/main" val="1281862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WHAT EQUATION PRODUCES ANY TRADING SYSTEM’S EXPECTATION?</a:t>
            </a:r>
            <a:endParaRPr lang="en-US" sz="3200" dirty="0"/>
          </a:p>
        </p:txBody>
      </p:sp>
      <p:sp>
        <p:nvSpPr>
          <p:cNvPr id="20483" name="Content Placeholder 2"/>
          <p:cNvSpPr>
            <a:spLocks noGrp="1"/>
          </p:cNvSpPr>
          <p:nvPr>
            <p:ph idx="1"/>
          </p:nvPr>
        </p:nvSpPr>
        <p:spPr/>
        <p:txBody>
          <a:bodyPr/>
          <a:lstStyle/>
          <a:p>
            <a:pPr>
              <a:buFontTx/>
              <a:buNone/>
            </a:pPr>
            <a:endParaRPr lang="en-US" altLang="en-US" dirty="0" smtClean="0"/>
          </a:p>
          <a:p>
            <a:pPr>
              <a:buFontTx/>
              <a:buNone/>
            </a:pPr>
            <a:r>
              <a:rPr lang="en-US" altLang="en-US" dirty="0" smtClean="0"/>
              <a:t>			EV = PW*AW – PL*AL</a:t>
            </a:r>
          </a:p>
          <a:p>
            <a:pPr>
              <a:buFontTx/>
              <a:buNone/>
            </a:pPr>
            <a:r>
              <a:rPr lang="en-US" altLang="en-US" sz="1400" dirty="0" smtClean="0"/>
              <a:t>			    (1 equation and 3 unknowns since PW = 1-PL)</a:t>
            </a:r>
          </a:p>
          <a:p>
            <a:pPr>
              <a:buFontTx/>
              <a:buNone/>
            </a:pPr>
            <a:endParaRPr lang="en-US" altLang="en-US" dirty="0" smtClean="0"/>
          </a:p>
          <a:p>
            <a:pPr>
              <a:buFontTx/>
              <a:buNone/>
            </a:pPr>
            <a:r>
              <a:rPr lang="en-US" altLang="en-US" sz="1800" dirty="0" smtClean="0"/>
              <a:t>			EV =  expected value or </a:t>
            </a:r>
            <a:r>
              <a:rPr lang="en-US" altLang="en-US" sz="1800" u="sng" dirty="0" smtClean="0"/>
              <a:t>average trade</a:t>
            </a:r>
          </a:p>
          <a:p>
            <a:pPr>
              <a:buFontTx/>
              <a:buNone/>
            </a:pPr>
            <a:r>
              <a:rPr lang="en-US" altLang="en-US" sz="1800" dirty="0" smtClean="0"/>
              <a:t>			PW = probability of a win</a:t>
            </a:r>
          </a:p>
          <a:p>
            <a:pPr>
              <a:buFontTx/>
              <a:buNone/>
            </a:pPr>
            <a:r>
              <a:rPr lang="en-US" altLang="en-US" sz="1800" dirty="0" smtClean="0"/>
              <a:t>			PL  = probability of a loss</a:t>
            </a:r>
          </a:p>
          <a:p>
            <a:pPr>
              <a:buFontTx/>
              <a:buNone/>
            </a:pPr>
            <a:r>
              <a:rPr lang="en-US" altLang="en-US" sz="1800" dirty="0" smtClean="0"/>
              <a:t>			AW = amount won in winning trades</a:t>
            </a:r>
          </a:p>
          <a:p>
            <a:pPr>
              <a:buFontTx/>
              <a:buNone/>
            </a:pPr>
            <a:r>
              <a:rPr lang="en-US" altLang="en-US" sz="1800" dirty="0" smtClean="0"/>
              <a:t>			AL  = amount lost in losing trades</a:t>
            </a:r>
          </a:p>
        </p:txBody>
      </p:sp>
    </p:spTree>
    <p:extLst>
      <p:ext uri="{BB962C8B-B14F-4D97-AF65-F5344CB8AC3E}">
        <p14:creationId xmlns:p14="http://schemas.microsoft.com/office/powerpoint/2010/main" val="1144565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 OUR 2 SYSTEMS:</a:t>
            </a:r>
            <a:endParaRPr lang="en-US" dirty="0"/>
          </a:p>
        </p:txBody>
      </p:sp>
      <p:sp>
        <p:nvSpPr>
          <p:cNvPr id="21507" name="Content Placeholder 2"/>
          <p:cNvSpPr>
            <a:spLocks noGrp="1"/>
          </p:cNvSpPr>
          <p:nvPr>
            <p:ph idx="1"/>
          </p:nvPr>
        </p:nvSpPr>
        <p:spPr/>
        <p:txBody>
          <a:bodyPr/>
          <a:lstStyle/>
          <a:p>
            <a:pPr>
              <a:buFontTx/>
              <a:buNone/>
            </a:pPr>
            <a:r>
              <a:rPr lang="en-US" altLang="en-US" dirty="0" smtClean="0"/>
              <a:t> 			System 1: EV = 	-.02</a:t>
            </a:r>
          </a:p>
          <a:p>
            <a:pPr>
              <a:buFontTx/>
              <a:buNone/>
            </a:pPr>
            <a:r>
              <a:rPr lang="en-US" altLang="en-US" dirty="0" smtClean="0"/>
              <a:t>			System 2: EV = 	-.01</a:t>
            </a:r>
          </a:p>
          <a:p>
            <a:endParaRPr lang="en-US" altLang="en-US" dirty="0" smtClean="0"/>
          </a:p>
          <a:p>
            <a:pPr>
              <a:buFontTx/>
              <a:buNone/>
            </a:pPr>
            <a:r>
              <a:rPr lang="en-US" altLang="en-US" sz="2000" dirty="0" smtClean="0"/>
              <a:t>	So, neither System has a positive expectation!</a:t>
            </a:r>
          </a:p>
          <a:p>
            <a:pPr>
              <a:buFontTx/>
              <a:buNone/>
            </a:pPr>
            <a:r>
              <a:rPr lang="en-US" altLang="en-US" sz="2000" dirty="0" smtClean="0"/>
              <a:t>	Note:</a:t>
            </a:r>
          </a:p>
          <a:p>
            <a:pPr>
              <a:buFontTx/>
              <a:buNone/>
            </a:pPr>
            <a:r>
              <a:rPr lang="en-US" altLang="en-US" sz="2000" dirty="0" smtClean="0"/>
              <a:t>    * R-Squared may be very low in a </a:t>
            </a:r>
            <a:r>
              <a:rPr lang="en-US" altLang="en-US" sz="2000" u="sng" dirty="0" smtClean="0"/>
              <a:t>good</a:t>
            </a:r>
            <a:r>
              <a:rPr lang="en-US" altLang="en-US" sz="2000" dirty="0" smtClean="0"/>
              <a:t> Trading System</a:t>
            </a:r>
          </a:p>
          <a:p>
            <a:pPr>
              <a:buFontTx/>
              <a:buNone/>
            </a:pPr>
            <a:r>
              <a:rPr lang="en-US" altLang="en-US" sz="2000" dirty="0" smtClean="0"/>
              <a:t>	A system that is 90% accurate can have a negative EV</a:t>
            </a:r>
          </a:p>
          <a:p>
            <a:pPr>
              <a:buFontTx/>
              <a:buNone/>
            </a:pPr>
            <a:r>
              <a:rPr lang="en-US" altLang="en-US" sz="2000" dirty="0" smtClean="0"/>
              <a:t>	A system that is 30% accurate can have a positive EV</a:t>
            </a:r>
          </a:p>
          <a:p>
            <a:pPr>
              <a:buFontTx/>
              <a:buNone/>
            </a:pPr>
            <a:endParaRPr lang="en-US" altLang="en-US" sz="2000" dirty="0" smtClean="0"/>
          </a:p>
        </p:txBody>
      </p:sp>
    </p:spTree>
    <p:extLst>
      <p:ext uri="{BB962C8B-B14F-4D97-AF65-F5344CB8AC3E}">
        <p14:creationId xmlns:p14="http://schemas.microsoft.com/office/powerpoint/2010/main" val="3064350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EXPECTATION</a:t>
            </a:r>
            <a:endParaRPr lang="en-US" dirty="0"/>
          </a:p>
        </p:txBody>
      </p:sp>
      <p:sp>
        <p:nvSpPr>
          <p:cNvPr id="3" name="Date Placeholder 2"/>
          <p:cNvSpPr>
            <a:spLocks noGrp="1"/>
          </p:cNvSpPr>
          <p:nvPr>
            <p:ph type="dt" sz="half" idx="10"/>
          </p:nvPr>
        </p:nvSpPr>
        <p:spPr/>
        <p:txBody>
          <a:bodyPr/>
          <a:lstStyle/>
          <a:p>
            <a:pPr>
              <a:defRPr/>
            </a:pPr>
            <a:fld id="{57A603C7-6FDB-44D1-833A-9A3F27A3CF26}" type="datetime1">
              <a:rPr lang="en-US" smtClean="0"/>
              <a:pPr>
                <a:defRPr/>
              </a:pPr>
              <a:t>11/15/2016</a:t>
            </a:fld>
            <a:endParaRPr lang="en-US" dirty="0"/>
          </a:p>
        </p:txBody>
      </p:sp>
      <p:sp>
        <p:nvSpPr>
          <p:cNvPr id="4" name="TextBox 3"/>
          <p:cNvSpPr txBox="1"/>
          <p:nvPr/>
        </p:nvSpPr>
        <p:spPr>
          <a:xfrm>
            <a:off x="1058333" y="2147431"/>
            <a:ext cx="7315200" cy="3539430"/>
          </a:xfrm>
          <a:prstGeom prst="rect">
            <a:avLst/>
          </a:prstGeom>
          <a:noFill/>
        </p:spPr>
        <p:txBody>
          <a:bodyPr wrap="square" rtlCol="0">
            <a:spAutoFit/>
          </a:bodyPr>
          <a:lstStyle/>
          <a:p>
            <a:pPr algn="ctr"/>
            <a:r>
              <a:rPr lang="en-US" sz="2800" dirty="0" smtClean="0"/>
              <a:t>To find solutions to the expectation equation, TSL connected a Trading Simulator to a </a:t>
            </a:r>
          </a:p>
          <a:p>
            <a:pPr algn="ctr"/>
            <a:r>
              <a:rPr lang="en-US" sz="2800" dirty="0" smtClean="0"/>
              <a:t>AI Learning </a:t>
            </a:r>
            <a:r>
              <a:rPr lang="en-US" sz="2800" dirty="0" smtClean="0"/>
              <a:t>Machine</a:t>
            </a:r>
          </a:p>
          <a:p>
            <a:pPr algn="ctr"/>
            <a:endParaRPr lang="en-US" sz="2800" dirty="0"/>
          </a:p>
          <a:p>
            <a:pPr algn="ctr"/>
            <a:r>
              <a:rPr lang="en-US" sz="2800" dirty="0" smtClean="0"/>
              <a:t>Why not just try to predict the </a:t>
            </a:r>
            <a:r>
              <a:rPr lang="en-US" sz="2800" dirty="0" smtClean="0"/>
              <a:t>market using AI?</a:t>
            </a: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3559490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PREDICTION APPROACH</a:t>
            </a:r>
            <a:endParaRPr lang="en-US" sz="3600" dirty="0"/>
          </a:p>
        </p:txBody>
      </p:sp>
      <p:sp>
        <p:nvSpPr>
          <p:cNvPr id="22531" name="Content Placeholder 2"/>
          <p:cNvSpPr>
            <a:spLocks noGrp="1"/>
          </p:cNvSpPr>
          <p:nvPr>
            <p:ph idx="1"/>
          </p:nvPr>
        </p:nvSpPr>
        <p:spPr>
          <a:xfrm>
            <a:off x="457200" y="1600200"/>
            <a:ext cx="8229600" cy="4267200"/>
          </a:xfrm>
        </p:spPr>
        <p:txBody>
          <a:bodyPr/>
          <a:lstStyle/>
          <a:p>
            <a:pPr marL="0" indent="0">
              <a:buNone/>
            </a:pPr>
            <a:endParaRPr lang="en-US" altLang="en-US" sz="2000" dirty="0"/>
          </a:p>
          <a:p>
            <a:pPr marL="0" indent="0">
              <a:buNone/>
            </a:pPr>
            <a:endParaRPr lang="en-US" altLang="en-US" sz="2000" dirty="0"/>
          </a:p>
          <a:p>
            <a:pPr marL="0" indent="0">
              <a:buNone/>
            </a:pPr>
            <a:r>
              <a:rPr lang="en-US" sz="900" dirty="0" smtClean="0"/>
              <a:t>	</a:t>
            </a:r>
            <a:endParaRPr lang="en-US" altLang="en-US" sz="900" dirty="0" smtClean="0"/>
          </a:p>
        </p:txBody>
      </p:sp>
      <p:sp>
        <p:nvSpPr>
          <p:cNvPr id="4" name="Date Placeholder 3"/>
          <p:cNvSpPr>
            <a:spLocks noGrp="1"/>
          </p:cNvSpPr>
          <p:nvPr>
            <p:ph type="dt" sz="half" idx="10"/>
          </p:nvPr>
        </p:nvSpPr>
        <p:spPr/>
        <p:txBody>
          <a:bodyPr/>
          <a:lstStyle/>
          <a:p>
            <a:pPr>
              <a:defRPr/>
            </a:pPr>
            <a:fld id="{9B2BB09C-475F-4122-897F-992E1C851028}" type="datetime1">
              <a:rPr lang="en-US" smtClean="0"/>
              <a:pPr>
                <a:defRPr/>
              </a:pPr>
              <a:t>11/15/2016</a:t>
            </a:fld>
            <a:endParaRPr lang="en-US" dirty="0"/>
          </a:p>
        </p:txBody>
      </p:sp>
      <p:sp>
        <p:nvSpPr>
          <p:cNvPr id="3" name="Rectangle 2"/>
          <p:cNvSpPr/>
          <p:nvPr/>
        </p:nvSpPr>
        <p:spPr bwMode="auto">
          <a:xfrm>
            <a:off x="914400" y="2039679"/>
            <a:ext cx="914400" cy="551121"/>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DATA</a:t>
            </a:r>
          </a:p>
        </p:txBody>
      </p:sp>
      <p:sp>
        <p:nvSpPr>
          <p:cNvPr id="5" name="Rectangle 4"/>
          <p:cNvSpPr/>
          <p:nvPr/>
        </p:nvSpPr>
        <p:spPr bwMode="auto">
          <a:xfrm>
            <a:off x="2286000" y="2037907"/>
            <a:ext cx="1219200" cy="552893"/>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MODEL</a:t>
            </a:r>
          </a:p>
        </p:txBody>
      </p:sp>
      <p:sp>
        <p:nvSpPr>
          <p:cNvPr id="6" name="Rectangle 5"/>
          <p:cNvSpPr/>
          <p:nvPr/>
        </p:nvSpPr>
        <p:spPr bwMode="auto">
          <a:xfrm>
            <a:off x="3886200" y="2036135"/>
            <a:ext cx="1600200" cy="554665"/>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PREDICTION</a:t>
            </a:r>
          </a:p>
        </p:txBody>
      </p:sp>
      <p:sp>
        <p:nvSpPr>
          <p:cNvPr id="7" name="Rectangle 6"/>
          <p:cNvSpPr/>
          <p:nvPr/>
        </p:nvSpPr>
        <p:spPr bwMode="auto">
          <a:xfrm>
            <a:off x="5867400" y="2039679"/>
            <a:ext cx="1828800" cy="551121"/>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EXPECTATION</a:t>
            </a:r>
          </a:p>
        </p:txBody>
      </p:sp>
      <p:cxnSp>
        <p:nvCxnSpPr>
          <p:cNvPr id="9" name="Straight Arrow Connector 8"/>
          <p:cNvCxnSpPr>
            <a:stCxn id="3" idx="3"/>
          </p:cNvCxnSpPr>
          <p:nvPr/>
        </p:nvCxnSpPr>
        <p:spPr bwMode="auto">
          <a:xfrm flipV="1">
            <a:off x="1828800" y="2315239"/>
            <a:ext cx="457200"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stCxn id="5" idx="3"/>
            <a:endCxn id="6" idx="1"/>
          </p:cNvCxnSpPr>
          <p:nvPr/>
        </p:nvCxnSpPr>
        <p:spPr bwMode="auto">
          <a:xfrm flipV="1">
            <a:off x="3505200" y="2313468"/>
            <a:ext cx="381000" cy="88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endCxn id="7" idx="1"/>
          </p:cNvCxnSpPr>
          <p:nvPr/>
        </p:nvCxnSpPr>
        <p:spPr bwMode="auto">
          <a:xfrm>
            <a:off x="5486400" y="2315240"/>
            <a:ext cx="381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Elbow Connector 21"/>
          <p:cNvCxnSpPr/>
          <p:nvPr/>
        </p:nvCxnSpPr>
        <p:spPr bwMode="auto">
          <a:xfrm rot="10800000">
            <a:off x="2895600" y="3276600"/>
            <a:ext cx="3886200" cy="1"/>
          </a:xfrm>
          <a:prstGeom prst="bentConnector3">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endCxn id="5" idx="2"/>
          </p:cNvCxnSpPr>
          <p:nvPr/>
        </p:nvCxnSpPr>
        <p:spPr bwMode="auto">
          <a:xfrm flipV="1">
            <a:off x="2895600" y="2590800"/>
            <a:ext cx="0" cy="6858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7" idx="2"/>
          </p:cNvCxnSpPr>
          <p:nvPr/>
        </p:nvCxnSpPr>
        <p:spPr bwMode="auto">
          <a:xfrm>
            <a:off x="6781800" y="2590800"/>
            <a:ext cx="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533" name="TextBox 22532"/>
          <p:cNvSpPr txBox="1"/>
          <p:nvPr/>
        </p:nvSpPr>
        <p:spPr>
          <a:xfrm>
            <a:off x="3581400" y="2819400"/>
            <a:ext cx="2642711" cy="369332"/>
          </a:xfrm>
          <a:prstGeom prst="rect">
            <a:avLst/>
          </a:prstGeom>
          <a:noFill/>
        </p:spPr>
        <p:txBody>
          <a:bodyPr wrap="none" rtlCol="0">
            <a:spAutoFit/>
          </a:bodyPr>
          <a:lstStyle/>
          <a:p>
            <a:r>
              <a:rPr lang="en-US" dirty="0" smtClean="0"/>
              <a:t>NOT GOOD ENOUGH?</a:t>
            </a:r>
            <a:endParaRPr lang="en-US" dirty="0"/>
          </a:p>
        </p:txBody>
      </p:sp>
      <p:sp>
        <p:nvSpPr>
          <p:cNvPr id="22537" name="TextBox 22536"/>
          <p:cNvSpPr txBox="1"/>
          <p:nvPr/>
        </p:nvSpPr>
        <p:spPr>
          <a:xfrm>
            <a:off x="1676400" y="3581400"/>
            <a:ext cx="5530488" cy="584775"/>
          </a:xfrm>
          <a:prstGeom prst="rect">
            <a:avLst/>
          </a:prstGeom>
          <a:noFill/>
        </p:spPr>
        <p:txBody>
          <a:bodyPr wrap="none" rtlCol="0">
            <a:spAutoFit/>
          </a:bodyPr>
          <a:lstStyle/>
          <a:p>
            <a:r>
              <a:rPr lang="en-US" sz="3200" dirty="0" smtClean="0">
                <a:latin typeface="+mj-lt"/>
              </a:rPr>
              <a:t>EXPECTATION APPROACH </a:t>
            </a:r>
            <a:endParaRPr lang="en-US" sz="3200" dirty="0">
              <a:latin typeface="+mj-lt"/>
            </a:endParaRPr>
          </a:p>
        </p:txBody>
      </p:sp>
      <p:cxnSp>
        <p:nvCxnSpPr>
          <p:cNvPr id="22539" name="Straight Arrow Connector 22538"/>
          <p:cNvCxnSpPr>
            <a:stCxn id="7" idx="3"/>
          </p:cNvCxnSpPr>
          <p:nvPr/>
        </p:nvCxnSpPr>
        <p:spPr bwMode="auto">
          <a:xfrm>
            <a:off x="7696200" y="2315240"/>
            <a:ext cx="228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542" name="Rectangle 22541"/>
          <p:cNvSpPr/>
          <p:nvPr/>
        </p:nvSpPr>
        <p:spPr bwMode="auto">
          <a:xfrm>
            <a:off x="7086600" y="2819402"/>
            <a:ext cx="1536405" cy="4572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IMPLEMENT</a:t>
            </a:r>
          </a:p>
        </p:txBody>
      </p:sp>
      <p:cxnSp>
        <p:nvCxnSpPr>
          <p:cNvPr id="22544" name="Straight Arrow Connector 22543"/>
          <p:cNvCxnSpPr/>
          <p:nvPr/>
        </p:nvCxnSpPr>
        <p:spPr bwMode="auto">
          <a:xfrm>
            <a:off x="7924800" y="2315240"/>
            <a:ext cx="0" cy="5041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548" name="Rectangle 22547"/>
          <p:cNvSpPr/>
          <p:nvPr/>
        </p:nvSpPr>
        <p:spPr bwMode="auto">
          <a:xfrm>
            <a:off x="1522227" y="4419600"/>
            <a:ext cx="914400" cy="11430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DATA</a:t>
            </a:r>
          </a:p>
        </p:txBody>
      </p:sp>
      <p:sp>
        <p:nvSpPr>
          <p:cNvPr id="22549" name="Rectangle 22548"/>
          <p:cNvSpPr/>
          <p:nvPr/>
        </p:nvSpPr>
        <p:spPr bwMode="auto">
          <a:xfrm>
            <a:off x="2879652" y="4267200"/>
            <a:ext cx="1844748" cy="5334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EXPECTATION</a:t>
            </a:r>
          </a:p>
        </p:txBody>
      </p:sp>
      <p:sp>
        <p:nvSpPr>
          <p:cNvPr id="22550" name="Rectangle 22549"/>
          <p:cNvSpPr/>
          <p:nvPr/>
        </p:nvSpPr>
        <p:spPr bwMode="auto">
          <a:xfrm>
            <a:off x="2879652" y="5181600"/>
            <a:ext cx="1844748" cy="5334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MODEL</a:t>
            </a:r>
          </a:p>
        </p:txBody>
      </p:sp>
      <p:sp>
        <p:nvSpPr>
          <p:cNvPr id="22551" name="Rectangle 22550"/>
          <p:cNvSpPr/>
          <p:nvPr/>
        </p:nvSpPr>
        <p:spPr bwMode="auto">
          <a:xfrm>
            <a:off x="6362700" y="4724400"/>
            <a:ext cx="1790700" cy="5334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IMPLEMENT</a:t>
            </a:r>
          </a:p>
        </p:txBody>
      </p:sp>
      <p:cxnSp>
        <p:nvCxnSpPr>
          <p:cNvPr id="22553" name="Straight Arrow Connector 22552"/>
          <p:cNvCxnSpPr>
            <a:stCxn id="22550" idx="3"/>
          </p:cNvCxnSpPr>
          <p:nvPr/>
        </p:nvCxnSpPr>
        <p:spPr bwMode="auto">
          <a:xfrm flipV="1">
            <a:off x="4724400" y="4991100"/>
            <a:ext cx="161401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557" name="TextBox 22556"/>
          <p:cNvSpPr txBox="1"/>
          <p:nvPr/>
        </p:nvSpPr>
        <p:spPr>
          <a:xfrm>
            <a:off x="4922396" y="5257800"/>
            <a:ext cx="1326004" cy="646331"/>
          </a:xfrm>
          <a:prstGeom prst="rect">
            <a:avLst/>
          </a:prstGeom>
          <a:noFill/>
        </p:spPr>
        <p:txBody>
          <a:bodyPr wrap="none" rtlCol="0">
            <a:spAutoFit/>
          </a:bodyPr>
          <a:lstStyle/>
          <a:p>
            <a:r>
              <a:rPr lang="en-US" dirty="0" smtClean="0"/>
              <a:t>   GOOD </a:t>
            </a:r>
          </a:p>
          <a:p>
            <a:r>
              <a:rPr lang="en-US" dirty="0" smtClean="0"/>
              <a:t>ENOUGH?</a:t>
            </a:r>
            <a:endParaRPr lang="en-US" dirty="0"/>
          </a:p>
        </p:txBody>
      </p:sp>
      <p:cxnSp>
        <p:nvCxnSpPr>
          <p:cNvPr id="22560" name="Straight Arrow Connector 22559"/>
          <p:cNvCxnSpPr/>
          <p:nvPr/>
        </p:nvCxnSpPr>
        <p:spPr bwMode="auto">
          <a:xfrm>
            <a:off x="2454350" y="4495800"/>
            <a:ext cx="425302"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4267200" y="48006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3429000" y="48006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a:off x="2454350" y="5410200"/>
            <a:ext cx="42530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530" name="Straight Arrow Connector 22529"/>
          <p:cNvCxnSpPr/>
          <p:nvPr/>
        </p:nvCxnSpPr>
        <p:spPr bwMode="auto">
          <a:xfrm>
            <a:off x="4724400" y="4495801"/>
            <a:ext cx="1614010" cy="4952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a:off x="2454350" y="5257800"/>
            <a:ext cx="42530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8400333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81000" y="152400"/>
            <a:ext cx="8229600" cy="2209800"/>
          </a:xfrm>
        </p:spPr>
        <p:txBody>
          <a:bodyPr/>
          <a:lstStyle/>
          <a:p>
            <a:pPr>
              <a:defRPr/>
            </a:pPr>
            <a:r>
              <a:rPr lang="en-US" dirty="0" smtClean="0"/>
              <a:t>YOUR PRESENTER:</a:t>
            </a:r>
            <a:br>
              <a:rPr lang="en-US" dirty="0" smtClean="0"/>
            </a:br>
            <a:r>
              <a:rPr lang="en-US" dirty="0" smtClean="0"/>
              <a:t>MIKE BARNA, CTA</a:t>
            </a:r>
            <a:r>
              <a:rPr lang="en-US" dirty="0"/>
              <a:t/>
            </a:r>
            <a:br>
              <a:rPr lang="en-US" dirty="0"/>
            </a:br>
            <a:endParaRPr lang="en-US" dirty="0"/>
          </a:p>
        </p:txBody>
      </p:sp>
      <p:sp>
        <p:nvSpPr>
          <p:cNvPr id="4099" name="Rectangle 3"/>
          <p:cNvSpPr>
            <a:spLocks noGrp="1" noChangeArrowheads="1"/>
          </p:cNvSpPr>
          <p:nvPr>
            <p:ph idx="1"/>
          </p:nvPr>
        </p:nvSpPr>
        <p:spPr>
          <a:xfrm>
            <a:off x="457200" y="1828800"/>
            <a:ext cx="8229600" cy="3810000"/>
          </a:xfrm>
        </p:spPr>
        <p:txBody>
          <a:bodyPr/>
          <a:lstStyle/>
          <a:p>
            <a:pPr>
              <a:lnSpc>
                <a:spcPct val="90000"/>
              </a:lnSpc>
              <a:defRPr/>
            </a:pPr>
            <a:r>
              <a:rPr lang="en-US" sz="1800" dirty="0" smtClean="0"/>
              <a:t>Founder and President, Trading System Lab</a:t>
            </a:r>
          </a:p>
          <a:p>
            <a:pPr>
              <a:lnSpc>
                <a:spcPct val="90000"/>
              </a:lnSpc>
              <a:defRPr/>
            </a:pPr>
            <a:r>
              <a:rPr lang="en-US" sz="1800" dirty="0" smtClean="0"/>
              <a:t>Co-Founder and Sr.VP </a:t>
            </a:r>
            <a:r>
              <a:rPr lang="en-US" sz="1800" dirty="0"/>
              <a:t>Regency Stocks and Commodities Fund, LP,LLC, QEP, CPO, </a:t>
            </a:r>
            <a:r>
              <a:rPr lang="en-US" sz="1800" dirty="0" smtClean="0"/>
              <a:t>CTA</a:t>
            </a:r>
          </a:p>
          <a:p>
            <a:pPr>
              <a:lnSpc>
                <a:spcPct val="90000"/>
              </a:lnSpc>
              <a:defRPr/>
            </a:pPr>
            <a:r>
              <a:rPr lang="en-US" sz="1800" dirty="0" smtClean="0"/>
              <a:t>Series 3, Series 30, CTA</a:t>
            </a:r>
          </a:p>
          <a:p>
            <a:pPr>
              <a:lnSpc>
                <a:spcPct val="90000"/>
              </a:lnSpc>
              <a:defRPr/>
            </a:pPr>
            <a:r>
              <a:rPr lang="en-US" sz="1800" dirty="0" smtClean="0"/>
              <a:t>Public Systems </a:t>
            </a:r>
            <a:r>
              <a:rPr lang="en-US" sz="1800" dirty="0"/>
              <a:t>Designed: R-MESA, BIGBLUE, MESA BONDS, MESA </a:t>
            </a:r>
            <a:r>
              <a:rPr lang="en-US" sz="1800" dirty="0" smtClean="0"/>
              <a:t>NOTES,</a:t>
            </a:r>
          </a:p>
          <a:p>
            <a:pPr>
              <a:lnSpc>
                <a:spcPct val="90000"/>
              </a:lnSpc>
              <a:defRPr/>
            </a:pPr>
            <a:r>
              <a:rPr lang="en-US" sz="1800" dirty="0" smtClean="0"/>
              <a:t>BS Mathematics, Arizona State University</a:t>
            </a:r>
          </a:p>
          <a:p>
            <a:pPr>
              <a:lnSpc>
                <a:spcPct val="90000"/>
              </a:lnSpc>
              <a:defRPr/>
            </a:pPr>
            <a:r>
              <a:rPr lang="en-US" sz="1800" dirty="0" smtClean="0"/>
              <a:t>MS Astronautical and Aeronautical Engineering, Stanford University</a:t>
            </a:r>
          </a:p>
          <a:p>
            <a:pPr>
              <a:lnSpc>
                <a:spcPct val="90000"/>
              </a:lnSpc>
              <a:defRPr/>
            </a:pPr>
            <a:r>
              <a:rPr lang="en-US" sz="1800" dirty="0" smtClean="0"/>
              <a:t>Former Defense Industry Rocket-Ramjet, Laser and Guidance Engineer</a:t>
            </a:r>
          </a:p>
          <a:p>
            <a:pPr>
              <a:lnSpc>
                <a:spcPct val="90000"/>
              </a:lnSpc>
              <a:defRPr/>
            </a:pPr>
            <a:r>
              <a:rPr lang="en-US" sz="1800" dirty="0" smtClean="0"/>
              <a:t>Lockheed, United Technologies, Hughes Aircraft</a:t>
            </a:r>
          </a:p>
          <a:p>
            <a:pPr>
              <a:lnSpc>
                <a:spcPct val="90000"/>
              </a:lnSpc>
              <a:defRPr/>
            </a:pPr>
            <a:r>
              <a:rPr lang="en-US" sz="1800" dirty="0" smtClean="0"/>
              <a:t>Star Wars Research and Development Management Engineer</a:t>
            </a:r>
          </a:p>
          <a:p>
            <a:pPr>
              <a:lnSpc>
                <a:spcPct val="90000"/>
              </a:lnSpc>
              <a:defRPr/>
            </a:pPr>
            <a:r>
              <a:rPr lang="en-US" sz="1800" dirty="0" smtClean="0"/>
              <a:t>13 </a:t>
            </a:r>
            <a:r>
              <a:rPr lang="en-US" sz="1800" dirty="0"/>
              <a:t>FAA pilot certificates or </a:t>
            </a:r>
            <a:r>
              <a:rPr lang="en-US" sz="1800" dirty="0" smtClean="0"/>
              <a:t>ratings, CA DRE</a:t>
            </a:r>
            <a:endParaRPr lang="en-US" sz="1800" dirty="0"/>
          </a:p>
          <a:p>
            <a:pPr marL="0" indent="0">
              <a:lnSpc>
                <a:spcPct val="90000"/>
              </a:lnSpc>
              <a:buNone/>
              <a:defRPr/>
            </a:pPr>
            <a:endParaRPr lang="en-US" sz="1400" dirty="0" smtClean="0"/>
          </a:p>
          <a:p>
            <a:pPr marL="0" indent="0">
              <a:lnSpc>
                <a:spcPct val="90000"/>
              </a:lnSpc>
              <a:buNone/>
              <a:defRPr/>
            </a:pPr>
            <a:r>
              <a:rPr lang="en-US" sz="1400" dirty="0" smtClean="0"/>
              <a:t>Contact: </a:t>
            </a:r>
            <a:r>
              <a:rPr lang="en-US" sz="1400" dirty="0" smtClean="0">
                <a:hlinkClick r:id="rId3"/>
              </a:rPr>
              <a:t>www.tradingsystemlab.com</a:t>
            </a:r>
            <a:r>
              <a:rPr lang="en-US" sz="1400" dirty="0" smtClean="0"/>
              <a:t>        </a:t>
            </a:r>
            <a:r>
              <a:rPr lang="en-US" sz="1400" dirty="0" smtClean="0">
                <a:hlinkClick r:id="rId4"/>
              </a:rPr>
              <a:t>mike@tradingsystemlab.com</a:t>
            </a:r>
            <a:r>
              <a:rPr lang="en-US" sz="1400" dirty="0" smtClean="0"/>
              <a:t>        408-356-1800</a:t>
            </a:r>
          </a:p>
          <a:p>
            <a:pPr marL="0" indent="0">
              <a:lnSpc>
                <a:spcPct val="90000"/>
              </a:lnSpc>
              <a:buNone/>
              <a:defRPr/>
            </a:pPr>
            <a:endParaRPr lang="en-US" sz="1400" dirty="0" smtClean="0"/>
          </a:p>
          <a:p>
            <a:pPr>
              <a:lnSpc>
                <a:spcPct val="90000"/>
              </a:lnSpc>
              <a:defRPr/>
            </a:pPr>
            <a:endParaRPr lang="en-US" sz="1800" dirty="0"/>
          </a:p>
          <a:p>
            <a:pPr marL="0" indent="0">
              <a:lnSpc>
                <a:spcPct val="90000"/>
              </a:lnSpc>
              <a:buFontTx/>
              <a:buNone/>
              <a:defRPr/>
            </a:pPr>
            <a:endParaRPr lang="en-US" sz="1800" dirty="0" smtClean="0"/>
          </a:p>
          <a:p>
            <a:pPr lvl="2">
              <a:lnSpc>
                <a:spcPct val="90000"/>
              </a:lnSpc>
              <a:defRPr/>
            </a:pPr>
            <a:endParaRPr lang="en-US" sz="1000" dirty="0" smtClean="0"/>
          </a:p>
          <a:p>
            <a:pPr>
              <a:lnSpc>
                <a:spcPct val="90000"/>
              </a:lnSpc>
              <a:buFontTx/>
              <a:buNone/>
              <a:defRPr/>
            </a:pPr>
            <a:r>
              <a:rPr lang="en-US" sz="1800" dirty="0" smtClean="0"/>
              <a:t>                                                             </a:t>
            </a:r>
          </a:p>
          <a:p>
            <a:pPr>
              <a:lnSpc>
                <a:spcPct val="90000"/>
              </a:lnSpc>
              <a:buFontTx/>
              <a:buNone/>
              <a:defRPr/>
            </a:pPr>
            <a:r>
              <a:rPr lang="en-US" sz="1800" dirty="0"/>
              <a:t> </a:t>
            </a:r>
            <a:r>
              <a:rPr lang="en-US" sz="1800" dirty="0" smtClean="0"/>
              <a:t>                                                                                      </a:t>
            </a:r>
            <a:endParaRPr lang="en-US" sz="900" dirty="0" smtClean="0"/>
          </a:p>
        </p:txBody>
      </p:sp>
      <p:sp>
        <p:nvSpPr>
          <p:cNvPr id="5" name="Date Placeholder 4"/>
          <p:cNvSpPr>
            <a:spLocks noGrp="1"/>
          </p:cNvSpPr>
          <p:nvPr>
            <p:ph type="dt" sz="half" idx="10"/>
          </p:nvPr>
        </p:nvSpPr>
        <p:spPr/>
        <p:txBody>
          <a:bodyPr/>
          <a:lstStyle/>
          <a:p>
            <a:pPr>
              <a:defRPr/>
            </a:pPr>
            <a:fld id="{939E4950-D020-4169-9FAB-CFEAE257C8CB}" type="datetime1">
              <a:rPr lang="en-US"/>
              <a:pPr>
                <a:defRPr/>
              </a:pPr>
              <a:t>11/15/2016</a:t>
            </a:fld>
            <a:endParaRPr lang="en-US" dirty="0"/>
          </a:p>
        </p:txBody>
      </p:sp>
    </p:spTree>
    <p:custDataLst>
      <p:tags r:id="rId1"/>
    </p:custDataLst>
    <p:extLst>
      <p:ext uri="{BB962C8B-B14F-4D97-AF65-F5344CB8AC3E}">
        <p14:creationId xmlns:p14="http://schemas.microsoft.com/office/powerpoint/2010/main" val="162033868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BEST LEARNING ALGORITHM?</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11/15/2016</a:t>
            </a:fld>
            <a:endParaRPr lang="en-US" dirty="0"/>
          </a:p>
        </p:txBody>
      </p:sp>
      <p:sp>
        <p:nvSpPr>
          <p:cNvPr id="7" name="TextBox 6"/>
          <p:cNvSpPr txBox="1"/>
          <p:nvPr/>
        </p:nvSpPr>
        <p:spPr>
          <a:xfrm>
            <a:off x="3352800" y="1447800"/>
            <a:ext cx="2514600" cy="4770537"/>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800" dirty="0" smtClean="0"/>
              <a:t>EM</a:t>
            </a:r>
            <a:endParaRPr lang="en-US" sz="800" dirty="0"/>
          </a:p>
          <a:p>
            <a:r>
              <a:rPr lang="en-US" sz="800" dirty="0"/>
              <a:t>OLS</a:t>
            </a:r>
          </a:p>
          <a:p>
            <a:r>
              <a:rPr lang="en-US" sz="800" dirty="0"/>
              <a:t>KRR</a:t>
            </a:r>
          </a:p>
          <a:p>
            <a:r>
              <a:rPr lang="en-US" sz="800" dirty="0"/>
              <a:t>PCA</a:t>
            </a:r>
          </a:p>
          <a:p>
            <a:endParaRPr lang="en-US" sz="800" dirty="0" smtClean="0"/>
          </a:p>
          <a:p>
            <a:r>
              <a:rPr lang="en-US" sz="800" dirty="0" smtClean="0"/>
              <a:t>Probably </a:t>
            </a:r>
            <a:r>
              <a:rPr lang="en-US" sz="800" dirty="0"/>
              <a:t>approximately correct learning (PAC) </a:t>
            </a:r>
          </a:p>
          <a:p>
            <a:r>
              <a:rPr lang="en-US" sz="800" dirty="0"/>
              <a:t>Ripple down rules, a knowledge acquisition methodology</a:t>
            </a:r>
          </a:p>
          <a:p>
            <a:r>
              <a:rPr lang="en-US" sz="800" dirty="0"/>
              <a:t>Symbolic machine learning algorithms</a:t>
            </a:r>
          </a:p>
          <a:p>
            <a:r>
              <a:rPr lang="en-US" sz="800" dirty="0"/>
              <a:t>Subsymbolic machine learning algorithms</a:t>
            </a:r>
          </a:p>
          <a:p>
            <a:r>
              <a:rPr lang="en-US" sz="800" dirty="0"/>
              <a:t>Support vector machines</a:t>
            </a:r>
          </a:p>
          <a:p>
            <a:r>
              <a:rPr lang="en-US" sz="800" dirty="0"/>
              <a:t>Random Forests</a:t>
            </a:r>
          </a:p>
          <a:p>
            <a:r>
              <a:rPr lang="en-US" sz="800" dirty="0"/>
              <a:t>Ensembles of classifiers Bootstrap aggregating (bagging)</a:t>
            </a:r>
          </a:p>
          <a:p>
            <a:r>
              <a:rPr lang="en-US" sz="800" dirty="0"/>
              <a:t>Boosting (meta-algorithm</a:t>
            </a:r>
            <a:r>
              <a:rPr lang="en-US" sz="800" dirty="0" smtClean="0"/>
              <a:t>)</a:t>
            </a:r>
          </a:p>
          <a:p>
            <a:endParaRPr lang="en-US" sz="800" dirty="0"/>
          </a:p>
          <a:p>
            <a:r>
              <a:rPr lang="en-US" sz="800" dirty="0" smtClean="0"/>
              <a:t>Ordinal </a:t>
            </a:r>
            <a:r>
              <a:rPr lang="en-US" sz="800" dirty="0"/>
              <a:t>classification</a:t>
            </a:r>
          </a:p>
          <a:p>
            <a:r>
              <a:rPr lang="en-US" sz="800" dirty="0"/>
              <a:t>Regression analysis</a:t>
            </a:r>
          </a:p>
          <a:p>
            <a:r>
              <a:rPr lang="en-US" sz="800" dirty="0"/>
              <a:t>Information fuzzy networks (IFN)</a:t>
            </a:r>
          </a:p>
          <a:p>
            <a:r>
              <a:rPr lang="en-US" sz="800" dirty="0"/>
              <a:t>Conditional Random Field</a:t>
            </a:r>
          </a:p>
          <a:p>
            <a:endParaRPr lang="en-US" sz="800" dirty="0"/>
          </a:p>
          <a:p>
            <a:r>
              <a:rPr lang="en-US" sz="800" dirty="0"/>
              <a:t>Statistical </a:t>
            </a:r>
            <a:r>
              <a:rPr lang="en-US" sz="800" dirty="0" smtClean="0"/>
              <a:t>classification</a:t>
            </a:r>
            <a:endParaRPr lang="en-US" sz="800" dirty="0"/>
          </a:p>
          <a:p>
            <a:r>
              <a:rPr lang="en-US" sz="800" dirty="0"/>
              <a:t>ANOVA</a:t>
            </a:r>
          </a:p>
          <a:p>
            <a:r>
              <a:rPr lang="en-US" sz="800" dirty="0"/>
              <a:t>Linear classifiers Fisher's linear discriminant</a:t>
            </a:r>
          </a:p>
          <a:p>
            <a:r>
              <a:rPr lang="en-US" sz="800" dirty="0"/>
              <a:t>Logistic regression</a:t>
            </a:r>
          </a:p>
          <a:p>
            <a:r>
              <a:rPr lang="en-US" sz="800" dirty="0"/>
              <a:t>Multinomial logistic regression</a:t>
            </a:r>
          </a:p>
          <a:p>
            <a:r>
              <a:rPr lang="en-US" sz="800" dirty="0"/>
              <a:t>Naive Bayes classifier</a:t>
            </a:r>
          </a:p>
          <a:p>
            <a:r>
              <a:rPr lang="en-US" sz="800" dirty="0"/>
              <a:t>Perceptron</a:t>
            </a:r>
          </a:p>
          <a:p>
            <a:r>
              <a:rPr lang="en-US" sz="800" dirty="0"/>
              <a:t>Support vector machines</a:t>
            </a:r>
          </a:p>
          <a:p>
            <a:endParaRPr lang="en-US" sz="800" dirty="0"/>
          </a:p>
          <a:p>
            <a:r>
              <a:rPr lang="en-US" sz="800" dirty="0"/>
              <a:t>Quadratic classifiers</a:t>
            </a:r>
          </a:p>
          <a:p>
            <a:r>
              <a:rPr lang="en-US" sz="800" dirty="0"/>
              <a:t>k-nearest neighbor</a:t>
            </a:r>
          </a:p>
          <a:p>
            <a:r>
              <a:rPr lang="en-US" sz="800" dirty="0"/>
              <a:t>Boosting</a:t>
            </a:r>
          </a:p>
          <a:p>
            <a:r>
              <a:rPr lang="en-US" sz="800" dirty="0"/>
              <a:t>Decision trees </a:t>
            </a:r>
            <a:r>
              <a:rPr lang="en-US" sz="800" dirty="0" smtClean="0"/>
              <a:t>C4.5, CHIAD, CART</a:t>
            </a:r>
            <a:endParaRPr lang="en-US" sz="800" dirty="0"/>
          </a:p>
          <a:p>
            <a:r>
              <a:rPr lang="en-US" sz="800" dirty="0"/>
              <a:t>Random forests</a:t>
            </a:r>
          </a:p>
          <a:p>
            <a:endParaRPr lang="en-US" sz="800" dirty="0"/>
          </a:p>
          <a:p>
            <a:r>
              <a:rPr lang="en-US" sz="800" dirty="0"/>
              <a:t>Bayesian networks</a:t>
            </a:r>
          </a:p>
          <a:p>
            <a:r>
              <a:rPr lang="en-US" sz="800" dirty="0"/>
              <a:t>Hidden Markov </a:t>
            </a:r>
            <a:r>
              <a:rPr lang="en-US" sz="800" dirty="0" smtClean="0"/>
              <a:t>models</a:t>
            </a:r>
            <a:endParaRPr lang="en-US" sz="800" dirty="0"/>
          </a:p>
        </p:txBody>
      </p:sp>
      <p:sp>
        <p:nvSpPr>
          <p:cNvPr id="9" name="TextBox 8"/>
          <p:cNvSpPr txBox="1"/>
          <p:nvPr/>
        </p:nvSpPr>
        <p:spPr>
          <a:xfrm>
            <a:off x="533400" y="1447800"/>
            <a:ext cx="2590800" cy="4647426"/>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800" dirty="0"/>
              <a:t>Supervised learning</a:t>
            </a:r>
          </a:p>
          <a:p>
            <a:r>
              <a:rPr lang="en-US" sz="800" dirty="0"/>
              <a:t>AODE</a:t>
            </a:r>
          </a:p>
          <a:p>
            <a:r>
              <a:rPr lang="en-US" sz="800" dirty="0"/>
              <a:t>Artificial neural network Backpropagation</a:t>
            </a:r>
          </a:p>
          <a:p>
            <a:r>
              <a:rPr lang="en-US" sz="800" dirty="0"/>
              <a:t>Autoencoders</a:t>
            </a:r>
          </a:p>
          <a:p>
            <a:r>
              <a:rPr lang="en-US" sz="800" dirty="0"/>
              <a:t>Hopfield networks</a:t>
            </a:r>
          </a:p>
          <a:p>
            <a:r>
              <a:rPr lang="en-US" sz="800" dirty="0"/>
              <a:t>Boltzmann machines</a:t>
            </a:r>
          </a:p>
          <a:p>
            <a:r>
              <a:rPr lang="en-US" sz="800" dirty="0"/>
              <a:t>Restricted Boltzmann Machines</a:t>
            </a:r>
          </a:p>
          <a:p>
            <a:r>
              <a:rPr lang="en-US" sz="800" dirty="0"/>
              <a:t>Spiking neural </a:t>
            </a:r>
            <a:r>
              <a:rPr lang="en-US" sz="800" dirty="0" smtClean="0"/>
              <a:t>networks</a:t>
            </a:r>
          </a:p>
          <a:p>
            <a:endParaRPr lang="en-US" sz="800" dirty="0" smtClean="0"/>
          </a:p>
          <a:p>
            <a:r>
              <a:rPr lang="en-US" sz="800" dirty="0"/>
              <a:t>GE</a:t>
            </a:r>
          </a:p>
          <a:p>
            <a:r>
              <a:rPr lang="en-US" sz="800" dirty="0"/>
              <a:t>GA</a:t>
            </a:r>
          </a:p>
          <a:p>
            <a:r>
              <a:rPr lang="en-US" sz="800" dirty="0" smtClean="0"/>
              <a:t>GP</a:t>
            </a:r>
          </a:p>
          <a:p>
            <a:r>
              <a:rPr lang="en-US" sz="800" dirty="0" smtClean="0"/>
              <a:t>LGP</a:t>
            </a:r>
          </a:p>
          <a:p>
            <a:r>
              <a:rPr lang="en-US" sz="800" dirty="0" smtClean="0"/>
              <a:t>LAIMGP *</a:t>
            </a:r>
          </a:p>
          <a:p>
            <a:r>
              <a:rPr lang="en-US" sz="800" dirty="0" smtClean="0"/>
              <a:t>GEP</a:t>
            </a:r>
          </a:p>
          <a:p>
            <a:r>
              <a:rPr lang="en-US" sz="800" dirty="0" smtClean="0"/>
              <a:t>CGP</a:t>
            </a:r>
          </a:p>
          <a:p>
            <a:r>
              <a:rPr lang="en-US" sz="800" dirty="0" smtClean="0"/>
              <a:t>GADS</a:t>
            </a:r>
          </a:p>
          <a:p>
            <a:r>
              <a:rPr lang="en-US" sz="800" dirty="0" smtClean="0"/>
              <a:t>IFGP</a:t>
            </a:r>
            <a:endParaRPr lang="en-US" sz="800" dirty="0"/>
          </a:p>
          <a:p>
            <a:endParaRPr lang="en-US" sz="800" dirty="0"/>
          </a:p>
          <a:p>
            <a:r>
              <a:rPr lang="en-US" sz="800" dirty="0"/>
              <a:t>Bayesian statistics Naive Bayes classifier</a:t>
            </a:r>
          </a:p>
          <a:p>
            <a:r>
              <a:rPr lang="en-US" sz="800" dirty="0"/>
              <a:t>Bayesian network</a:t>
            </a:r>
          </a:p>
          <a:p>
            <a:r>
              <a:rPr lang="en-US" sz="800" dirty="0"/>
              <a:t>Bayesian knowledge base</a:t>
            </a:r>
          </a:p>
          <a:p>
            <a:endParaRPr lang="en-US" sz="800" dirty="0"/>
          </a:p>
          <a:p>
            <a:r>
              <a:rPr lang="en-US" sz="800" dirty="0"/>
              <a:t>Case-based reasoning</a:t>
            </a:r>
          </a:p>
          <a:p>
            <a:r>
              <a:rPr lang="en-US" sz="800" dirty="0"/>
              <a:t>Decision trees</a:t>
            </a:r>
          </a:p>
          <a:p>
            <a:r>
              <a:rPr lang="en-US" sz="800" dirty="0"/>
              <a:t>Inductive logic programming</a:t>
            </a:r>
          </a:p>
          <a:p>
            <a:r>
              <a:rPr lang="en-US" sz="800" dirty="0"/>
              <a:t>Gaussian process regression</a:t>
            </a:r>
          </a:p>
          <a:p>
            <a:r>
              <a:rPr lang="en-US" sz="800" dirty="0"/>
              <a:t>Gene expression programming</a:t>
            </a:r>
          </a:p>
          <a:p>
            <a:r>
              <a:rPr lang="en-US" sz="800" dirty="0"/>
              <a:t>Group method of data handling (GMDH)</a:t>
            </a:r>
          </a:p>
          <a:p>
            <a:r>
              <a:rPr lang="en-US" sz="800" dirty="0"/>
              <a:t>Learning Automata</a:t>
            </a:r>
          </a:p>
          <a:p>
            <a:r>
              <a:rPr lang="en-US" sz="800" dirty="0"/>
              <a:t>Learning Vector Quantization</a:t>
            </a:r>
          </a:p>
          <a:p>
            <a:r>
              <a:rPr lang="en-US" sz="800" dirty="0"/>
              <a:t>Logistic Model Tree</a:t>
            </a:r>
          </a:p>
          <a:p>
            <a:r>
              <a:rPr lang="en-US" sz="800" dirty="0"/>
              <a:t>Minimum message length (decision trees, decision graphs, etc.)</a:t>
            </a:r>
          </a:p>
          <a:p>
            <a:r>
              <a:rPr lang="en-US" sz="800" dirty="0"/>
              <a:t>Lazy learning</a:t>
            </a:r>
          </a:p>
          <a:p>
            <a:r>
              <a:rPr lang="en-US" sz="800" dirty="0"/>
              <a:t>Instance-based learning Nearest Neighbor Algorithm</a:t>
            </a:r>
          </a:p>
          <a:p>
            <a:r>
              <a:rPr lang="en-US" sz="800" dirty="0"/>
              <a:t>Analogical </a:t>
            </a:r>
            <a:r>
              <a:rPr lang="en-US" sz="800" dirty="0" smtClean="0"/>
              <a:t>modeling</a:t>
            </a:r>
          </a:p>
        </p:txBody>
      </p:sp>
      <p:sp>
        <p:nvSpPr>
          <p:cNvPr id="10" name="TextBox 9"/>
          <p:cNvSpPr txBox="1"/>
          <p:nvPr/>
        </p:nvSpPr>
        <p:spPr>
          <a:xfrm>
            <a:off x="6096000" y="1447800"/>
            <a:ext cx="2533650" cy="4770537"/>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800" dirty="0"/>
              <a:t>Unsupervised learning</a:t>
            </a:r>
          </a:p>
          <a:p>
            <a:r>
              <a:rPr lang="en-US" sz="800" dirty="0"/>
              <a:t>Artificial neural network</a:t>
            </a:r>
          </a:p>
          <a:p>
            <a:r>
              <a:rPr lang="en-US" sz="800" dirty="0"/>
              <a:t>Data clustering</a:t>
            </a:r>
          </a:p>
          <a:p>
            <a:r>
              <a:rPr lang="en-US" sz="800" dirty="0"/>
              <a:t>Expectation-maximization algorithm</a:t>
            </a:r>
          </a:p>
          <a:p>
            <a:r>
              <a:rPr lang="en-US" sz="800" dirty="0"/>
              <a:t>Self-organizing map</a:t>
            </a:r>
          </a:p>
          <a:p>
            <a:r>
              <a:rPr lang="en-US" sz="800" dirty="0"/>
              <a:t>Radial basis function network</a:t>
            </a:r>
          </a:p>
          <a:p>
            <a:r>
              <a:rPr lang="en-US" sz="800" dirty="0"/>
              <a:t>Vector Quantization</a:t>
            </a:r>
          </a:p>
          <a:p>
            <a:r>
              <a:rPr lang="en-US" sz="800" dirty="0"/>
              <a:t>Generative topographic map</a:t>
            </a:r>
          </a:p>
          <a:p>
            <a:r>
              <a:rPr lang="en-US" sz="800" dirty="0"/>
              <a:t>Information bottleneck method</a:t>
            </a:r>
          </a:p>
          <a:p>
            <a:r>
              <a:rPr lang="en-US" sz="800" dirty="0"/>
              <a:t>IBSEAD</a:t>
            </a:r>
          </a:p>
          <a:p>
            <a:endParaRPr lang="en-US" sz="800" dirty="0" smtClean="0"/>
          </a:p>
          <a:p>
            <a:r>
              <a:rPr lang="en-US" sz="800" dirty="0" smtClean="0"/>
              <a:t>Association </a:t>
            </a:r>
            <a:r>
              <a:rPr lang="en-US" sz="800" dirty="0"/>
              <a:t>rule </a:t>
            </a:r>
            <a:r>
              <a:rPr lang="en-US" sz="800" dirty="0" smtClean="0"/>
              <a:t>learning</a:t>
            </a:r>
            <a:endParaRPr lang="en-US" sz="800" dirty="0"/>
          </a:p>
          <a:p>
            <a:r>
              <a:rPr lang="en-US" sz="800" dirty="0"/>
              <a:t>Apriori algorithm</a:t>
            </a:r>
          </a:p>
          <a:p>
            <a:r>
              <a:rPr lang="en-US" sz="800" dirty="0"/>
              <a:t>Eclat algorithm</a:t>
            </a:r>
          </a:p>
          <a:p>
            <a:r>
              <a:rPr lang="en-US" sz="800" dirty="0"/>
              <a:t>FP-growth algorithm</a:t>
            </a:r>
          </a:p>
          <a:p>
            <a:endParaRPr lang="en-US" sz="800" dirty="0"/>
          </a:p>
          <a:p>
            <a:r>
              <a:rPr lang="en-US" sz="800" dirty="0"/>
              <a:t>Hierarchical </a:t>
            </a:r>
            <a:r>
              <a:rPr lang="en-US" sz="800" dirty="0" smtClean="0"/>
              <a:t>clustering</a:t>
            </a:r>
            <a:endParaRPr lang="en-US" sz="800" dirty="0"/>
          </a:p>
          <a:p>
            <a:r>
              <a:rPr lang="en-US" sz="800" dirty="0"/>
              <a:t>Single-linkage clustering</a:t>
            </a:r>
          </a:p>
          <a:p>
            <a:r>
              <a:rPr lang="en-US" sz="800" dirty="0"/>
              <a:t>Conceptual clustering</a:t>
            </a:r>
          </a:p>
          <a:p>
            <a:endParaRPr lang="en-US" sz="800" dirty="0"/>
          </a:p>
          <a:p>
            <a:r>
              <a:rPr lang="en-US" sz="800" dirty="0"/>
              <a:t>Partitional </a:t>
            </a:r>
            <a:r>
              <a:rPr lang="en-US" sz="800" dirty="0" smtClean="0"/>
              <a:t>clustering</a:t>
            </a:r>
            <a:endParaRPr lang="en-US" sz="800" dirty="0"/>
          </a:p>
          <a:p>
            <a:r>
              <a:rPr lang="en-US" sz="800" dirty="0"/>
              <a:t>K-means algorithm</a:t>
            </a:r>
          </a:p>
          <a:p>
            <a:r>
              <a:rPr lang="en-US" sz="800" dirty="0"/>
              <a:t>Fuzzy clustering</a:t>
            </a:r>
          </a:p>
          <a:p>
            <a:r>
              <a:rPr lang="en-US" sz="800" dirty="0"/>
              <a:t>DBSCAN</a:t>
            </a:r>
          </a:p>
          <a:p>
            <a:endParaRPr lang="en-US" sz="800" dirty="0"/>
          </a:p>
          <a:p>
            <a:r>
              <a:rPr lang="en-US" sz="800" dirty="0"/>
              <a:t>Reinforcement </a:t>
            </a:r>
            <a:r>
              <a:rPr lang="en-US" sz="800" dirty="0" smtClean="0"/>
              <a:t>learning</a:t>
            </a:r>
            <a:endParaRPr lang="en-US" sz="800" dirty="0"/>
          </a:p>
          <a:p>
            <a:r>
              <a:rPr lang="en-US" sz="800" dirty="0"/>
              <a:t>Temporal difference learning</a:t>
            </a:r>
          </a:p>
          <a:p>
            <a:r>
              <a:rPr lang="en-US" sz="800" dirty="0"/>
              <a:t>Q-learning</a:t>
            </a:r>
          </a:p>
          <a:p>
            <a:r>
              <a:rPr lang="en-US" sz="800" dirty="0"/>
              <a:t>Learning Automata</a:t>
            </a:r>
          </a:p>
          <a:p>
            <a:r>
              <a:rPr lang="en-US" sz="800" dirty="0"/>
              <a:t>Monte Carlo Method</a:t>
            </a:r>
          </a:p>
          <a:p>
            <a:r>
              <a:rPr lang="en-US" sz="800" dirty="0"/>
              <a:t>SARSA</a:t>
            </a:r>
          </a:p>
          <a:p>
            <a:endParaRPr lang="en-US" sz="800" dirty="0"/>
          </a:p>
          <a:p>
            <a:r>
              <a:rPr lang="en-US" sz="800" dirty="0"/>
              <a:t>Deep </a:t>
            </a:r>
            <a:r>
              <a:rPr lang="en-US" sz="800" dirty="0" smtClean="0"/>
              <a:t>learning</a:t>
            </a:r>
            <a:endParaRPr lang="en-US" sz="800" dirty="0"/>
          </a:p>
          <a:p>
            <a:r>
              <a:rPr lang="en-US" sz="800" dirty="0"/>
              <a:t>Deep belief networks</a:t>
            </a:r>
          </a:p>
          <a:p>
            <a:r>
              <a:rPr lang="en-US" sz="800" dirty="0"/>
              <a:t>Deep Boltzmann machines</a:t>
            </a:r>
          </a:p>
          <a:p>
            <a:r>
              <a:rPr lang="en-US" sz="800" dirty="0"/>
              <a:t>Deep Convolutional neural networks</a:t>
            </a:r>
          </a:p>
          <a:p>
            <a:r>
              <a:rPr lang="en-US" sz="800" dirty="0"/>
              <a:t>Deep Recurrent neural </a:t>
            </a:r>
            <a:r>
              <a:rPr lang="en-US" sz="800" dirty="0" smtClean="0"/>
              <a:t>networks</a:t>
            </a:r>
          </a:p>
        </p:txBody>
      </p:sp>
      <p:sp>
        <p:nvSpPr>
          <p:cNvPr id="8" name="TextBox 7"/>
          <p:cNvSpPr txBox="1"/>
          <p:nvPr/>
        </p:nvSpPr>
        <p:spPr>
          <a:xfrm>
            <a:off x="1828800" y="6400800"/>
            <a:ext cx="3281668" cy="261610"/>
          </a:xfrm>
          <a:prstGeom prst="rect">
            <a:avLst/>
          </a:prstGeom>
          <a:noFill/>
        </p:spPr>
        <p:txBody>
          <a:bodyPr wrap="none" rtlCol="0">
            <a:spAutoFit/>
          </a:bodyPr>
          <a:lstStyle/>
          <a:p>
            <a:r>
              <a:rPr lang="en-US" sz="1100" dirty="0" smtClean="0"/>
              <a:t>Ref</a:t>
            </a:r>
            <a:r>
              <a:rPr lang="en-US" sz="1100" dirty="0"/>
              <a:t>: http://en.wikipedia.org/wiki/Machine_learning</a:t>
            </a:r>
          </a:p>
        </p:txBody>
      </p:sp>
    </p:spTree>
    <p:extLst>
      <p:ext uri="{BB962C8B-B14F-4D97-AF65-F5344CB8AC3E}">
        <p14:creationId xmlns:p14="http://schemas.microsoft.com/office/powerpoint/2010/main" val="1513566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A TRADING SYSTEM SIMULATOR MAPS DATA TO EQUITY CURVES</a:t>
            </a:r>
            <a:endParaRPr lang="en-US" sz="3200" dirty="0"/>
          </a:p>
        </p:txBody>
      </p:sp>
      <p:sp>
        <p:nvSpPr>
          <p:cNvPr id="3" name="Date Placeholder 2"/>
          <p:cNvSpPr>
            <a:spLocks noGrp="1"/>
          </p:cNvSpPr>
          <p:nvPr>
            <p:ph type="dt" sz="half" idx="10"/>
          </p:nvPr>
        </p:nvSpPr>
        <p:spPr/>
        <p:txBody>
          <a:bodyPr/>
          <a:lstStyle/>
          <a:p>
            <a:pPr>
              <a:defRPr/>
            </a:pPr>
            <a:fld id="{3BFA0B66-C0AB-49B4-8D8F-ECAA273C68F7}" type="datetime1">
              <a:rPr lang="en-US" smtClean="0"/>
              <a:pPr>
                <a:defRPr/>
              </a:pPr>
              <a:t>11/15/2016</a:t>
            </a:fld>
            <a:endParaRPr lang="en-US" dirty="0"/>
          </a:p>
        </p:txBody>
      </p:sp>
      <p:sp>
        <p:nvSpPr>
          <p:cNvPr id="18438" name="Right Arrow 4"/>
          <p:cNvSpPr>
            <a:spLocks noChangeArrowheads="1"/>
          </p:cNvSpPr>
          <p:nvPr/>
        </p:nvSpPr>
        <p:spPr bwMode="auto">
          <a:xfrm>
            <a:off x="3200400" y="2590800"/>
            <a:ext cx="1981200" cy="1295400"/>
          </a:xfrm>
          <a:prstGeom prst="rightArrow">
            <a:avLst>
              <a:gd name="adj1" fmla="val 50000"/>
              <a:gd name="adj2" fmla="val 49980"/>
            </a:avLst>
          </a:prstGeom>
          <a:solidFill>
            <a:schemeClr val="accent1"/>
          </a:solidFill>
          <a:ln w="9525" algn="ctr">
            <a:solidFill>
              <a:schemeClr val="tx1"/>
            </a:solidFill>
            <a:round/>
            <a:headEnd/>
            <a:tailEnd/>
          </a:ln>
        </p:spPr>
        <p:txBody>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1100" dirty="0" smtClean="0"/>
              <a:t>MACHINE</a:t>
            </a:r>
          </a:p>
          <a:p>
            <a:pPr>
              <a:spcBef>
                <a:spcPct val="0"/>
              </a:spcBef>
              <a:buClrTx/>
              <a:buFontTx/>
              <a:buNone/>
            </a:pPr>
            <a:r>
              <a:rPr lang="en-US" altLang="en-US" sz="1100" dirty="0" smtClean="0"/>
              <a:t>DESIGNED SYSTEM</a:t>
            </a:r>
          </a:p>
          <a:p>
            <a:pPr>
              <a:spcBef>
                <a:spcPct val="0"/>
              </a:spcBef>
              <a:buClrTx/>
              <a:buFontTx/>
              <a:buNone/>
            </a:pPr>
            <a:r>
              <a:rPr lang="en-US" altLang="en-US" sz="1100" dirty="0" smtClean="0"/>
              <a:t>MAPPING</a:t>
            </a:r>
            <a:endParaRPr lang="en-US" altLang="en-US" sz="1100" dirty="0"/>
          </a:p>
        </p:txBody>
      </p:sp>
      <p:sp>
        <p:nvSpPr>
          <p:cNvPr id="9" name="Rectangle 8"/>
          <p:cNvSpPr/>
          <p:nvPr/>
        </p:nvSpPr>
        <p:spPr bwMode="auto">
          <a:xfrm>
            <a:off x="1752600" y="2743200"/>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DATA</a:t>
            </a:r>
          </a:p>
        </p:txBody>
      </p:sp>
      <p:cxnSp>
        <p:nvCxnSpPr>
          <p:cNvPr id="6" name="Straight Arrow Connector 5"/>
          <p:cNvCxnSpPr/>
          <p:nvPr/>
        </p:nvCxnSpPr>
        <p:spPr bwMode="auto">
          <a:xfrm>
            <a:off x="5943600" y="3733800"/>
            <a:ext cx="1524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V="1">
            <a:off x="5943600" y="2438400"/>
            <a:ext cx="0" cy="129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Curved Connector 14"/>
          <p:cNvCxnSpPr/>
          <p:nvPr/>
        </p:nvCxnSpPr>
        <p:spPr bwMode="auto">
          <a:xfrm flipV="1">
            <a:off x="6019800" y="2895600"/>
            <a:ext cx="1295400" cy="762000"/>
          </a:xfrm>
          <a:prstGeom prst="curved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26" name="Curved Connector 25"/>
          <p:cNvCxnSpPr/>
          <p:nvPr/>
        </p:nvCxnSpPr>
        <p:spPr bwMode="auto">
          <a:xfrm flipV="1">
            <a:off x="5943600" y="3048000"/>
            <a:ext cx="1371600" cy="685800"/>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30" name="Curved Connector 29"/>
          <p:cNvCxnSpPr/>
          <p:nvPr/>
        </p:nvCxnSpPr>
        <p:spPr bwMode="auto">
          <a:xfrm flipV="1">
            <a:off x="5943600" y="2514600"/>
            <a:ext cx="1295400" cy="1143000"/>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31" name="Curved Connector 30"/>
          <p:cNvCxnSpPr/>
          <p:nvPr/>
        </p:nvCxnSpPr>
        <p:spPr bwMode="auto">
          <a:xfrm flipV="1">
            <a:off x="6019800" y="3200400"/>
            <a:ext cx="1295400" cy="533400"/>
          </a:xfrm>
          <a:prstGeom prst="curvedConnector3">
            <a:avLst/>
          </a:prstGeom>
          <a:solidFill>
            <a:schemeClr val="accent1"/>
          </a:solidFill>
          <a:ln w="9525" cap="flat" cmpd="sng" algn="ctr">
            <a:solidFill>
              <a:schemeClr val="tx1"/>
            </a:solidFill>
            <a:prstDash val="solid"/>
            <a:round/>
            <a:headEnd type="none" w="med" len="med"/>
            <a:tailEnd type="arrow"/>
          </a:ln>
          <a:effectLst/>
        </p:spPr>
      </p:cxnSp>
      <p:cxnSp>
        <p:nvCxnSpPr>
          <p:cNvPr id="18442" name="Straight Arrow Connector 18441"/>
          <p:cNvCxnSpPr/>
          <p:nvPr/>
        </p:nvCxnSpPr>
        <p:spPr bwMode="auto">
          <a:xfrm>
            <a:off x="2667000" y="3200400"/>
            <a:ext cx="533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445" name="Straight Arrow Connector 18444"/>
          <p:cNvCxnSpPr/>
          <p:nvPr/>
        </p:nvCxnSpPr>
        <p:spPr bwMode="auto">
          <a:xfrm flipH="1">
            <a:off x="7239000" y="2057400"/>
            <a:ext cx="304800" cy="3810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8449" name="TextBox 18448"/>
          <p:cNvSpPr txBox="1"/>
          <p:nvPr/>
        </p:nvSpPr>
        <p:spPr>
          <a:xfrm>
            <a:off x="6629400" y="1524000"/>
            <a:ext cx="1099131" cy="600164"/>
          </a:xfrm>
          <a:prstGeom prst="rect">
            <a:avLst/>
          </a:prstGeom>
          <a:noFill/>
        </p:spPr>
        <p:txBody>
          <a:bodyPr wrap="square" rtlCol="0">
            <a:spAutoFit/>
          </a:bodyPr>
          <a:lstStyle/>
          <a:p>
            <a:r>
              <a:rPr lang="en-US" sz="1100" dirty="0" smtClean="0"/>
              <a:t>Theoretically</a:t>
            </a:r>
          </a:p>
          <a:p>
            <a:r>
              <a:rPr lang="en-US" sz="1100" dirty="0" smtClean="0"/>
              <a:t>Perfect</a:t>
            </a:r>
          </a:p>
          <a:p>
            <a:r>
              <a:rPr lang="en-US" sz="1100" dirty="0" smtClean="0"/>
              <a:t>Equity Curve</a:t>
            </a:r>
            <a:endParaRPr lang="en-US" sz="1100" dirty="0"/>
          </a:p>
        </p:txBody>
      </p:sp>
      <p:sp>
        <p:nvSpPr>
          <p:cNvPr id="18450" name="TextBox 18449"/>
          <p:cNvSpPr txBox="1"/>
          <p:nvPr/>
        </p:nvSpPr>
        <p:spPr>
          <a:xfrm>
            <a:off x="6324600" y="3733800"/>
            <a:ext cx="639662" cy="369332"/>
          </a:xfrm>
          <a:prstGeom prst="rect">
            <a:avLst/>
          </a:prstGeom>
          <a:noFill/>
        </p:spPr>
        <p:txBody>
          <a:bodyPr wrap="none" rtlCol="0">
            <a:spAutoFit/>
          </a:bodyPr>
          <a:lstStyle/>
          <a:p>
            <a:r>
              <a:rPr lang="en-US" sz="1400" dirty="0" smtClean="0"/>
              <a:t>Time</a:t>
            </a:r>
            <a:r>
              <a:rPr lang="en-US" dirty="0" smtClean="0"/>
              <a:t> </a:t>
            </a:r>
            <a:endParaRPr lang="en-US" dirty="0"/>
          </a:p>
        </p:txBody>
      </p:sp>
      <p:sp>
        <p:nvSpPr>
          <p:cNvPr id="18451" name="TextBox 18450"/>
          <p:cNvSpPr txBox="1"/>
          <p:nvPr/>
        </p:nvSpPr>
        <p:spPr>
          <a:xfrm>
            <a:off x="5290857" y="2514600"/>
            <a:ext cx="652743" cy="738664"/>
          </a:xfrm>
          <a:prstGeom prst="rect">
            <a:avLst/>
          </a:prstGeom>
          <a:noFill/>
        </p:spPr>
        <p:txBody>
          <a:bodyPr wrap="none" rtlCol="0">
            <a:spAutoFit/>
          </a:bodyPr>
          <a:lstStyle/>
          <a:p>
            <a:r>
              <a:rPr lang="en-US" sz="1400" dirty="0" smtClean="0"/>
              <a:t>Profit </a:t>
            </a:r>
          </a:p>
          <a:p>
            <a:r>
              <a:rPr lang="en-US" sz="1400" dirty="0" smtClean="0"/>
              <a:t>  or</a:t>
            </a:r>
          </a:p>
          <a:p>
            <a:r>
              <a:rPr lang="en-US" sz="1400" dirty="0" smtClean="0"/>
              <a:t>Loss</a:t>
            </a:r>
            <a:endParaRPr lang="en-US" sz="1400" dirty="0"/>
          </a:p>
        </p:txBody>
      </p:sp>
      <mc:AlternateContent xmlns:mc="http://schemas.openxmlformats.org/markup-compatibility/2006" xmlns:a14="http://schemas.microsoft.com/office/drawing/2010/main">
        <mc:Choice Requires="a14">
          <p:sp>
            <p:nvSpPr>
              <p:cNvPr id="18" name="Rectangle 17"/>
              <p:cNvSpPr/>
              <p:nvPr/>
            </p:nvSpPr>
            <p:spPr>
              <a:xfrm>
                <a:off x="1099131" y="4103132"/>
                <a:ext cx="6629400" cy="707886"/>
              </a:xfrm>
              <a:prstGeom prst="rect">
                <a:avLst/>
              </a:prstGeom>
            </p:spPr>
            <p:txBody>
              <a:bodyPr wrap="square">
                <a:spAutoFit/>
              </a:bodyPr>
              <a:lstStyle/>
              <a:p>
                <a:pPr marL="0" marR="0" fontAlgn="base">
                  <a:spcBef>
                    <a:spcPts val="0"/>
                  </a:spcBef>
                  <a:spcAft>
                    <a:spcPts val="0"/>
                  </a:spcAft>
                </a:pPr>
                <a:r>
                  <a:rPr lang="en-US" sz="1200" kern="1200" dirty="0">
                    <a:effectLst/>
                    <a:latin typeface="Arial"/>
                    <a:ea typeface="Times New Roman"/>
                    <a:cs typeface="Times New Roman"/>
                  </a:rPr>
                  <a:t>The resultant equity stream net profit np[n] is given by:</a:t>
                </a:r>
                <a:endParaRPr lang="en-US" sz="1200" dirty="0">
                  <a:effectLst/>
                  <a:latin typeface="Times New Roman"/>
                  <a:ea typeface="Times New Roman"/>
                </a:endParaRPr>
              </a:p>
              <a:p>
                <a:pPr marL="0" marR="0" fontAlgn="base">
                  <a:spcBef>
                    <a:spcPts val="0"/>
                  </a:spcBef>
                  <a:spcAft>
                    <a:spcPts val="0"/>
                  </a:spcAft>
                </a:pPr>
                <a14:m>
                  <m:oMath xmlns:m="http://schemas.openxmlformats.org/officeDocument/2006/math">
                    <m:r>
                      <a:rPr lang="en-US" sz="2800" i="1" kern="1200">
                        <a:effectLst/>
                        <a:latin typeface="Cambria Math"/>
                        <a:ea typeface="Times New Roman"/>
                        <a:cs typeface="Times New Roman"/>
                      </a:rPr>
                      <m:t>𝑛𝑝</m:t>
                    </m:r>
                    <m:r>
                      <a:rPr lang="en-US" sz="2800" i="1" kern="1200">
                        <a:effectLst/>
                        <a:latin typeface="Cambria Math"/>
                        <a:ea typeface="Times New Roman"/>
                        <a:cs typeface="Times New Roman"/>
                      </a:rPr>
                      <m:t>[</m:t>
                    </m:r>
                    <m:r>
                      <a:rPr lang="en-US" sz="2800" i="1" kern="1200">
                        <a:effectLst/>
                        <a:latin typeface="Cambria Math"/>
                        <a:ea typeface="Times New Roman"/>
                        <a:cs typeface="Times New Roman"/>
                      </a:rPr>
                      <m:t>𝑛</m:t>
                    </m:r>
                    <m:r>
                      <a:rPr lang="en-US" sz="2800" i="1" kern="1200">
                        <a:effectLst/>
                        <a:latin typeface="Cambria Math"/>
                        <a:ea typeface="Times New Roman"/>
                        <a:cs typeface="Times New Roman"/>
                      </a:rPr>
                      <m:t>]=</m:t>
                    </m:r>
                    <m:nary>
                      <m:naryPr>
                        <m:chr m:val="∑"/>
                        <m:grow m:val="on"/>
                        <m:ctrlPr>
                          <a:rPr lang="en-US" sz="2800" i="1" kern="1200">
                            <a:effectLst/>
                            <a:latin typeface="Cambria Math"/>
                            <a:ea typeface="Times New Roman"/>
                            <a:cs typeface="Times New Roman"/>
                          </a:rPr>
                        </m:ctrlPr>
                      </m:naryPr>
                      <m:sub>
                        <m:r>
                          <a:rPr lang="en-US" sz="2800" i="1" kern="1200">
                            <a:effectLst/>
                            <a:latin typeface="Cambria Math"/>
                            <a:ea typeface="Times New Roman"/>
                            <a:cs typeface="Times New Roman"/>
                          </a:rPr>
                          <m:t>𝑡</m:t>
                        </m:r>
                        <m:r>
                          <a:rPr lang="en-US" sz="2800" i="1" kern="1200">
                            <a:effectLst/>
                            <a:latin typeface="Cambria Math"/>
                            <a:ea typeface="Times New Roman"/>
                            <a:cs typeface="Times New Roman"/>
                          </a:rPr>
                          <m:t>=1</m:t>
                        </m:r>
                      </m:sub>
                      <m:sup>
                        <m:r>
                          <a:rPr lang="en-US" sz="2800" i="1" kern="1200">
                            <a:effectLst/>
                            <a:latin typeface="Cambria Math"/>
                            <a:ea typeface="Times New Roman"/>
                            <a:cs typeface="Times New Roman"/>
                          </a:rPr>
                          <m:t>𝑛</m:t>
                        </m:r>
                      </m:sup>
                      <m:e>
                        <m:d>
                          <m:dPr>
                            <m:ctrlPr>
                              <a:rPr lang="en-US" sz="2800" i="1" kern="1200">
                                <a:effectLst/>
                                <a:latin typeface="Cambria Math"/>
                                <a:ea typeface="Times New Roman"/>
                                <a:cs typeface="Times New Roman"/>
                              </a:rPr>
                            </m:ctrlPr>
                          </m:dPr>
                          <m:e>
                            <m:r>
                              <a:rPr lang="en-US" sz="2800" i="1" kern="1200">
                                <a:effectLst/>
                                <a:latin typeface="Cambria Math"/>
                                <a:ea typeface="Times New Roman"/>
                                <a:cs typeface="Times New Roman"/>
                              </a:rPr>
                              <m:t> </m:t>
                            </m:r>
                            <m:r>
                              <a:rPr lang="en-US" sz="2800" i="1" kern="1200">
                                <a:effectLst/>
                                <a:latin typeface="Cambria Math"/>
                                <a:ea typeface="Times New Roman"/>
                                <a:cs typeface="Times New Roman"/>
                              </a:rPr>
                              <m:t>𝑡𝑝</m:t>
                            </m:r>
                            <m:d>
                              <m:dPr>
                                <m:begChr m:val="["/>
                                <m:endChr m:val="]"/>
                                <m:ctrlPr>
                                  <a:rPr lang="en-US" sz="2800" i="1" kern="1200">
                                    <a:effectLst/>
                                    <a:latin typeface="Cambria Math"/>
                                    <a:ea typeface="Times New Roman"/>
                                    <a:cs typeface="Times New Roman"/>
                                  </a:rPr>
                                </m:ctrlPr>
                              </m:dPr>
                              <m:e>
                                <m:r>
                                  <a:rPr lang="en-US" sz="2800" i="1" kern="1200">
                                    <a:effectLst/>
                                    <a:latin typeface="Cambria Math"/>
                                    <a:ea typeface="Times New Roman"/>
                                    <a:cs typeface="Times New Roman"/>
                                  </a:rPr>
                                  <m:t>𝑡</m:t>
                                </m:r>
                              </m:e>
                            </m:d>
                            <m:r>
                              <a:rPr lang="en-US" sz="2800" i="1" kern="1200">
                                <a:effectLst/>
                                <a:latin typeface="Cambria Math"/>
                                <a:ea typeface="Times New Roman"/>
                                <a:cs typeface="Times New Roman"/>
                              </a:rPr>
                              <m:t> </m:t>
                            </m:r>
                          </m:e>
                        </m:d>
                      </m:e>
                    </m:nary>
                  </m:oMath>
                </a14:m>
                <a:r>
                  <a:rPr lang="en-US" sz="1200" kern="1200" dirty="0">
                    <a:effectLst/>
                    <a:latin typeface="Arial"/>
                    <a:ea typeface="Times New Roman"/>
                    <a:cs typeface="Times New Roman"/>
                  </a:rPr>
                  <a:t>  +  </a:t>
                </a:r>
                <a:r>
                  <a:rPr lang="en-US" sz="2800" i="1" kern="1200" dirty="0">
                    <a:effectLst/>
                    <a:latin typeface="Cambria Math"/>
                    <a:ea typeface="Cambria Math"/>
                    <a:cs typeface="Times New Roman"/>
                  </a:rPr>
                  <a:t>opp</a:t>
                </a:r>
                <a:endParaRPr lang="en-US" sz="1200" dirty="0">
                  <a:effectLst/>
                  <a:latin typeface="Times New Roman"/>
                  <a:ea typeface="Times New Roman"/>
                </a:endParaRPr>
              </a:p>
            </p:txBody>
          </p:sp>
        </mc:Choice>
        <mc:Fallback xmlns="">
          <p:sp>
            <p:nvSpPr>
              <p:cNvPr id="18" name="Rectangle 17"/>
              <p:cNvSpPr>
                <a:spLocks noRot="1" noChangeAspect="1" noMove="1" noResize="1" noEditPoints="1" noAdjustHandles="1" noChangeArrowheads="1" noChangeShapeType="1" noTextEdit="1"/>
              </p:cNvSpPr>
              <p:nvPr/>
            </p:nvSpPr>
            <p:spPr>
              <a:xfrm>
                <a:off x="1099131" y="4103132"/>
                <a:ext cx="6629400" cy="707886"/>
              </a:xfrm>
              <a:prstGeom prst="rect">
                <a:avLst/>
              </a:prstGeom>
              <a:blipFill rotWithShape="1">
                <a:blip r:embed="rId2"/>
                <a:stretch>
                  <a:fillRect t="-862" b="-2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143000" y="4953000"/>
                <a:ext cx="6629400" cy="892552"/>
              </a:xfrm>
              <a:prstGeom prst="rect">
                <a:avLst/>
              </a:prstGeom>
            </p:spPr>
            <p:txBody>
              <a:bodyPr wrap="square">
                <a:spAutoFit/>
              </a:bodyPr>
              <a:lstStyle/>
              <a:p>
                <a:pPr marL="0" marR="0" fontAlgn="base">
                  <a:spcBef>
                    <a:spcPts val="0"/>
                  </a:spcBef>
                  <a:spcAft>
                    <a:spcPts val="0"/>
                  </a:spcAft>
                </a:pPr>
                <a:r>
                  <a:rPr lang="en-US" sz="1200" kern="1200" dirty="0">
                    <a:effectLst/>
                    <a:latin typeface="Arial"/>
                    <a:ea typeface="Times New Roman"/>
                    <a:cs typeface="Times New Roman"/>
                  </a:rPr>
                  <a:t>The resultant net profit at t is given by:</a:t>
                </a:r>
                <a:endParaRPr lang="en-US" sz="1200" dirty="0">
                  <a:effectLst/>
                  <a:latin typeface="Times New Roman"/>
                  <a:ea typeface="Times New Roman"/>
                </a:endParaRPr>
              </a:p>
              <a:p>
                <a:pPr marL="0" marR="0" fontAlgn="base">
                  <a:spcBef>
                    <a:spcPts val="0"/>
                  </a:spcBef>
                  <a:spcAft>
                    <a:spcPts val="0"/>
                  </a:spcAft>
                </a:pPr>
                <a14:m>
                  <m:oMath xmlns:m="http://schemas.openxmlformats.org/officeDocument/2006/math">
                    <m:r>
                      <a:rPr lang="en-US" sz="2800" i="1" kern="1200">
                        <a:effectLst/>
                        <a:latin typeface="Cambria Math"/>
                        <a:ea typeface="Times New Roman"/>
                        <a:cs typeface="Times New Roman"/>
                      </a:rPr>
                      <m:t>𝑛𝑝</m:t>
                    </m:r>
                    <m:r>
                      <a:rPr lang="en-US" sz="2800" i="1" kern="1200">
                        <a:effectLst/>
                        <a:latin typeface="Cambria Math"/>
                        <a:ea typeface="Times New Roman"/>
                        <a:cs typeface="Times New Roman"/>
                      </a:rPr>
                      <m:t>[</m:t>
                    </m:r>
                    <m:r>
                      <a:rPr lang="en-US" sz="2800" i="1" kern="1200">
                        <a:effectLst/>
                        <a:latin typeface="Cambria Math"/>
                        <a:ea typeface="Times New Roman"/>
                        <a:cs typeface="Times New Roman"/>
                      </a:rPr>
                      <m:t>𝑡</m:t>
                    </m:r>
                    <m:r>
                      <a:rPr lang="en-US" sz="2800" i="1" kern="1200">
                        <a:effectLst/>
                        <a:latin typeface="Cambria Math"/>
                        <a:ea typeface="Times New Roman"/>
                        <a:cs typeface="Times New Roman"/>
                      </a:rPr>
                      <m:t>]=</m:t>
                    </m:r>
                    <m:r>
                      <a:rPr lang="en-US" sz="2800" i="1" kern="1200">
                        <a:effectLst/>
                        <a:latin typeface="Cambria Math"/>
                        <a:ea typeface="Times New Roman"/>
                        <a:cs typeface="Times New Roman"/>
                      </a:rPr>
                      <m:t>𝑛𝑝</m:t>
                    </m:r>
                    <m:d>
                      <m:dPr>
                        <m:begChr m:val="["/>
                        <m:endChr m:val="]"/>
                        <m:ctrlPr>
                          <a:rPr lang="en-US" sz="2800" i="1" kern="1200">
                            <a:effectLst/>
                            <a:latin typeface="Cambria Math"/>
                            <a:ea typeface="Times New Roman"/>
                            <a:cs typeface="Times New Roman"/>
                          </a:rPr>
                        </m:ctrlPr>
                      </m:dPr>
                      <m:e>
                        <m:r>
                          <a:rPr lang="en-US" sz="2800" i="1" kern="1200">
                            <a:effectLst/>
                            <a:latin typeface="Cambria Math"/>
                            <a:ea typeface="Times New Roman"/>
                            <a:cs typeface="Times New Roman"/>
                          </a:rPr>
                          <m:t>𝑡</m:t>
                        </m:r>
                        <m:r>
                          <a:rPr lang="en-US" sz="2800" i="1" kern="1200">
                            <a:effectLst/>
                            <a:latin typeface="Cambria Math"/>
                            <a:ea typeface="Times New Roman"/>
                            <a:cs typeface="Times New Roman"/>
                          </a:rPr>
                          <m:t>−1</m:t>
                        </m:r>
                      </m:e>
                    </m:d>
                    <m:r>
                      <a:rPr lang="en-US" sz="2800" i="1" kern="1200">
                        <a:effectLst/>
                        <a:latin typeface="Cambria Math"/>
                        <a:ea typeface="Times New Roman"/>
                        <a:cs typeface="Times New Roman"/>
                      </a:rPr>
                      <m:t>+</m:t>
                    </m:r>
                    <m:r>
                      <a:rPr lang="en-US" sz="2800" i="1" kern="1200">
                        <a:effectLst/>
                        <a:latin typeface="Cambria Math"/>
                        <a:ea typeface="Times New Roman"/>
                        <a:cs typeface="Times New Roman"/>
                      </a:rPr>
                      <m:t>𝑡𝑝</m:t>
                    </m:r>
                    <m:r>
                      <a:rPr lang="en-US" sz="2800" i="1" kern="1200">
                        <a:effectLst/>
                        <a:latin typeface="Cambria Math"/>
                        <a:ea typeface="Times New Roman"/>
                        <a:cs typeface="Times New Roman"/>
                      </a:rPr>
                      <m:t>[</m:t>
                    </m:r>
                    <m:r>
                      <a:rPr lang="en-US" sz="2800" i="1" kern="1200">
                        <a:effectLst/>
                        <a:latin typeface="Cambria Math"/>
                        <a:ea typeface="Times New Roman"/>
                        <a:cs typeface="Times New Roman"/>
                      </a:rPr>
                      <m:t>𝑡</m:t>
                    </m:r>
                    <m:r>
                      <a:rPr lang="en-US" sz="2800" i="1" kern="1200">
                        <a:effectLst/>
                        <a:latin typeface="Cambria Math"/>
                        <a:ea typeface="Times New Roman"/>
                        <a:cs typeface="Times New Roman"/>
                      </a:rPr>
                      <m:t>]</m:t>
                    </m:r>
                  </m:oMath>
                </a14:m>
                <a:r>
                  <a:rPr lang="en-US" sz="1200" kern="1200" dirty="0">
                    <a:effectLst/>
                    <a:latin typeface="Arial"/>
                    <a:ea typeface="Times New Roman"/>
                    <a:cs typeface="Times New Roman"/>
                  </a:rPr>
                  <a:t>  +  </a:t>
                </a:r>
                <a:r>
                  <a:rPr lang="en-US" sz="2800" i="1" kern="1200" dirty="0">
                    <a:effectLst/>
                    <a:latin typeface="Cambria Math"/>
                    <a:ea typeface="Cambria Math"/>
                    <a:cs typeface="Times New Roman"/>
                  </a:rPr>
                  <a:t>opp</a:t>
                </a:r>
                <a:endParaRPr lang="en-US" sz="1200" dirty="0">
                  <a:effectLst/>
                  <a:latin typeface="Times New Roman"/>
                  <a:ea typeface="Times New Roman"/>
                </a:endParaRPr>
              </a:p>
              <a:p>
                <a:pPr marL="0" marR="0" fontAlgn="base">
                  <a:spcBef>
                    <a:spcPts val="0"/>
                  </a:spcBef>
                  <a:spcAft>
                    <a:spcPts val="0"/>
                  </a:spcAft>
                </a:pPr>
                <a:r>
                  <a:rPr lang="en-US" sz="1200" dirty="0">
                    <a:effectLst/>
                    <a:latin typeface="Times New Roman"/>
                    <a:ea typeface="Times New Roman"/>
                  </a:rPr>
                  <a:t> </a:t>
                </a:r>
              </a:p>
            </p:txBody>
          </p:sp>
        </mc:Choice>
        <mc:Fallback xmlns="">
          <p:sp>
            <p:nvSpPr>
              <p:cNvPr id="19" name="Rectangle 18"/>
              <p:cNvSpPr>
                <a:spLocks noRot="1" noChangeAspect="1" noMove="1" noResize="1" noEditPoints="1" noAdjustHandles="1" noChangeArrowheads="1" noChangeShapeType="1" noTextEdit="1"/>
              </p:cNvSpPr>
              <p:nvPr/>
            </p:nvSpPr>
            <p:spPr>
              <a:xfrm>
                <a:off x="1143000" y="4953000"/>
                <a:ext cx="6629400" cy="892552"/>
              </a:xfrm>
              <a:prstGeom prst="rect">
                <a:avLst/>
              </a:prstGeom>
              <a:blipFill rotWithShape="1">
                <a:blip r:embed="rId3"/>
                <a:stretch>
                  <a:fillRect l="-92" t="-685"/>
                </a:stretch>
              </a:blipFill>
            </p:spPr>
            <p:txBody>
              <a:bodyPr/>
              <a:lstStyle/>
              <a:p>
                <a:r>
                  <a:rPr lang="en-US">
                    <a:noFill/>
                  </a:rPr>
                  <a:t> </a:t>
                </a:r>
              </a:p>
            </p:txBody>
          </p:sp>
        </mc:Fallback>
      </mc:AlternateContent>
    </p:spTree>
    <p:extLst>
      <p:ext uri="{BB962C8B-B14F-4D97-AF65-F5344CB8AC3E}">
        <p14:creationId xmlns:p14="http://schemas.microsoft.com/office/powerpoint/2010/main" val="4243516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22860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TSL INPUT PREPROCESSING</a:t>
            </a:r>
            <a:r>
              <a:rPr lang="en-US" altLang="en-US" sz="4800" dirty="0" smtClean="0">
                <a:effectLst/>
              </a:rPr>
              <a:t/>
            </a:r>
            <a:br>
              <a:rPr lang="en-US" altLang="en-US" sz="4800" dirty="0" smtClean="0">
                <a:effectLst/>
              </a:rPr>
            </a:br>
            <a:r>
              <a:rPr lang="en-US" altLang="en-US" sz="1600" dirty="0" smtClean="0">
                <a:effectLst/>
              </a:rPr>
              <a:t>10 Built In PP’s. Open Code-Fully customizable. </a:t>
            </a:r>
            <a:r>
              <a:rPr lang="en-US" altLang="en-US" sz="1600" u="sng" dirty="0" smtClean="0">
                <a:effectLst/>
              </a:rPr>
              <a:t>56 Inputs</a:t>
            </a:r>
          </a:p>
        </p:txBody>
      </p:sp>
      <p:sp>
        <p:nvSpPr>
          <p:cNvPr id="45059" name="Rectangle 3"/>
          <p:cNvSpPr>
            <a:spLocks noGrp="1" noChangeArrowheads="1"/>
          </p:cNvSpPr>
          <p:nvPr>
            <p:ph idx="1"/>
          </p:nvPr>
        </p:nvSpPr>
        <p:spPr>
          <a:xfrm>
            <a:off x="457200" y="1295400"/>
            <a:ext cx="4800600" cy="4267200"/>
          </a:xfrm>
        </p:spPr>
        <p:txBody>
          <a:bodyPr/>
          <a:lstStyle/>
          <a:p>
            <a:pPr marL="0" indent="0">
              <a:lnSpc>
                <a:spcPct val="80000"/>
              </a:lnSpc>
              <a:buNone/>
            </a:pPr>
            <a:r>
              <a:rPr lang="pt-BR" altLang="en-US" sz="1400" dirty="0" smtClean="0"/>
              <a:t>Classical and Non-Classical Patterns</a:t>
            </a:r>
          </a:p>
          <a:p>
            <a:pPr>
              <a:lnSpc>
                <a:spcPct val="80000"/>
              </a:lnSpc>
            </a:pPr>
            <a:r>
              <a:rPr lang="pt-BR" altLang="en-US" sz="1400" dirty="0" smtClean="0"/>
              <a:t>1, 2 and more bar patterns</a:t>
            </a:r>
          </a:p>
          <a:p>
            <a:pPr>
              <a:lnSpc>
                <a:spcPct val="80000"/>
              </a:lnSpc>
            </a:pPr>
            <a:r>
              <a:rPr lang="pt-BR" altLang="en-US" sz="1400" dirty="0" smtClean="0"/>
              <a:t>Momemtum Patterns</a:t>
            </a:r>
          </a:p>
          <a:p>
            <a:pPr>
              <a:lnSpc>
                <a:spcPct val="80000"/>
              </a:lnSpc>
            </a:pPr>
            <a:r>
              <a:rPr lang="pt-BR" altLang="en-US" sz="1400" dirty="0" smtClean="0"/>
              <a:t>Countertrend Patterns</a:t>
            </a:r>
          </a:p>
          <a:p>
            <a:pPr>
              <a:lnSpc>
                <a:spcPct val="80000"/>
              </a:lnSpc>
            </a:pPr>
            <a:r>
              <a:rPr lang="pt-BR" altLang="en-US" sz="1400" dirty="0" smtClean="0"/>
              <a:t>Trend Patterns</a:t>
            </a:r>
          </a:p>
          <a:p>
            <a:pPr>
              <a:lnSpc>
                <a:spcPct val="80000"/>
              </a:lnSpc>
            </a:pPr>
            <a:r>
              <a:rPr lang="pt-BR" altLang="en-US" sz="1400" dirty="0" smtClean="0"/>
              <a:t>Gaps and variations</a:t>
            </a:r>
          </a:p>
          <a:p>
            <a:pPr>
              <a:lnSpc>
                <a:spcPct val="80000"/>
              </a:lnSpc>
            </a:pPr>
            <a:r>
              <a:rPr lang="pt-BR" altLang="en-US" sz="1400" dirty="0" smtClean="0"/>
              <a:t>Adaptive boolean patterns</a:t>
            </a:r>
          </a:p>
          <a:p>
            <a:pPr>
              <a:lnSpc>
                <a:spcPct val="80000"/>
              </a:lnSpc>
            </a:pPr>
            <a:r>
              <a:rPr lang="pt-BR" altLang="en-US" sz="1400" dirty="0" smtClean="0"/>
              <a:t>Adaptive numeric pattern relationships</a:t>
            </a:r>
          </a:p>
          <a:p>
            <a:pPr>
              <a:lnSpc>
                <a:spcPct val="80000"/>
              </a:lnSpc>
            </a:pPr>
            <a:r>
              <a:rPr lang="pt-BR" altLang="en-US" sz="1400" dirty="0" smtClean="0"/>
              <a:t>Support and Resistance, adaptations and variations</a:t>
            </a:r>
          </a:p>
          <a:p>
            <a:pPr>
              <a:lnSpc>
                <a:spcPct val="80000"/>
              </a:lnSpc>
            </a:pPr>
            <a:r>
              <a:rPr lang="pt-BR" altLang="en-US" sz="1400" dirty="0" smtClean="0"/>
              <a:t>Detrended pattern effects and variations</a:t>
            </a:r>
          </a:p>
          <a:p>
            <a:pPr marL="0" indent="0">
              <a:lnSpc>
                <a:spcPct val="80000"/>
              </a:lnSpc>
              <a:buNone/>
            </a:pPr>
            <a:endParaRPr lang="pt-BR" altLang="en-US" sz="1400" dirty="0"/>
          </a:p>
          <a:p>
            <a:pPr marL="0" indent="0">
              <a:lnSpc>
                <a:spcPct val="80000"/>
              </a:lnSpc>
              <a:buNone/>
            </a:pPr>
            <a:r>
              <a:rPr lang="pt-BR" altLang="en-US" sz="1400" dirty="0" smtClean="0"/>
              <a:t>Classical and Non-Classical Indicators</a:t>
            </a:r>
          </a:p>
          <a:p>
            <a:pPr>
              <a:lnSpc>
                <a:spcPct val="80000"/>
              </a:lnSpc>
            </a:pPr>
            <a:r>
              <a:rPr lang="pt-BR" altLang="en-US" sz="1400" dirty="0" smtClean="0"/>
              <a:t>Normalized variables</a:t>
            </a:r>
          </a:p>
          <a:p>
            <a:pPr>
              <a:lnSpc>
                <a:spcPct val="80000"/>
              </a:lnSpc>
            </a:pPr>
            <a:r>
              <a:rPr lang="pt-BR" altLang="en-US" sz="1400" dirty="0" smtClean="0"/>
              <a:t>Transforms</a:t>
            </a:r>
          </a:p>
          <a:p>
            <a:pPr>
              <a:lnSpc>
                <a:spcPct val="80000"/>
              </a:lnSpc>
            </a:pPr>
            <a:r>
              <a:rPr lang="pt-BR" altLang="en-US" sz="1400" dirty="0" smtClean="0"/>
              <a:t>Standard Deviation and variations</a:t>
            </a:r>
          </a:p>
          <a:p>
            <a:pPr>
              <a:lnSpc>
                <a:spcPct val="80000"/>
              </a:lnSpc>
            </a:pPr>
            <a:r>
              <a:rPr lang="pt-BR" altLang="en-US" sz="1400" dirty="0" smtClean="0"/>
              <a:t>Averages and variations</a:t>
            </a:r>
          </a:p>
          <a:p>
            <a:pPr>
              <a:lnSpc>
                <a:spcPct val="80000"/>
              </a:lnSpc>
            </a:pPr>
            <a:r>
              <a:rPr lang="pt-BR" altLang="en-US" sz="1400" dirty="0" smtClean="0"/>
              <a:t>Volatility, Volatility Ratios and variations</a:t>
            </a:r>
          </a:p>
          <a:p>
            <a:pPr>
              <a:lnSpc>
                <a:spcPct val="80000"/>
              </a:lnSpc>
            </a:pPr>
            <a:r>
              <a:rPr lang="pt-BR" altLang="en-US" sz="1400" dirty="0" smtClean="0"/>
              <a:t>Adaptive Channels</a:t>
            </a:r>
          </a:p>
          <a:p>
            <a:pPr>
              <a:lnSpc>
                <a:spcPct val="80000"/>
              </a:lnSpc>
            </a:pPr>
            <a:r>
              <a:rPr lang="pt-BR" altLang="en-US" sz="1400" dirty="0" smtClean="0"/>
              <a:t>Regressions and variations</a:t>
            </a:r>
          </a:p>
          <a:p>
            <a:pPr>
              <a:lnSpc>
                <a:spcPct val="80000"/>
              </a:lnSpc>
            </a:pPr>
            <a:r>
              <a:rPr lang="pt-BR" altLang="en-US" sz="1400" dirty="0" smtClean="0"/>
              <a:t>Oscillators and variations</a:t>
            </a:r>
          </a:p>
          <a:p>
            <a:pPr>
              <a:lnSpc>
                <a:spcPct val="80000"/>
              </a:lnSpc>
            </a:pPr>
            <a:r>
              <a:rPr lang="pt-BR" altLang="en-US" sz="1400" dirty="0"/>
              <a:t>Detrended prices, oscillators and variations</a:t>
            </a:r>
          </a:p>
          <a:p>
            <a:pPr>
              <a:lnSpc>
                <a:spcPct val="80000"/>
              </a:lnSpc>
            </a:pPr>
            <a:endParaRPr lang="pt-BR" altLang="en-US" sz="1400" dirty="0" smtClean="0"/>
          </a:p>
          <a:p>
            <a:pPr marL="0" indent="0">
              <a:lnSpc>
                <a:spcPct val="80000"/>
              </a:lnSpc>
              <a:buNone/>
            </a:pPr>
            <a:endParaRPr lang="pt-BR" altLang="en-US" sz="1400" dirty="0"/>
          </a:p>
          <a:p>
            <a:pPr marL="0" indent="0">
              <a:lnSpc>
                <a:spcPct val="80000"/>
              </a:lnSpc>
              <a:buNone/>
            </a:pPr>
            <a:endParaRPr lang="pt-BR" altLang="en-US" sz="1400" dirty="0"/>
          </a:p>
          <a:p>
            <a:pPr>
              <a:lnSpc>
                <a:spcPct val="80000"/>
              </a:lnSpc>
              <a:buAutoNum type="alphaLcPeriod"/>
            </a:pPr>
            <a:endParaRPr lang="pt-BR" altLang="en-US" sz="1400" dirty="0" smtClean="0"/>
          </a:p>
          <a:p>
            <a:pPr>
              <a:lnSpc>
                <a:spcPct val="80000"/>
              </a:lnSpc>
              <a:buAutoNum type="alphaLcPeriod"/>
            </a:pPr>
            <a:endParaRPr lang="pt-BR" altLang="en-US" sz="1400" dirty="0" smtClean="0"/>
          </a:p>
          <a:p>
            <a:pPr marL="0" indent="0">
              <a:lnSpc>
                <a:spcPct val="80000"/>
              </a:lnSpc>
              <a:buNone/>
            </a:pPr>
            <a:r>
              <a:rPr lang="pt-BR" altLang="en-US" sz="1400" dirty="0"/>
              <a:t>	</a:t>
            </a:r>
            <a:endParaRPr lang="pt-BR" altLang="en-US" sz="1400" dirty="0" smtClean="0"/>
          </a:p>
        </p:txBody>
      </p:sp>
      <p:sp>
        <p:nvSpPr>
          <p:cNvPr id="3" name="TextBox 2"/>
          <p:cNvSpPr txBox="1"/>
          <p:nvPr/>
        </p:nvSpPr>
        <p:spPr>
          <a:xfrm>
            <a:off x="5791200" y="1905000"/>
            <a:ext cx="2667000" cy="1988237"/>
          </a:xfrm>
          <a:prstGeom prst="rect">
            <a:avLst/>
          </a:prstGeom>
          <a:noFill/>
        </p:spPr>
        <p:txBody>
          <a:bodyPr wrap="square" rtlCol="0">
            <a:spAutoFit/>
          </a:bodyPr>
          <a:lstStyle/>
          <a:p>
            <a:pPr>
              <a:lnSpc>
                <a:spcPct val="80000"/>
              </a:lnSpc>
            </a:pPr>
            <a:r>
              <a:rPr lang="pt-BR" altLang="en-US" sz="1400" dirty="0" smtClean="0"/>
              <a:t>Other DNA:</a:t>
            </a:r>
          </a:p>
          <a:p>
            <a:pPr marL="342900" indent="-342900">
              <a:lnSpc>
                <a:spcPct val="80000"/>
              </a:lnSpc>
              <a:buFont typeface="Arial" panose="020B0604020202020204" pitchFamily="34" charset="0"/>
              <a:buChar char="•"/>
            </a:pPr>
            <a:r>
              <a:rPr lang="pt-BR" altLang="en-US" sz="1400" dirty="0" smtClean="0"/>
              <a:t>Intermarket data</a:t>
            </a:r>
          </a:p>
          <a:p>
            <a:pPr marL="342900" indent="-342900">
              <a:lnSpc>
                <a:spcPct val="80000"/>
              </a:lnSpc>
              <a:buFont typeface="Arial" panose="020B0604020202020204" pitchFamily="34" charset="0"/>
              <a:buChar char="•"/>
            </a:pPr>
            <a:r>
              <a:rPr lang="pt-BR" altLang="en-US" sz="1400" dirty="0" smtClean="0"/>
              <a:t>Fundamental data</a:t>
            </a:r>
          </a:p>
          <a:p>
            <a:pPr marL="342900" indent="-342900">
              <a:lnSpc>
                <a:spcPct val="80000"/>
              </a:lnSpc>
              <a:buFont typeface="Arial" panose="020B0604020202020204" pitchFamily="34" charset="0"/>
              <a:buChar char="•"/>
            </a:pPr>
            <a:r>
              <a:rPr lang="pt-BR" altLang="en-US" sz="1400" dirty="0" smtClean="0"/>
              <a:t>COT</a:t>
            </a:r>
          </a:p>
          <a:p>
            <a:pPr marL="342900" indent="-342900">
              <a:lnSpc>
                <a:spcPct val="80000"/>
              </a:lnSpc>
              <a:buFont typeface="Arial" panose="020B0604020202020204" pitchFamily="34" charset="0"/>
              <a:buChar char="•"/>
            </a:pPr>
            <a:r>
              <a:rPr lang="pt-BR" altLang="en-US" sz="1400" dirty="0" smtClean="0"/>
              <a:t>Cycles:MESA, MEM, etc.</a:t>
            </a:r>
          </a:p>
          <a:p>
            <a:pPr marL="342900" indent="-342900">
              <a:lnSpc>
                <a:spcPct val="80000"/>
              </a:lnSpc>
              <a:buFont typeface="Arial" panose="020B0604020202020204" pitchFamily="34" charset="0"/>
              <a:buChar char="•"/>
            </a:pPr>
            <a:r>
              <a:rPr lang="pt-BR" altLang="en-US" sz="1400" dirty="0" smtClean="0"/>
              <a:t>Machine </a:t>
            </a:r>
            <a:r>
              <a:rPr lang="pt-BR" altLang="en-US" sz="1400" dirty="0"/>
              <a:t>readable </a:t>
            </a:r>
            <a:r>
              <a:rPr lang="pt-BR" altLang="en-US" sz="1400" dirty="0" smtClean="0"/>
              <a:t>news</a:t>
            </a:r>
          </a:p>
          <a:p>
            <a:pPr marL="342900" indent="-342900">
              <a:lnSpc>
                <a:spcPct val="80000"/>
              </a:lnSpc>
              <a:buFont typeface="Arial" panose="020B0604020202020204" pitchFamily="34" charset="0"/>
              <a:buChar char="•"/>
            </a:pPr>
            <a:r>
              <a:rPr lang="pt-BR" altLang="en-US" sz="1400" dirty="0" smtClean="0"/>
              <a:t>Social Media</a:t>
            </a:r>
          </a:p>
          <a:p>
            <a:pPr marL="342900" indent="-342900">
              <a:lnSpc>
                <a:spcPct val="80000"/>
              </a:lnSpc>
              <a:buFont typeface="Arial" panose="020B0604020202020204" pitchFamily="34" charset="0"/>
              <a:buChar char="•"/>
            </a:pPr>
            <a:r>
              <a:rPr lang="pt-BR" altLang="en-US" sz="1400" dirty="0" smtClean="0"/>
              <a:t>Exogeneous Data</a:t>
            </a:r>
          </a:p>
          <a:p>
            <a:pPr marL="342900" indent="-342900">
              <a:lnSpc>
                <a:spcPct val="80000"/>
              </a:lnSpc>
              <a:buFont typeface="Arial" panose="020B0604020202020204" pitchFamily="34" charset="0"/>
              <a:buChar char="•"/>
            </a:pPr>
            <a:r>
              <a:rPr lang="pt-BR" altLang="en-US" sz="1400" dirty="0" smtClean="0"/>
              <a:t>Order Book Bid/Ask &amp; Size</a:t>
            </a:r>
          </a:p>
          <a:p>
            <a:pPr marL="342900" indent="-342900">
              <a:lnSpc>
                <a:spcPct val="80000"/>
              </a:lnSpc>
              <a:buFont typeface="Arial" panose="020B0604020202020204" pitchFamily="34" charset="0"/>
              <a:buChar char="•"/>
            </a:pPr>
            <a:r>
              <a:rPr lang="pt-BR" altLang="en-US" sz="1400" dirty="0" smtClean="0"/>
              <a:t>Order Book Movement</a:t>
            </a:r>
          </a:p>
          <a:p>
            <a:pPr marL="342900" indent="-342900">
              <a:lnSpc>
                <a:spcPct val="80000"/>
              </a:lnSpc>
              <a:buFont typeface="Arial" panose="020B0604020202020204" pitchFamily="34" charset="0"/>
              <a:buChar char="•"/>
            </a:pPr>
            <a:r>
              <a:rPr lang="pt-BR" altLang="en-US" sz="1400" dirty="0" smtClean="0"/>
              <a:t>Order Book Stats</a:t>
            </a:r>
            <a:endParaRPr lang="pt-BR" altLang="en-US" sz="1400" dirty="0"/>
          </a:p>
        </p:txBody>
      </p:sp>
    </p:spTree>
    <p:extLst>
      <p:ext uri="{BB962C8B-B14F-4D97-AF65-F5344CB8AC3E}">
        <p14:creationId xmlns:p14="http://schemas.microsoft.com/office/powerpoint/2010/main" val="1646883372"/>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defRPr/>
            </a:pPr>
            <a:r>
              <a:rPr lang="en-US" sz="4000" dirty="0" smtClean="0"/>
              <a:t>LAIMGP REPRODUCTIVE CROSSOVER</a:t>
            </a:r>
            <a:r>
              <a:rPr lang="en-US" dirty="0" smtClean="0"/>
              <a:t/>
            </a:r>
            <a:br>
              <a:rPr lang="en-US" dirty="0" smtClean="0"/>
            </a:br>
            <a:r>
              <a:rPr lang="en-US" sz="1400" dirty="0" smtClean="0"/>
              <a:t>Homologous and Non-Homologous crossover</a:t>
            </a:r>
            <a:endParaRPr lang="en-US" sz="1400" dirty="0"/>
          </a:p>
        </p:txBody>
      </p:sp>
      <p:pic>
        <p:nvPicPr>
          <p:cNvPr id="3891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857375"/>
            <a:ext cx="6138861" cy="3781425"/>
          </a:xfrm>
          <a:noFill/>
        </p:spPr>
      </p:pic>
      <p:sp>
        <p:nvSpPr>
          <p:cNvPr id="4" name="Date Placeholder 3"/>
          <p:cNvSpPr>
            <a:spLocks noGrp="1"/>
          </p:cNvSpPr>
          <p:nvPr>
            <p:ph type="dt" sz="half" idx="10"/>
          </p:nvPr>
        </p:nvSpPr>
        <p:spPr/>
        <p:txBody>
          <a:bodyPr/>
          <a:lstStyle/>
          <a:p>
            <a:pPr>
              <a:defRPr/>
            </a:pPr>
            <a:fld id="{E82B0CAE-B25C-4F85-BD4C-A1AB652F775A}" type="datetime1">
              <a:rPr lang="en-US"/>
              <a:pPr>
                <a:defRPr/>
              </a:pPr>
              <a:t>11/15/2016</a:t>
            </a:fld>
            <a:endParaRPr lang="en-US" dirty="0"/>
          </a:p>
        </p:txBody>
      </p:sp>
      <p:sp>
        <p:nvSpPr>
          <p:cNvPr id="5" name="TextBox 4"/>
          <p:cNvSpPr txBox="1"/>
          <p:nvPr/>
        </p:nvSpPr>
        <p:spPr>
          <a:xfrm>
            <a:off x="2735263" y="5715000"/>
            <a:ext cx="3589337" cy="254000"/>
          </a:xfrm>
          <a:prstGeom prst="rect">
            <a:avLst/>
          </a:prstGeom>
          <a:noFill/>
        </p:spPr>
        <p:txBody>
          <a:bodyPr wrap="none">
            <a:spAutoFit/>
          </a:bodyPr>
          <a:lstStyle/>
          <a:p>
            <a:pPr>
              <a:defRPr/>
            </a:pPr>
            <a:r>
              <a:rPr lang="it-IT" sz="1050" dirty="0"/>
              <a:t>Reference: Frank D. Francone Licensiate Thesis (2009) </a:t>
            </a:r>
            <a:endParaRPr lang="en-US" sz="1050" dirty="0"/>
          </a:p>
        </p:txBody>
      </p:sp>
      <p:sp>
        <p:nvSpPr>
          <p:cNvPr id="38918" name="TextBox 2"/>
          <p:cNvSpPr txBox="1">
            <a:spLocks noChangeArrowheads="1"/>
          </p:cNvSpPr>
          <p:nvPr/>
        </p:nvSpPr>
        <p:spPr bwMode="auto">
          <a:xfrm>
            <a:off x="1905000" y="2743200"/>
            <a:ext cx="1159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en-US" altLang="en-US" sz="1800" dirty="0">
                <a:solidFill>
                  <a:schemeClr val="bg2"/>
                </a:solidFill>
              </a:rPr>
              <a:t>Trading</a:t>
            </a:r>
          </a:p>
          <a:p>
            <a:pPr eaLnBrk="1" hangingPunct="1">
              <a:spcBef>
                <a:spcPct val="0"/>
              </a:spcBef>
              <a:buClrTx/>
              <a:buFontTx/>
              <a:buNone/>
            </a:pPr>
            <a:r>
              <a:rPr lang="en-US" altLang="en-US" sz="1800" dirty="0" smtClean="0">
                <a:solidFill>
                  <a:schemeClr val="bg2"/>
                </a:solidFill>
              </a:rPr>
              <a:t>Algorithm</a:t>
            </a:r>
            <a:endParaRPr lang="en-US" altLang="en-US" sz="1800" dirty="0">
              <a:solidFill>
                <a:schemeClr val="bg2"/>
              </a:solidFill>
            </a:endParaRPr>
          </a:p>
        </p:txBody>
      </p:sp>
      <p:sp>
        <p:nvSpPr>
          <p:cNvPr id="3" name="TextBox 2"/>
          <p:cNvSpPr txBox="1"/>
          <p:nvPr/>
        </p:nvSpPr>
        <p:spPr>
          <a:xfrm>
            <a:off x="6019800" y="3352800"/>
            <a:ext cx="1752600" cy="646331"/>
          </a:xfrm>
          <a:prstGeom prst="rect">
            <a:avLst/>
          </a:prstGeom>
          <a:noFill/>
        </p:spPr>
        <p:txBody>
          <a:bodyPr wrap="square" rtlCol="0">
            <a:spAutoFit/>
          </a:bodyPr>
          <a:lstStyle/>
          <a:p>
            <a:r>
              <a:rPr lang="en-US" sz="1200" dirty="0" smtClean="0">
                <a:solidFill>
                  <a:schemeClr val="bg2"/>
                </a:solidFill>
              </a:rPr>
              <a:t>Trading System can vary its size during evolution</a:t>
            </a:r>
            <a:endParaRPr lang="en-US" sz="1200" dirty="0">
              <a:solidFill>
                <a:schemeClr val="bg2"/>
              </a:solidFill>
            </a:endParaRPr>
          </a:p>
        </p:txBody>
      </p:sp>
    </p:spTree>
    <p:extLst>
      <p:ext uri="{BB962C8B-B14F-4D97-AF65-F5344CB8AC3E}">
        <p14:creationId xmlns:p14="http://schemas.microsoft.com/office/powerpoint/2010/main" val="3309160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SETS: DNA</a:t>
            </a:r>
            <a:br>
              <a:rPr lang="en-US" dirty="0" smtClean="0"/>
            </a:br>
            <a:r>
              <a:rPr lang="en-US" sz="1800" dirty="0" smtClean="0"/>
              <a:t>More Function Sets allow deeper and wider ranges of solutions to be explored</a:t>
            </a:r>
            <a:endParaRPr lang="en-US" sz="1800"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11/15/2016</a:t>
            </a:fld>
            <a:endParaRPr lang="en-US" dirty="0"/>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76400"/>
            <a:ext cx="2895600" cy="259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76400" y="4648200"/>
            <a:ext cx="5665141" cy="646331"/>
          </a:xfrm>
          <a:prstGeom prst="rect">
            <a:avLst/>
          </a:prstGeom>
          <a:noFill/>
        </p:spPr>
        <p:txBody>
          <a:bodyPr wrap="none" rtlCol="0">
            <a:spAutoFit/>
          </a:bodyPr>
          <a:lstStyle/>
          <a:p>
            <a:r>
              <a:rPr lang="en-US" dirty="0" smtClean="0"/>
              <a:t>TSL’s GP is 60-200 times faster than other Algorithms</a:t>
            </a:r>
          </a:p>
          <a:p>
            <a:r>
              <a:rPr lang="en-US" dirty="0" smtClean="0"/>
              <a:t>TSL uses 34 Function Sets including +,-,*,/</a:t>
            </a:r>
            <a:endParaRPr lang="en-US" dirty="0"/>
          </a:p>
        </p:txBody>
      </p:sp>
      <p:sp>
        <p:nvSpPr>
          <p:cNvPr id="3" name="TextBox 2"/>
          <p:cNvSpPr txBox="1"/>
          <p:nvPr/>
        </p:nvSpPr>
        <p:spPr>
          <a:xfrm>
            <a:off x="838200" y="5865168"/>
            <a:ext cx="4179349" cy="230832"/>
          </a:xfrm>
          <a:prstGeom prst="rect">
            <a:avLst/>
          </a:prstGeom>
          <a:noFill/>
        </p:spPr>
        <p:txBody>
          <a:bodyPr wrap="none" rtlCol="0">
            <a:spAutoFit/>
          </a:bodyPr>
          <a:lstStyle/>
          <a:p>
            <a:r>
              <a:rPr lang="en-US" sz="900" dirty="0"/>
              <a:t>http://www.tradingsystemlab.com/files/Discipulus%20How%20It%20Works.pdf</a:t>
            </a:r>
          </a:p>
        </p:txBody>
      </p:sp>
    </p:spTree>
    <p:extLst>
      <p:ext uri="{BB962C8B-B14F-4D97-AF65-F5344CB8AC3E}">
        <p14:creationId xmlns:p14="http://schemas.microsoft.com/office/powerpoint/2010/main" val="32528745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MACHINE EVOLVED </a:t>
            </a:r>
            <a:r>
              <a:rPr lang="en-US" sz="2800" u="sng" dirty="0" smtClean="0"/>
              <a:t>AND</a:t>
            </a:r>
            <a:r>
              <a:rPr lang="en-US" sz="2800" dirty="0" smtClean="0"/>
              <a:t> WRITTEN CORE LOGIC OF YOUR TRADING SYSTEM</a:t>
            </a:r>
            <a:r>
              <a:rPr lang="en-US" sz="3600" dirty="0" smtClean="0"/>
              <a:t/>
            </a:r>
            <a:br>
              <a:rPr lang="en-US" sz="3600" dirty="0" smtClean="0"/>
            </a:br>
            <a:endParaRPr lang="en-US" sz="2000" dirty="0"/>
          </a:p>
        </p:txBody>
      </p:sp>
      <p:pic>
        <p:nvPicPr>
          <p:cNvPr id="3584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371725"/>
            <a:ext cx="2895600" cy="2800350"/>
          </a:xfrm>
          <a:noFill/>
        </p:spPr>
      </p:pic>
      <p:sp>
        <p:nvSpPr>
          <p:cNvPr id="4" name="Date Placeholder 3"/>
          <p:cNvSpPr>
            <a:spLocks noGrp="1"/>
          </p:cNvSpPr>
          <p:nvPr>
            <p:ph type="dt" sz="half" idx="10"/>
          </p:nvPr>
        </p:nvSpPr>
        <p:spPr/>
        <p:txBody>
          <a:bodyPr/>
          <a:lstStyle/>
          <a:p>
            <a:pPr>
              <a:defRPr/>
            </a:pPr>
            <a:fld id="{B080958C-7DCE-4E19-8261-DAB4561CF5DC}" type="datetime1">
              <a:rPr lang="en-US"/>
              <a:pPr>
                <a:defRPr/>
              </a:pPr>
              <a:t>11/15/2016</a:t>
            </a:fld>
            <a:endParaRPr lang="en-US" dirty="0"/>
          </a:p>
        </p:txBody>
      </p:sp>
      <p:sp>
        <p:nvSpPr>
          <p:cNvPr id="35845" name="Rectangle 4"/>
          <p:cNvSpPr>
            <a:spLocks noChangeArrowheads="1"/>
          </p:cNvSpPr>
          <p:nvPr/>
        </p:nvSpPr>
        <p:spPr bwMode="auto">
          <a:xfrm>
            <a:off x="1828800" y="2590800"/>
            <a:ext cx="23622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lnSpc>
                <a:spcPct val="80000"/>
              </a:lnSpc>
              <a:spcBef>
                <a:spcPct val="0"/>
              </a:spcBef>
              <a:buClrTx/>
              <a:buFontTx/>
              <a:buNone/>
            </a:pPr>
            <a:r>
              <a:rPr lang="en-US" altLang="en-US" sz="1800" dirty="0"/>
              <a:t> </a:t>
            </a:r>
            <a:r>
              <a:rPr lang="en-US" altLang="en-US" sz="800" dirty="0">
                <a:solidFill>
                  <a:schemeClr val="bg2"/>
                </a:solidFill>
              </a:rPr>
              <a:t>long double f[8];</a:t>
            </a:r>
          </a:p>
          <a:p>
            <a:pPr eaLnBrk="1" hangingPunct="1">
              <a:lnSpc>
                <a:spcPct val="80000"/>
              </a:lnSpc>
              <a:spcBef>
                <a:spcPct val="0"/>
              </a:spcBef>
              <a:buClrTx/>
              <a:buFontTx/>
              <a:buNone/>
            </a:pPr>
            <a:r>
              <a:rPr lang="en-US" altLang="en-US" sz="800" dirty="0">
                <a:solidFill>
                  <a:schemeClr val="bg2"/>
                </a:solidFill>
              </a:rPr>
              <a:t>  long double tmp = 0;</a:t>
            </a:r>
          </a:p>
          <a:p>
            <a:pPr eaLnBrk="1" hangingPunct="1">
              <a:lnSpc>
                <a:spcPct val="80000"/>
              </a:lnSpc>
              <a:spcBef>
                <a:spcPct val="0"/>
              </a:spcBef>
              <a:buClrTx/>
              <a:buFontTx/>
              <a:buNone/>
            </a:pPr>
            <a:r>
              <a:rPr lang="en-US" altLang="en-US" sz="800" dirty="0">
                <a:solidFill>
                  <a:schemeClr val="bg2"/>
                </a:solidFill>
              </a:rPr>
              <a:t>  int cflag = 0;</a:t>
            </a:r>
          </a:p>
          <a:p>
            <a:pPr eaLnBrk="1" hangingPunct="1">
              <a:lnSpc>
                <a:spcPct val="80000"/>
              </a:lnSpc>
              <a:spcBef>
                <a:spcPct val="0"/>
              </a:spcBef>
              <a:buClrTx/>
              <a:buFontTx/>
              <a:buNone/>
            </a:pPr>
            <a:endParaRPr lang="en-US" altLang="en-US" sz="800" dirty="0">
              <a:solidFill>
                <a:schemeClr val="bg2"/>
              </a:solidFill>
            </a:endParaRPr>
          </a:p>
          <a:p>
            <a:pPr eaLnBrk="1" hangingPunct="1">
              <a:lnSpc>
                <a:spcPct val="80000"/>
              </a:lnSpc>
              <a:spcBef>
                <a:spcPct val="0"/>
              </a:spcBef>
              <a:buClrTx/>
              <a:buFontTx/>
              <a:buNone/>
            </a:pPr>
            <a:r>
              <a:rPr lang="en-US" altLang="en-US" sz="800" dirty="0">
                <a:solidFill>
                  <a:schemeClr val="bg2"/>
                </a:solidFill>
              </a:rPr>
              <a:t>  f[0]=f[1]=f[2]=f[3]=f[4]=f[5]=f[6]=f[7]=0;                          </a:t>
            </a:r>
          </a:p>
          <a:p>
            <a:pPr eaLnBrk="1" hangingPunct="1">
              <a:lnSpc>
                <a:spcPct val="80000"/>
              </a:lnSpc>
              <a:spcBef>
                <a:spcPct val="0"/>
              </a:spcBef>
              <a:buClrTx/>
              <a:buFontTx/>
              <a:buNone/>
            </a:pPr>
            <a:endParaRPr lang="en-US" altLang="en-US" sz="800" dirty="0">
              <a:solidFill>
                <a:schemeClr val="bg2"/>
              </a:solidFill>
            </a:endParaRPr>
          </a:p>
          <a:p>
            <a:pPr eaLnBrk="1" hangingPunct="1">
              <a:lnSpc>
                <a:spcPct val="80000"/>
              </a:lnSpc>
              <a:spcBef>
                <a:spcPct val="0"/>
              </a:spcBef>
              <a:buClrTx/>
              <a:buFontTx/>
              <a:buNone/>
            </a:pPr>
            <a:r>
              <a:rPr lang="en-US" altLang="en-US" sz="800" dirty="0">
                <a:solidFill>
                  <a:schemeClr val="bg2"/>
                </a:solidFill>
              </a:rPr>
              <a:t>  L0:	f[0]-=v[25];</a:t>
            </a:r>
          </a:p>
          <a:p>
            <a:pPr eaLnBrk="1" hangingPunct="1">
              <a:lnSpc>
                <a:spcPct val="80000"/>
              </a:lnSpc>
              <a:spcBef>
                <a:spcPct val="0"/>
              </a:spcBef>
              <a:buClrTx/>
              <a:buFontTx/>
              <a:buNone/>
            </a:pPr>
            <a:r>
              <a:rPr lang="en-US" altLang="en-US" sz="800" dirty="0">
                <a:solidFill>
                  <a:schemeClr val="bg2"/>
                </a:solidFill>
              </a:rPr>
              <a:t>  L1:	f[0]+=v[43];</a:t>
            </a:r>
          </a:p>
          <a:p>
            <a:pPr eaLnBrk="1" hangingPunct="1">
              <a:lnSpc>
                <a:spcPct val="80000"/>
              </a:lnSpc>
              <a:spcBef>
                <a:spcPct val="0"/>
              </a:spcBef>
              <a:buClrTx/>
              <a:buFontTx/>
              <a:buNone/>
            </a:pPr>
            <a:r>
              <a:rPr lang="en-US" altLang="en-US" sz="800" dirty="0">
                <a:solidFill>
                  <a:schemeClr val="bg2"/>
                </a:solidFill>
              </a:rPr>
              <a:t>  L2:	f[0]=fabs(f[0]);</a:t>
            </a:r>
          </a:p>
          <a:p>
            <a:pPr eaLnBrk="1" hangingPunct="1">
              <a:lnSpc>
                <a:spcPct val="80000"/>
              </a:lnSpc>
              <a:spcBef>
                <a:spcPct val="0"/>
              </a:spcBef>
              <a:buClrTx/>
              <a:buFontTx/>
              <a:buNone/>
            </a:pPr>
            <a:r>
              <a:rPr lang="en-US" altLang="en-US" sz="800" dirty="0">
                <a:solidFill>
                  <a:schemeClr val="bg2"/>
                </a:solidFill>
              </a:rPr>
              <a:t>  L3:	f[0]-=v[13];</a:t>
            </a:r>
          </a:p>
          <a:p>
            <a:pPr eaLnBrk="1" hangingPunct="1">
              <a:lnSpc>
                <a:spcPct val="80000"/>
              </a:lnSpc>
              <a:spcBef>
                <a:spcPct val="0"/>
              </a:spcBef>
              <a:buClrTx/>
              <a:buFontTx/>
              <a:buNone/>
            </a:pPr>
            <a:r>
              <a:rPr lang="en-US" altLang="en-US" sz="800" dirty="0">
                <a:solidFill>
                  <a:schemeClr val="bg2"/>
                </a:solidFill>
              </a:rPr>
              <a:t>  L4:	f[0]-=v[49];</a:t>
            </a:r>
          </a:p>
          <a:p>
            <a:pPr eaLnBrk="1" hangingPunct="1">
              <a:lnSpc>
                <a:spcPct val="80000"/>
              </a:lnSpc>
              <a:spcBef>
                <a:spcPct val="0"/>
              </a:spcBef>
              <a:buClrTx/>
              <a:buFontTx/>
              <a:buNone/>
            </a:pPr>
            <a:r>
              <a:rPr lang="en-US" altLang="en-US" sz="800" dirty="0">
                <a:solidFill>
                  <a:schemeClr val="bg2"/>
                </a:solidFill>
              </a:rPr>
              <a:t>  L5:	f[0]-=v[41];</a:t>
            </a:r>
          </a:p>
          <a:p>
            <a:pPr eaLnBrk="1" hangingPunct="1">
              <a:lnSpc>
                <a:spcPct val="80000"/>
              </a:lnSpc>
              <a:spcBef>
                <a:spcPct val="0"/>
              </a:spcBef>
              <a:buClrTx/>
              <a:buFontTx/>
              <a:buNone/>
            </a:pPr>
            <a:r>
              <a:rPr lang="en-US" altLang="en-US" sz="800" dirty="0">
                <a:solidFill>
                  <a:schemeClr val="bg2"/>
                </a:solidFill>
              </a:rPr>
              <a:t>  L6:	f[0]*=f[0];</a:t>
            </a:r>
          </a:p>
          <a:p>
            <a:pPr eaLnBrk="1" hangingPunct="1">
              <a:lnSpc>
                <a:spcPct val="80000"/>
              </a:lnSpc>
              <a:spcBef>
                <a:spcPct val="0"/>
              </a:spcBef>
              <a:buClrTx/>
              <a:buFontTx/>
              <a:buNone/>
            </a:pPr>
            <a:r>
              <a:rPr lang="en-US" altLang="en-US" sz="800" dirty="0">
                <a:solidFill>
                  <a:schemeClr val="bg2"/>
                </a:solidFill>
              </a:rPr>
              <a:t>  L7:	f[1]-=f[0];</a:t>
            </a:r>
          </a:p>
          <a:p>
            <a:pPr eaLnBrk="1" hangingPunct="1">
              <a:lnSpc>
                <a:spcPct val="80000"/>
              </a:lnSpc>
              <a:spcBef>
                <a:spcPct val="0"/>
              </a:spcBef>
              <a:buClrTx/>
              <a:buFontTx/>
              <a:buNone/>
            </a:pPr>
            <a:r>
              <a:rPr lang="en-US" altLang="en-US" sz="800" dirty="0">
                <a:solidFill>
                  <a:schemeClr val="bg2"/>
                </a:solidFill>
              </a:rPr>
              <a:t>  L8:	f[0]+=v[22];</a:t>
            </a:r>
          </a:p>
          <a:p>
            <a:pPr eaLnBrk="1" hangingPunct="1">
              <a:lnSpc>
                <a:spcPct val="80000"/>
              </a:lnSpc>
              <a:spcBef>
                <a:spcPct val="0"/>
              </a:spcBef>
              <a:buClrTx/>
              <a:buFontTx/>
              <a:buNone/>
            </a:pPr>
            <a:r>
              <a:rPr lang="en-US" altLang="en-US" sz="800" dirty="0">
                <a:solidFill>
                  <a:schemeClr val="bg2"/>
                </a:solidFill>
              </a:rPr>
              <a:t>  L9:	tmp=f[1]; f[1]=f[0]; f[0]=tmp;</a:t>
            </a:r>
          </a:p>
          <a:p>
            <a:pPr eaLnBrk="1" hangingPunct="1">
              <a:lnSpc>
                <a:spcPct val="80000"/>
              </a:lnSpc>
              <a:spcBef>
                <a:spcPct val="0"/>
              </a:spcBef>
              <a:buClrTx/>
              <a:buFontTx/>
              <a:buNone/>
            </a:pPr>
            <a:r>
              <a:rPr lang="en-US" altLang="en-US" sz="800" dirty="0">
                <a:solidFill>
                  <a:schemeClr val="bg2"/>
                </a:solidFill>
              </a:rPr>
              <a:t>  L10:	cflag=(f[0] &lt; f[2]);</a:t>
            </a:r>
          </a:p>
          <a:p>
            <a:pPr eaLnBrk="1" hangingPunct="1">
              <a:lnSpc>
                <a:spcPct val="80000"/>
              </a:lnSpc>
              <a:spcBef>
                <a:spcPct val="0"/>
              </a:spcBef>
              <a:buClrTx/>
              <a:buFontTx/>
              <a:buNone/>
            </a:pPr>
            <a:r>
              <a:rPr lang="en-US" altLang="en-US" sz="800" dirty="0">
                <a:solidFill>
                  <a:schemeClr val="bg2"/>
                </a:solidFill>
              </a:rPr>
              <a:t>  L11:	f[0]-=v[39];</a:t>
            </a:r>
          </a:p>
          <a:p>
            <a:pPr eaLnBrk="1" hangingPunct="1">
              <a:lnSpc>
                <a:spcPct val="80000"/>
              </a:lnSpc>
              <a:spcBef>
                <a:spcPct val="0"/>
              </a:spcBef>
              <a:buClrTx/>
              <a:buFontTx/>
              <a:buNone/>
            </a:pPr>
            <a:r>
              <a:rPr lang="en-US" altLang="en-US" sz="800" dirty="0">
                <a:solidFill>
                  <a:schemeClr val="bg2"/>
                </a:solidFill>
              </a:rPr>
              <a:t>  </a:t>
            </a:r>
          </a:p>
          <a:p>
            <a:pPr eaLnBrk="1" hangingPunct="1">
              <a:lnSpc>
                <a:spcPct val="80000"/>
              </a:lnSpc>
              <a:spcBef>
                <a:spcPct val="0"/>
              </a:spcBef>
              <a:buClrTx/>
              <a:buFontTx/>
              <a:buNone/>
            </a:pPr>
            <a:r>
              <a:rPr lang="en-US" altLang="en-US" sz="800" dirty="0">
                <a:solidFill>
                  <a:schemeClr val="bg2"/>
                </a:solidFill>
              </a:rPr>
              <a:t>  if (!_finite(f[0])) f[0]=0;</a:t>
            </a:r>
          </a:p>
          <a:p>
            <a:pPr eaLnBrk="1" hangingPunct="1">
              <a:lnSpc>
                <a:spcPct val="80000"/>
              </a:lnSpc>
              <a:spcBef>
                <a:spcPct val="0"/>
              </a:spcBef>
              <a:buClrTx/>
              <a:buFontTx/>
              <a:buNone/>
            </a:pPr>
            <a:endParaRPr lang="en-US" altLang="en-US" sz="800" dirty="0">
              <a:solidFill>
                <a:schemeClr val="bg2"/>
              </a:solidFill>
            </a:endParaRPr>
          </a:p>
          <a:p>
            <a:pPr eaLnBrk="1" hangingPunct="1">
              <a:lnSpc>
                <a:spcPct val="80000"/>
              </a:lnSpc>
              <a:spcBef>
                <a:spcPct val="0"/>
              </a:spcBef>
              <a:buClrTx/>
              <a:buFontTx/>
              <a:buNone/>
            </a:pPr>
            <a:r>
              <a:rPr lang="en-US" altLang="en-US" sz="800" dirty="0">
                <a:solidFill>
                  <a:schemeClr val="bg2"/>
                </a:solidFill>
              </a:rPr>
              <a:t>  return f[0];</a:t>
            </a:r>
          </a:p>
        </p:txBody>
      </p:sp>
      <p:sp>
        <p:nvSpPr>
          <p:cNvPr id="35846" name="Right Arrow 2"/>
          <p:cNvSpPr>
            <a:spLocks noChangeArrowheads="1"/>
          </p:cNvSpPr>
          <p:nvPr/>
        </p:nvSpPr>
        <p:spPr bwMode="auto">
          <a:xfrm>
            <a:off x="4495800" y="3457575"/>
            <a:ext cx="977900" cy="484188"/>
          </a:xfrm>
          <a:prstGeom prst="rightArrow">
            <a:avLst>
              <a:gd name="adj1" fmla="val 50000"/>
              <a:gd name="adj2" fmla="val 50024"/>
            </a:avLst>
          </a:prstGeom>
          <a:solidFill>
            <a:schemeClr val="accent1"/>
          </a:solidFill>
          <a:ln w="9525" algn="ctr">
            <a:solidFill>
              <a:schemeClr val="tx1"/>
            </a:solidFill>
            <a:round/>
            <a:headEnd/>
            <a:tailEnd/>
          </a:ln>
        </p:spPr>
        <p:txBody>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dirty="0"/>
          </a:p>
        </p:txBody>
      </p:sp>
      <p:sp>
        <p:nvSpPr>
          <p:cNvPr id="35847" name="TextBox 4"/>
          <p:cNvSpPr txBox="1">
            <a:spLocks noChangeArrowheads="1"/>
          </p:cNvSpPr>
          <p:nvPr/>
        </p:nvSpPr>
        <p:spPr bwMode="auto">
          <a:xfrm>
            <a:off x="5546725" y="3514725"/>
            <a:ext cx="2377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1" hangingPunct="1">
              <a:spcBef>
                <a:spcPct val="0"/>
              </a:spcBef>
              <a:buClrTx/>
              <a:buFontTx/>
              <a:buNone/>
            </a:pPr>
            <a:r>
              <a:rPr lang="en-US" altLang="en-US" sz="1800" dirty="0" smtClean="0"/>
              <a:t>C#, EL, PL, BLOX or </a:t>
            </a:r>
            <a:endParaRPr lang="en-US" altLang="en-US" sz="1800" dirty="0"/>
          </a:p>
          <a:p>
            <a:pPr eaLnBrk="1" hangingPunct="1">
              <a:spcBef>
                <a:spcPct val="0"/>
              </a:spcBef>
              <a:buClrTx/>
              <a:buFontTx/>
              <a:buNone/>
            </a:pPr>
            <a:r>
              <a:rPr lang="en-US" altLang="en-US" sz="1800" dirty="0"/>
              <a:t>many other platforms</a:t>
            </a:r>
          </a:p>
        </p:txBody>
      </p:sp>
      <p:sp>
        <p:nvSpPr>
          <p:cNvPr id="3" name="TextBox 2"/>
          <p:cNvSpPr txBox="1"/>
          <p:nvPr/>
        </p:nvSpPr>
        <p:spPr>
          <a:xfrm>
            <a:off x="685800" y="1901309"/>
            <a:ext cx="7686720" cy="369332"/>
          </a:xfrm>
          <a:prstGeom prst="rect">
            <a:avLst/>
          </a:prstGeom>
          <a:noFill/>
        </p:spPr>
        <p:txBody>
          <a:bodyPr wrap="none" rtlCol="0">
            <a:spAutoFit/>
          </a:bodyPr>
          <a:lstStyle/>
          <a:p>
            <a:r>
              <a:rPr lang="en-US" dirty="0" smtClean="0"/>
              <a:t>Machine Code  -&gt;  Core Logic C Code  -&gt;  C#, </a:t>
            </a:r>
            <a:r>
              <a:rPr lang="en-US" dirty="0" err="1" smtClean="0"/>
              <a:t>EasyLanguage</a:t>
            </a:r>
            <a:r>
              <a:rPr lang="en-US" dirty="0" smtClean="0"/>
              <a:t> and others</a:t>
            </a:r>
            <a:endParaRPr lang="en-US" dirty="0"/>
          </a:p>
        </p:txBody>
      </p:sp>
      <p:sp>
        <p:nvSpPr>
          <p:cNvPr id="5" name="TextBox 4"/>
          <p:cNvSpPr txBox="1"/>
          <p:nvPr/>
        </p:nvSpPr>
        <p:spPr>
          <a:xfrm>
            <a:off x="4648200" y="4495800"/>
            <a:ext cx="4017446" cy="523220"/>
          </a:xfrm>
          <a:prstGeom prst="rect">
            <a:avLst/>
          </a:prstGeom>
          <a:noFill/>
        </p:spPr>
        <p:txBody>
          <a:bodyPr wrap="none" rtlCol="0">
            <a:spAutoFit/>
          </a:bodyPr>
          <a:lstStyle/>
          <a:p>
            <a:r>
              <a:rPr lang="en-US" sz="1400" b="1" dirty="0" smtClean="0"/>
              <a:t>&gt;&gt;Note only 7 inputs are used here out of the</a:t>
            </a:r>
          </a:p>
          <a:p>
            <a:r>
              <a:rPr lang="en-US" sz="1400" b="1" dirty="0" smtClean="0"/>
              <a:t>Initial 56 fact Terminal Set available</a:t>
            </a:r>
          </a:p>
        </p:txBody>
      </p:sp>
      <p:sp>
        <p:nvSpPr>
          <p:cNvPr id="6" name="TextBox 5"/>
          <p:cNvSpPr txBox="1"/>
          <p:nvPr/>
        </p:nvSpPr>
        <p:spPr>
          <a:xfrm>
            <a:off x="670659" y="1567934"/>
            <a:ext cx="1920141" cy="369332"/>
          </a:xfrm>
          <a:prstGeom prst="rect">
            <a:avLst/>
          </a:prstGeom>
          <a:noFill/>
        </p:spPr>
        <p:txBody>
          <a:bodyPr wrap="none" rtlCol="0">
            <a:spAutoFit/>
          </a:bodyPr>
          <a:lstStyle/>
          <a:p>
            <a:r>
              <a:rPr lang="en-US" dirty="0" smtClean="0"/>
              <a:t>Translation Path:</a:t>
            </a:r>
            <a:endParaRPr lang="en-US" dirty="0"/>
          </a:p>
        </p:txBody>
      </p:sp>
    </p:spTree>
    <p:extLst>
      <p:ext uri="{BB962C8B-B14F-4D97-AF65-F5344CB8AC3E}">
        <p14:creationId xmlns:p14="http://schemas.microsoft.com/office/powerpoint/2010/main" val="3173568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ARCHITECTURE</a:t>
            </a:r>
            <a:endParaRPr lang="en-US" sz="2000" dirty="0" smtClean="0"/>
          </a:p>
        </p:txBody>
      </p:sp>
      <p:graphicFrame>
        <p:nvGraphicFramePr>
          <p:cNvPr id="6" name="Content Placeholder 5"/>
          <p:cNvGraphicFramePr>
            <a:graphicFrameLocks noGrp="1"/>
          </p:cNvGraphicFramePr>
          <p:nvPr>
            <p:ph idx="1"/>
          </p:nvPr>
        </p:nvGraphicFramePr>
        <p:xfrm>
          <a:off x="3733800" y="2286000"/>
          <a:ext cx="26670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6477000" y="2286000"/>
          <a:ext cx="1066800" cy="144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677" name="TextBox 10"/>
          <p:cNvSpPr txBox="1">
            <a:spLocks noChangeArrowheads="1"/>
          </p:cNvSpPr>
          <p:nvPr/>
        </p:nvSpPr>
        <p:spPr bwMode="auto">
          <a:xfrm>
            <a:off x="762000" y="5313363"/>
            <a:ext cx="28543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1000" dirty="0"/>
              <a:t>*GPU/G80, EP or Many Core Implementations</a:t>
            </a:r>
          </a:p>
          <a:p>
            <a:pPr eaLnBrk="1" hangingPunct="1">
              <a:buFont typeface="Arial" charset="0"/>
              <a:buChar char="•"/>
            </a:pPr>
            <a:r>
              <a:rPr lang="en-US" altLang="en-US" sz="1000" dirty="0"/>
              <a:t>**VC++.NET, VB, C#, EL</a:t>
            </a:r>
          </a:p>
          <a:p>
            <a:pPr eaLnBrk="1" hangingPunct="1">
              <a:buFont typeface="Arial" charset="0"/>
              <a:buChar char="•"/>
            </a:pPr>
            <a:r>
              <a:rPr lang="en-US" altLang="en-US" sz="1000" dirty="0"/>
              <a:t>***Assembler, C, C++</a:t>
            </a:r>
          </a:p>
        </p:txBody>
      </p:sp>
      <p:graphicFrame>
        <p:nvGraphicFramePr>
          <p:cNvPr id="12" name="Diagram 11"/>
          <p:cNvGraphicFramePr/>
          <p:nvPr/>
        </p:nvGraphicFramePr>
        <p:xfrm>
          <a:off x="2133600" y="2590800"/>
          <a:ext cx="1600200" cy="685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8679" name="Flowchart: Magnetic Disk 14"/>
          <p:cNvSpPr>
            <a:spLocks noChangeArrowheads="1"/>
          </p:cNvSpPr>
          <p:nvPr/>
        </p:nvSpPr>
        <p:spPr bwMode="auto">
          <a:xfrm>
            <a:off x="685800" y="1676400"/>
            <a:ext cx="1447800" cy="2819400"/>
          </a:xfrm>
          <a:prstGeom prst="flowChartMagneticDisk">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200" dirty="0"/>
              <a:t>Real Time </a:t>
            </a:r>
          </a:p>
          <a:p>
            <a:pPr algn="ctr"/>
            <a:r>
              <a:rPr lang="en-US" altLang="en-US" sz="1200" dirty="0"/>
              <a:t>or </a:t>
            </a:r>
          </a:p>
          <a:p>
            <a:pPr algn="ctr"/>
            <a:r>
              <a:rPr lang="en-US" altLang="en-US" sz="1200" dirty="0"/>
              <a:t>Static Data</a:t>
            </a:r>
          </a:p>
          <a:p>
            <a:pPr algn="ctr"/>
            <a:endParaRPr lang="en-US" altLang="en-US" sz="1200" dirty="0"/>
          </a:p>
          <a:p>
            <a:pPr algn="ctr"/>
            <a:r>
              <a:rPr lang="en-US" altLang="en-US" sz="1200" dirty="0"/>
              <a:t>Machine </a:t>
            </a:r>
          </a:p>
          <a:p>
            <a:pPr algn="ctr"/>
            <a:r>
              <a:rPr lang="en-US" altLang="en-US" sz="1200" dirty="0"/>
              <a:t>Readable </a:t>
            </a:r>
          </a:p>
          <a:p>
            <a:pPr algn="ctr"/>
            <a:r>
              <a:rPr lang="en-US" altLang="en-US" sz="1200" dirty="0"/>
              <a:t>News</a:t>
            </a:r>
          </a:p>
          <a:p>
            <a:pPr algn="ctr"/>
            <a:endParaRPr lang="en-US" altLang="en-US" sz="1200" dirty="0"/>
          </a:p>
          <a:p>
            <a:pPr algn="ctr"/>
            <a:r>
              <a:rPr lang="en-US" altLang="en-US" sz="1200" dirty="0"/>
              <a:t>Market</a:t>
            </a:r>
          </a:p>
          <a:p>
            <a:pPr algn="ctr"/>
            <a:r>
              <a:rPr lang="en-US" altLang="en-US" sz="1200" dirty="0"/>
              <a:t>Stack data</a:t>
            </a:r>
          </a:p>
          <a:p>
            <a:pPr algn="ctr"/>
            <a:endParaRPr lang="en-US" altLang="en-US" sz="1200" dirty="0"/>
          </a:p>
        </p:txBody>
      </p:sp>
      <p:sp>
        <p:nvSpPr>
          <p:cNvPr id="28680" name="Down Arrow 15"/>
          <p:cNvSpPr>
            <a:spLocks noChangeArrowheads="1"/>
          </p:cNvSpPr>
          <p:nvPr/>
        </p:nvSpPr>
        <p:spPr bwMode="auto">
          <a:xfrm>
            <a:off x="4953000" y="3733800"/>
            <a:ext cx="228600" cy="533400"/>
          </a:xfrm>
          <a:prstGeom prst="downArrow">
            <a:avLst>
              <a:gd name="adj1" fmla="val 50000"/>
              <a:gd name="adj2" fmla="val 50005"/>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dirty="0"/>
          </a:p>
        </p:txBody>
      </p:sp>
      <p:sp>
        <p:nvSpPr>
          <p:cNvPr id="28681" name="Double Brace 16"/>
          <p:cNvSpPr>
            <a:spLocks noChangeArrowheads="1"/>
          </p:cNvSpPr>
          <p:nvPr/>
        </p:nvSpPr>
        <p:spPr bwMode="auto">
          <a:xfrm>
            <a:off x="4572000" y="4267200"/>
            <a:ext cx="1069975" cy="914400"/>
          </a:xfrm>
          <a:prstGeom prst="bracePair">
            <a:avLst>
              <a:gd name="adj" fmla="val 8333"/>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dirty="0"/>
              <a:t>Trading System Code</a:t>
            </a:r>
          </a:p>
          <a:p>
            <a:pPr algn="ctr"/>
            <a:r>
              <a:rPr lang="en-US" altLang="en-US" sz="900" dirty="0"/>
              <a:t>(C#, C++,</a:t>
            </a:r>
          </a:p>
          <a:p>
            <a:pPr algn="ctr"/>
            <a:r>
              <a:rPr lang="en-US" altLang="en-US" sz="900" dirty="0"/>
              <a:t>JAVA, EL)</a:t>
            </a:r>
          </a:p>
        </p:txBody>
      </p:sp>
      <p:cxnSp>
        <p:nvCxnSpPr>
          <p:cNvPr id="28682" name="Elbow Connector 18"/>
          <p:cNvCxnSpPr>
            <a:cxnSpLocks noChangeShapeType="1"/>
            <a:stCxn id="28679" idx="3"/>
            <a:endCxn id="28681" idx="1"/>
          </p:cNvCxnSpPr>
          <p:nvPr/>
        </p:nvCxnSpPr>
        <p:spPr bwMode="auto">
          <a:xfrm rot="16200000" flipH="1">
            <a:off x="2876550" y="3028950"/>
            <a:ext cx="228600" cy="31623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25" name="Diagram 24"/>
          <p:cNvGraphicFramePr/>
          <p:nvPr/>
        </p:nvGraphicFramePr>
        <p:xfrm>
          <a:off x="6324600" y="4251960"/>
          <a:ext cx="1295400" cy="100584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28684" name="Straight Arrow Connector 26"/>
          <p:cNvCxnSpPr>
            <a:cxnSpLocks noChangeShapeType="1"/>
            <a:stCxn id="28681" idx="3"/>
          </p:cNvCxnSpPr>
          <p:nvPr/>
        </p:nvCxnSpPr>
        <p:spPr bwMode="auto">
          <a:xfrm>
            <a:off x="5641975" y="4724400"/>
            <a:ext cx="8382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Date Placeholder 12"/>
          <p:cNvSpPr>
            <a:spLocks noGrp="1"/>
          </p:cNvSpPr>
          <p:nvPr>
            <p:ph type="dt" sz="quarter" idx="10"/>
          </p:nvPr>
        </p:nvSpPr>
        <p:spPr/>
        <p:txBody>
          <a:bodyPr/>
          <a:lstStyle/>
          <a:p>
            <a:pPr>
              <a:defRPr/>
            </a:pPr>
            <a:fld id="{0E91A19E-82DB-4F1C-BBFB-E3338C9E38C7}" type="datetime1">
              <a:rPr lang="en-US"/>
              <a:pPr>
                <a:defRPr/>
              </a:pPr>
              <a:t>11/15/2016</a:t>
            </a:fld>
            <a:endParaRPr lang="en-US" dirty="0"/>
          </a:p>
        </p:txBody>
      </p:sp>
    </p:spTree>
    <p:extLst>
      <p:ext uri="{BB962C8B-B14F-4D97-AF65-F5344CB8AC3E}">
        <p14:creationId xmlns:p14="http://schemas.microsoft.com/office/powerpoint/2010/main" val="727370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WHAT IS TSL?</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pPr marL="342900" indent="-342900" algn="l">
              <a:buFont typeface="Arial" panose="020B0604020202020204" pitchFamily="34" charset="0"/>
              <a:buChar char="•"/>
            </a:pPr>
            <a:r>
              <a:rPr lang="en-US" altLang="en-US" sz="2000" dirty="0" smtClean="0"/>
              <a:t>Automatically writes Trading Systems</a:t>
            </a:r>
          </a:p>
          <a:p>
            <a:pPr marL="342900" indent="-342900" algn="l">
              <a:buFont typeface="Arial" panose="020B0604020202020204" pitchFamily="34" charset="0"/>
              <a:buChar char="•"/>
            </a:pPr>
            <a:r>
              <a:rPr lang="en-US" altLang="en-US" sz="2000" dirty="0"/>
              <a:t>N</a:t>
            </a:r>
            <a:r>
              <a:rPr lang="en-US" altLang="en-US" sz="2000" dirty="0" smtClean="0"/>
              <a:t>o programming required</a:t>
            </a:r>
          </a:p>
          <a:p>
            <a:pPr marL="342900" indent="-342900" algn="l">
              <a:buFont typeface="Arial" panose="020B0604020202020204" pitchFamily="34" charset="0"/>
              <a:buChar char="•"/>
            </a:pPr>
            <a:r>
              <a:rPr lang="en-US" altLang="en-US" sz="2000" dirty="0" smtClean="0"/>
              <a:t>Any market, any time series, any bar type</a:t>
            </a:r>
          </a:p>
          <a:p>
            <a:pPr marL="342900" indent="-342900" algn="l">
              <a:buFont typeface="Arial" panose="020B0604020202020204" pitchFamily="34" charset="0"/>
              <a:buChar char="•"/>
            </a:pPr>
            <a:r>
              <a:rPr lang="en-US" altLang="en-US" sz="2000" dirty="0" smtClean="0"/>
              <a:t>Exports multiple languages</a:t>
            </a:r>
          </a:p>
          <a:p>
            <a:pPr marL="342900" indent="-342900" algn="l">
              <a:buFont typeface="Arial" panose="020B0604020202020204" pitchFamily="34" charset="0"/>
              <a:buChar char="•"/>
            </a:pPr>
            <a:r>
              <a:rPr lang="en-US" altLang="en-US" sz="2000" dirty="0" smtClean="0"/>
              <a:t>Devises its own patterns and indicators-or use your own</a:t>
            </a:r>
          </a:p>
          <a:p>
            <a:pPr marL="342900" indent="-342900" algn="l">
              <a:buFont typeface="Arial" panose="020B0604020202020204" pitchFamily="34" charset="0"/>
              <a:buChar char="•"/>
            </a:pPr>
            <a:r>
              <a:rPr lang="en-US" altLang="en-US" sz="2000" u="sng" dirty="0" smtClean="0"/>
              <a:t>Overnight, Swing, Day-Trade, Pairs, Portfolios, Options</a:t>
            </a:r>
          </a:p>
          <a:p>
            <a:pPr marL="342900" indent="-342900" algn="l">
              <a:buFont typeface="Arial" panose="020B0604020202020204" pitchFamily="34" charset="0"/>
              <a:buChar char="•"/>
            </a:pPr>
            <a:r>
              <a:rPr lang="en-US" altLang="en-US" sz="2000" dirty="0" smtClean="0"/>
              <a:t>Anti-curve fit and pre-tested OOS “during” design</a:t>
            </a:r>
          </a:p>
          <a:p>
            <a:pPr marL="342900" indent="-342900" algn="l">
              <a:buFont typeface="Arial" panose="020B0604020202020204" pitchFamily="34" charset="0"/>
              <a:buChar char="•"/>
            </a:pPr>
            <a:r>
              <a:rPr lang="en-US" altLang="en-US" sz="2000" dirty="0" smtClean="0"/>
              <a:t>Patented and Trademarked: World Class Machine Learning</a:t>
            </a:r>
          </a:p>
          <a:p>
            <a:pPr marL="342900" indent="-342900" algn="l">
              <a:buFont typeface="Arial" panose="020B0604020202020204" pitchFamily="34" charset="0"/>
              <a:buChar char="•"/>
            </a:pPr>
            <a:r>
              <a:rPr lang="en-US" altLang="en-US" sz="2000" dirty="0" smtClean="0"/>
              <a:t>Beginner to PhD</a:t>
            </a:r>
          </a:p>
          <a:p>
            <a:pPr marL="342900" indent="-342900" algn="l">
              <a:buFont typeface="Arial" panose="020B0604020202020204" pitchFamily="34" charset="0"/>
              <a:buChar char="•"/>
            </a:pPr>
            <a:r>
              <a:rPr lang="en-US" altLang="en-US" sz="2000" dirty="0" smtClean="0"/>
              <a:t>#1 rated by Futures Truth on Sequestered Data</a:t>
            </a:r>
          </a:p>
          <a:p>
            <a:pPr marL="342900" indent="-342900" algn="l">
              <a:buFont typeface="Arial" panose="020B0604020202020204" pitchFamily="34" charset="0"/>
              <a:buChar char="•"/>
            </a:pPr>
            <a:r>
              <a:rPr lang="en-US" altLang="en-US" sz="2000" dirty="0" smtClean="0"/>
              <a:t>TradeStation, MultiCharts and other platforms compatible</a:t>
            </a:r>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11/15/2016</a:t>
            </a:fld>
            <a:endParaRPr lang="en-US" dirty="0"/>
          </a:p>
        </p:txBody>
      </p:sp>
    </p:spTree>
    <p:extLst>
      <p:ext uri="{BB962C8B-B14F-4D97-AF65-F5344CB8AC3E}">
        <p14:creationId xmlns:p14="http://schemas.microsoft.com/office/powerpoint/2010/main" val="3978632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TRAINING</a:t>
            </a:r>
            <a:br>
              <a:rPr lang="en-US" dirty="0" smtClean="0"/>
            </a:br>
            <a:r>
              <a:rPr lang="en-US" sz="2000" dirty="0" smtClean="0"/>
              <a:t>NON-ROBUSTNESS</a:t>
            </a:r>
            <a:endParaRPr lang="en-US" sz="2000"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11/15/2016</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614" y="1600200"/>
            <a:ext cx="7722772"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749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7200" y="228600"/>
            <a:ext cx="8229600"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altLang="en-US" kern="0" dirty="0" smtClean="0">
                <a:effectLst/>
              </a:rPr>
              <a:t>ROBUSTNESS</a:t>
            </a:r>
            <a:br>
              <a:rPr lang="en-US" altLang="en-US" kern="0" dirty="0" smtClean="0">
                <a:effectLst/>
              </a:rPr>
            </a:br>
            <a:r>
              <a:rPr lang="en-US" altLang="en-US" sz="1800" kern="0" dirty="0" smtClean="0">
                <a:effectLst/>
              </a:rPr>
              <a:t>(Over Fit Avoidance)</a:t>
            </a:r>
          </a:p>
        </p:txBody>
      </p:sp>
      <p:sp>
        <p:nvSpPr>
          <p:cNvPr id="8" name="Rectangle 3"/>
          <p:cNvSpPr txBox="1">
            <a:spLocks noChangeArrowheads="1"/>
          </p:cNvSpPr>
          <p:nvPr/>
        </p:nvSpPr>
        <p:spPr bwMode="auto">
          <a:xfrm>
            <a:off x="1371600" y="1600200"/>
            <a:ext cx="6400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buFont typeface="Arial" panose="020B0604020202020204" pitchFamily="34" charset="0"/>
              <a:buChar char="•"/>
            </a:pPr>
            <a:r>
              <a:rPr lang="en-US" altLang="en-US" sz="2000" kern="0" dirty="0" smtClean="0"/>
              <a:t>Forward and Back OOS Testing (Walk either)</a:t>
            </a:r>
          </a:p>
          <a:p>
            <a:pPr>
              <a:buFont typeface="Arial" panose="020B0604020202020204" pitchFamily="34" charset="0"/>
              <a:buChar char="•"/>
            </a:pPr>
            <a:r>
              <a:rPr lang="en-US" altLang="en-US" sz="2000" kern="0" dirty="0" smtClean="0"/>
              <a:t>Run Path Logs (Path intelligence)</a:t>
            </a:r>
          </a:p>
          <a:p>
            <a:pPr>
              <a:buFont typeface="Arial" panose="020B0604020202020204" pitchFamily="34" charset="0"/>
              <a:buChar char="•"/>
            </a:pPr>
            <a:r>
              <a:rPr lang="en-US" altLang="en-US" sz="2000" kern="0" dirty="0" smtClean="0"/>
              <a:t>Unbiased Terminal Set (Directionless inputs)</a:t>
            </a:r>
          </a:p>
          <a:p>
            <a:pPr>
              <a:buFont typeface="Arial" panose="020B0604020202020204" pitchFamily="34" charset="0"/>
              <a:buChar char="•"/>
            </a:pPr>
            <a:r>
              <a:rPr lang="en-US" altLang="en-US" sz="2000" kern="0" dirty="0" smtClean="0"/>
              <a:t>Multi-Run, Randomized Criteria (Global optimum)</a:t>
            </a:r>
          </a:p>
          <a:p>
            <a:pPr>
              <a:buFont typeface="Arial" panose="020B0604020202020204" pitchFamily="34" charset="0"/>
              <a:buChar char="•"/>
            </a:pPr>
            <a:r>
              <a:rPr lang="en-US" altLang="en-US" sz="2000" kern="0" dirty="0" smtClean="0"/>
              <a:t>Zero Point Origin (No predefined initial point)</a:t>
            </a:r>
          </a:p>
          <a:p>
            <a:pPr>
              <a:buFont typeface="Arial" panose="020B0604020202020204" pitchFamily="34" charset="0"/>
              <a:buChar char="•"/>
            </a:pPr>
            <a:r>
              <a:rPr lang="en-US" altLang="en-US" sz="2000" kern="0" dirty="0" smtClean="0"/>
              <a:t>Parsimony Pressure (Occam’s razor)</a:t>
            </a:r>
          </a:p>
          <a:p>
            <a:pPr>
              <a:buFont typeface="Arial" panose="020B0604020202020204" pitchFamily="34" charset="0"/>
              <a:buChar char="•"/>
            </a:pPr>
            <a:r>
              <a:rPr lang="en-US" altLang="en-US" sz="2000" kern="0" dirty="0" smtClean="0"/>
              <a:t>Stat Tests-Distribution is exported (Reject Null)</a:t>
            </a:r>
          </a:p>
          <a:p>
            <a:pPr>
              <a:buFont typeface="Arial" panose="020B0604020202020204" pitchFamily="34" charset="0"/>
              <a:buChar char="•"/>
            </a:pPr>
            <a:r>
              <a:rPr lang="en-US" altLang="en-US" sz="2000" kern="0" dirty="0" smtClean="0"/>
              <a:t>TTPR, including subsystems (Degrees of Freedom) </a:t>
            </a:r>
          </a:p>
          <a:p>
            <a:pPr>
              <a:buFont typeface="Arial" panose="020B0604020202020204" pitchFamily="34" charset="0"/>
              <a:buChar char="•"/>
            </a:pPr>
            <a:r>
              <a:rPr lang="en-US" altLang="en-US" sz="2000" kern="0" dirty="0" smtClean="0"/>
              <a:t>Data duration and choice (More is better)</a:t>
            </a:r>
          </a:p>
          <a:p>
            <a:pPr>
              <a:buFont typeface="Arial" panose="020B0604020202020204" pitchFamily="34" charset="0"/>
              <a:buChar char="•"/>
            </a:pPr>
            <a:r>
              <a:rPr lang="en-US" altLang="en-US" sz="2000" kern="0" dirty="0" smtClean="0"/>
              <a:t>Post Design/Post OOS tests (Second Blind)</a:t>
            </a:r>
          </a:p>
          <a:p>
            <a:pPr>
              <a:buFont typeface="Arial" panose="020B0604020202020204" pitchFamily="34" charset="0"/>
              <a:buChar char="•"/>
            </a:pPr>
            <a:r>
              <a:rPr lang="en-US" altLang="en-US" sz="2000" kern="0" dirty="0" smtClean="0"/>
              <a:t>Sequestered Data Testing (Extreme testing)</a:t>
            </a:r>
          </a:p>
          <a:p>
            <a:endParaRPr lang="en-US" altLang="en-US" sz="2000" kern="0" dirty="0" smtClean="0"/>
          </a:p>
        </p:txBody>
      </p:sp>
    </p:spTree>
    <p:extLst>
      <p:ext uri="{BB962C8B-B14F-4D97-AF65-F5344CB8AC3E}">
        <p14:creationId xmlns:p14="http://schemas.microsoft.com/office/powerpoint/2010/main" val="84384092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OUR DIVISION LEADERS</a:t>
            </a:r>
            <a:endParaRPr lang="en-US" dirty="0"/>
          </a:p>
        </p:txBody>
      </p:sp>
      <p:sp>
        <p:nvSpPr>
          <p:cNvPr id="5123" name="Content Placeholder 2"/>
          <p:cNvSpPr>
            <a:spLocks noGrp="1"/>
          </p:cNvSpPr>
          <p:nvPr>
            <p:ph idx="1"/>
          </p:nvPr>
        </p:nvSpPr>
        <p:spPr/>
        <p:txBody>
          <a:bodyPr/>
          <a:lstStyle/>
          <a:p>
            <a:pPr>
              <a:defRPr/>
            </a:pPr>
            <a:r>
              <a:rPr lang="en-US" sz="1900" dirty="0" smtClean="0"/>
              <a:t>Mike Barna: Trading System Lab-Silicon Valley Based trading research and development company with a team of international and domestic programmers, third party developers and testers. Developed the First Commercially available Machine Designed Trading Systems Platform that requires </a:t>
            </a:r>
            <a:r>
              <a:rPr lang="en-US" sz="1900" u="sng" dirty="0" smtClean="0"/>
              <a:t>no</a:t>
            </a:r>
            <a:r>
              <a:rPr lang="en-US" sz="1900" dirty="0" smtClean="0"/>
              <a:t> programming from the user.</a:t>
            </a:r>
          </a:p>
          <a:p>
            <a:pPr marL="400050" lvl="1" indent="0">
              <a:buNone/>
              <a:defRPr/>
            </a:pPr>
            <a:r>
              <a:rPr lang="en-US" sz="1900" dirty="0" smtClean="0">
                <a:hlinkClick r:id="rId2"/>
              </a:rPr>
              <a:t>www.tradingsystemlab.com</a:t>
            </a:r>
            <a:endParaRPr lang="en-US" sz="1900" dirty="0" smtClean="0"/>
          </a:p>
          <a:p>
            <a:pPr>
              <a:buFontTx/>
              <a:buNone/>
              <a:defRPr/>
            </a:pPr>
            <a:endParaRPr lang="en-US" sz="1900" dirty="0" smtClean="0"/>
          </a:p>
          <a:p>
            <a:pPr>
              <a:defRPr/>
            </a:pPr>
            <a:r>
              <a:rPr lang="en-US" sz="1900" dirty="0" smtClean="0"/>
              <a:t>Frank Francone: Register Machine Learning, Inc.-US Based company with a team of international and domestic machine learning scientists, IP attorneys, statisticians and programmers. Involved in government contracts. Produces the LAIMGP licensed exclusively to TSL. Authored the leading University Textbook on GP</a:t>
            </a:r>
            <a:r>
              <a:rPr lang="en-US" sz="1900" dirty="0"/>
              <a:t>. </a:t>
            </a:r>
            <a:r>
              <a:rPr lang="en-US" sz="1900" dirty="0" smtClean="0"/>
              <a:t> 1600 citations.</a:t>
            </a:r>
          </a:p>
          <a:p>
            <a:pPr marL="0" indent="0">
              <a:buNone/>
              <a:defRPr/>
            </a:pPr>
            <a:r>
              <a:rPr lang="en-US" sz="1900" dirty="0" smtClean="0"/>
              <a:t>     </a:t>
            </a:r>
            <a:r>
              <a:rPr lang="en-US" sz="1900" dirty="0" smtClean="0">
                <a:hlinkClick r:id="rId3"/>
              </a:rPr>
              <a:t>www.rmltech.com</a:t>
            </a:r>
            <a:endParaRPr lang="en-US" sz="1900" dirty="0" smtClean="0"/>
          </a:p>
          <a:p>
            <a:pPr marL="0" indent="0">
              <a:buFontTx/>
              <a:buNone/>
              <a:defRPr/>
            </a:pPr>
            <a:endParaRPr lang="en-US" sz="2400" dirty="0" smtClean="0"/>
          </a:p>
          <a:p>
            <a:pPr>
              <a:defRPr/>
            </a:pPr>
            <a:endParaRPr lang="en-US" sz="2400" dirty="0" smtClean="0"/>
          </a:p>
        </p:txBody>
      </p:sp>
      <p:sp>
        <p:nvSpPr>
          <p:cNvPr id="4" name="Date Placeholder 3"/>
          <p:cNvSpPr>
            <a:spLocks noGrp="1"/>
          </p:cNvSpPr>
          <p:nvPr>
            <p:ph type="dt" sz="half" idx="10"/>
          </p:nvPr>
        </p:nvSpPr>
        <p:spPr/>
        <p:txBody>
          <a:bodyPr/>
          <a:lstStyle/>
          <a:p>
            <a:pPr>
              <a:defRPr/>
            </a:pPr>
            <a:fld id="{6D335488-4623-405A-B19D-F296F39E4277}" type="datetime1">
              <a:rPr lang="en-US" smtClean="0"/>
              <a:pPr>
                <a:defRPr/>
              </a:pPr>
              <a:t>11/15/2016</a:t>
            </a:fld>
            <a:endParaRPr lang="en-US" dirty="0"/>
          </a:p>
        </p:txBody>
      </p:sp>
    </p:spTree>
    <p:extLst>
      <p:ext uri="{BB962C8B-B14F-4D97-AF65-F5344CB8AC3E}">
        <p14:creationId xmlns:p14="http://schemas.microsoft.com/office/powerpoint/2010/main" val="3310349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br>
              <a:rPr lang="en-US" dirty="0" smtClean="0"/>
            </a:br>
            <a:r>
              <a:rPr lang="en-US" sz="1600" dirty="0" smtClean="0"/>
              <a:t>No Stops or Targets. You should add a large protective stop.</a:t>
            </a:r>
            <a:endParaRPr lang="en-US" sz="2000"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11/15/2016</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404621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0493"/>
            <a:ext cx="4044698" cy="449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220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r>
              <a:rPr lang="en-US" dirty="0"/>
              <a:t/>
            </a:r>
            <a:br>
              <a:rPr lang="en-US" dirty="0"/>
            </a:br>
            <a:r>
              <a:rPr lang="en-US" sz="1600" dirty="0" smtClean="0"/>
              <a:t>Uses only one parameter.</a:t>
            </a:r>
            <a:endParaRPr lang="en-US" sz="2000"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11/15/2016</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24" y="1600200"/>
            <a:ext cx="3633228" cy="403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3633228" cy="403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33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WE DID IT!</a:t>
            </a:r>
            <a:endParaRPr lang="en-US" sz="2800" dirty="0"/>
          </a:p>
        </p:txBody>
      </p:sp>
      <p:sp>
        <p:nvSpPr>
          <p:cNvPr id="24579" name="Content Placeholder 2"/>
          <p:cNvSpPr>
            <a:spLocks noGrp="1"/>
          </p:cNvSpPr>
          <p:nvPr>
            <p:ph idx="1"/>
          </p:nvPr>
        </p:nvSpPr>
        <p:spPr>
          <a:xfrm>
            <a:off x="914400" y="1447800"/>
            <a:ext cx="7315200" cy="4495800"/>
          </a:xfrm>
        </p:spPr>
        <p:txBody>
          <a:bodyPr/>
          <a:lstStyle/>
          <a:p>
            <a:pPr marL="457200" indent="-457200" algn="just">
              <a:buFont typeface="+mj-lt"/>
              <a:buAutoNum type="arabicPeriod"/>
            </a:pPr>
            <a:r>
              <a:rPr lang="en-US" altLang="en-US" sz="2000" dirty="0" smtClean="0"/>
              <a:t>Submitted TSL systems to Futures Truth in 2008 and 2010</a:t>
            </a:r>
          </a:p>
          <a:p>
            <a:pPr marL="457200" indent="-457200" algn="just">
              <a:buFont typeface="+mj-lt"/>
              <a:buAutoNum type="arabicPeriod"/>
            </a:pPr>
            <a:r>
              <a:rPr lang="en-US" altLang="en-US" sz="2000" dirty="0" smtClean="0"/>
              <a:t>SP/ES, NG Systems machine designed in 2007 or earlier</a:t>
            </a:r>
          </a:p>
          <a:p>
            <a:pPr marL="457200" indent="-457200" algn="just">
              <a:buFont typeface="+mj-lt"/>
              <a:buAutoNum type="arabicPeriod"/>
            </a:pPr>
            <a:r>
              <a:rPr lang="en-US" altLang="en-US" sz="2000" dirty="0" smtClean="0"/>
              <a:t>No changes allowed after submission</a:t>
            </a:r>
          </a:p>
          <a:p>
            <a:pPr marL="457200" indent="-457200" algn="just">
              <a:buFont typeface="+mj-lt"/>
              <a:buAutoNum type="arabicPeriod"/>
            </a:pPr>
            <a:r>
              <a:rPr lang="en-US" altLang="en-US" sz="2000" dirty="0" smtClean="0"/>
              <a:t>FT holds the code and does their own testing</a:t>
            </a:r>
          </a:p>
          <a:p>
            <a:pPr marL="457200" indent="-457200" algn="just">
              <a:buFont typeface="+mj-lt"/>
              <a:buAutoNum type="arabicPeriod"/>
            </a:pPr>
            <a:r>
              <a:rPr lang="en-US" altLang="en-US" sz="2000" dirty="0"/>
              <a:t>D</a:t>
            </a:r>
            <a:r>
              <a:rPr lang="en-US" altLang="en-US" sz="2000" dirty="0" smtClean="0"/>
              <a:t>esigns are frozen and are held for 18+ months</a:t>
            </a:r>
          </a:p>
          <a:p>
            <a:pPr marL="457200" indent="-457200" algn="just">
              <a:buFont typeface="+mj-lt"/>
              <a:buAutoNum type="arabicPeriod"/>
            </a:pPr>
            <a:r>
              <a:rPr lang="en-US" altLang="en-US" sz="2000" dirty="0" smtClean="0"/>
              <a:t>Then Tested only on data that did not exist at the time of the design: e.g.: through the 2008-2010 financial collapse</a:t>
            </a:r>
          </a:p>
          <a:p>
            <a:pPr marL="457200" indent="-457200" algn="just">
              <a:buFont typeface="+mj-lt"/>
              <a:buAutoNum type="arabicPeriod"/>
            </a:pPr>
            <a:r>
              <a:rPr lang="en-US" altLang="en-US" sz="2000" dirty="0" smtClean="0"/>
              <a:t>Competition included over 700 market-models submitted</a:t>
            </a:r>
          </a:p>
          <a:p>
            <a:pPr marL="0" indent="0" algn="just">
              <a:buNone/>
            </a:pPr>
            <a:r>
              <a:rPr lang="en-US" altLang="en-US" sz="2000" dirty="0" smtClean="0"/>
              <a:t>       by 80+ worldwide developers/quants</a:t>
            </a:r>
          </a:p>
          <a:p>
            <a:pPr marL="457200" indent="-457200" algn="just">
              <a:buFont typeface="+mj-lt"/>
              <a:buAutoNum type="arabicPeriod"/>
            </a:pPr>
            <a:endParaRPr lang="en-US" altLang="en-US" sz="2000" dirty="0"/>
          </a:p>
          <a:p>
            <a:pPr marL="0" indent="0" algn="just">
              <a:buFontTx/>
              <a:buNone/>
            </a:pPr>
            <a:endParaRPr lang="en-US" altLang="en-US" sz="2000" dirty="0" smtClean="0"/>
          </a:p>
          <a:p>
            <a:pPr marL="0" indent="0">
              <a:buFontTx/>
              <a:buNone/>
            </a:pPr>
            <a:endParaRPr lang="en-US" altLang="en-US" dirty="0" smtClean="0"/>
          </a:p>
          <a:p>
            <a:pPr marL="0" indent="0">
              <a:buFontTx/>
              <a:buNone/>
            </a:pPr>
            <a:endParaRPr lang="en-US" altLang="en-US" dirty="0" smtClean="0"/>
          </a:p>
        </p:txBody>
      </p:sp>
      <p:sp>
        <p:nvSpPr>
          <p:cNvPr id="4" name="Date Placeholder 3"/>
          <p:cNvSpPr>
            <a:spLocks noGrp="1"/>
          </p:cNvSpPr>
          <p:nvPr>
            <p:ph type="dt" sz="half" idx="10"/>
          </p:nvPr>
        </p:nvSpPr>
        <p:spPr/>
        <p:txBody>
          <a:bodyPr/>
          <a:lstStyle/>
          <a:p>
            <a:pPr>
              <a:defRPr/>
            </a:pPr>
            <a:fld id="{F9EC76B8-F03B-4115-A4C6-F940BC778AE0}" type="datetime1">
              <a:rPr lang="en-US" smtClean="0"/>
              <a:pPr>
                <a:defRPr/>
              </a:pPr>
              <a:t>11/15/2016</a:t>
            </a:fld>
            <a:endParaRPr lang="en-US" dirty="0"/>
          </a:p>
        </p:txBody>
      </p:sp>
    </p:spTree>
    <p:extLst>
      <p:ext uri="{BB962C8B-B14F-4D97-AF65-F5344CB8AC3E}">
        <p14:creationId xmlns:p14="http://schemas.microsoft.com/office/powerpoint/2010/main" val="2168026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HOW IS THE SEQUESTERED DATA COMPETITION PERFORMED?</a:t>
            </a:r>
            <a:endParaRPr lang="en-US" sz="3600" dirty="0"/>
          </a:p>
        </p:txBody>
      </p:sp>
      <p:sp>
        <p:nvSpPr>
          <p:cNvPr id="24579" name="Content Placeholder 2"/>
          <p:cNvSpPr>
            <a:spLocks noGrp="1"/>
          </p:cNvSpPr>
          <p:nvPr>
            <p:ph idx="1"/>
          </p:nvPr>
        </p:nvSpPr>
        <p:spPr>
          <a:xfrm>
            <a:off x="1219200" y="1419225"/>
            <a:ext cx="6477000" cy="4495800"/>
          </a:xfrm>
        </p:spPr>
        <p:txBody>
          <a:bodyPr/>
          <a:lstStyle/>
          <a:p>
            <a:pPr marL="0" indent="0">
              <a:buNone/>
            </a:pPr>
            <a:endParaRPr lang="en-US" altLang="en-US" dirty="0" smtClean="0"/>
          </a:p>
          <a:p>
            <a:pPr marL="0" indent="0">
              <a:buFontTx/>
              <a:buNone/>
            </a:pPr>
            <a:endParaRPr lang="en-US" altLang="en-US" dirty="0" smtClean="0"/>
          </a:p>
        </p:txBody>
      </p:sp>
      <p:sp>
        <p:nvSpPr>
          <p:cNvPr id="4" name="Date Placeholder 3"/>
          <p:cNvSpPr>
            <a:spLocks noGrp="1"/>
          </p:cNvSpPr>
          <p:nvPr>
            <p:ph type="dt" sz="half" idx="10"/>
          </p:nvPr>
        </p:nvSpPr>
        <p:spPr/>
        <p:txBody>
          <a:bodyPr/>
          <a:lstStyle/>
          <a:p>
            <a:pPr>
              <a:defRPr/>
            </a:pPr>
            <a:fld id="{F9EC76B8-F03B-4115-A4C6-F940BC778AE0}" type="datetime1">
              <a:rPr lang="en-US" smtClean="0"/>
              <a:pPr>
                <a:defRPr/>
              </a:pPr>
              <a:t>11/15/2016</a:t>
            </a:fld>
            <a:endParaRPr lang="en-US" dirty="0"/>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59790"/>
            <a:ext cx="5410200" cy="438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072527" y="4353580"/>
            <a:ext cx="1042273" cy="523220"/>
          </a:xfrm>
          <a:prstGeom prst="rect">
            <a:avLst/>
          </a:prstGeom>
          <a:noFill/>
        </p:spPr>
        <p:txBody>
          <a:bodyPr wrap="none" rtlCol="0">
            <a:spAutoFit/>
          </a:bodyPr>
          <a:lstStyle/>
          <a:p>
            <a:r>
              <a:rPr lang="en-US" sz="1400" dirty="0" smtClean="0">
                <a:solidFill>
                  <a:schemeClr val="bg2"/>
                </a:solidFill>
              </a:rPr>
              <a:t>TRAINING</a:t>
            </a:r>
          </a:p>
          <a:p>
            <a:r>
              <a:rPr lang="en-US" sz="1400" dirty="0" smtClean="0">
                <a:solidFill>
                  <a:schemeClr val="bg2"/>
                </a:solidFill>
              </a:rPr>
              <a:t>    DATA</a:t>
            </a:r>
            <a:endParaRPr lang="en-US" sz="1400" dirty="0">
              <a:solidFill>
                <a:schemeClr val="bg2"/>
              </a:solidFill>
            </a:endParaRPr>
          </a:p>
        </p:txBody>
      </p:sp>
      <p:sp>
        <p:nvSpPr>
          <p:cNvPr id="13" name="TextBox 12"/>
          <p:cNvSpPr txBox="1"/>
          <p:nvPr/>
        </p:nvSpPr>
        <p:spPr>
          <a:xfrm flipH="1">
            <a:off x="4572000" y="3793608"/>
            <a:ext cx="914400" cy="523220"/>
          </a:xfrm>
          <a:prstGeom prst="rect">
            <a:avLst/>
          </a:prstGeom>
          <a:noFill/>
        </p:spPr>
        <p:txBody>
          <a:bodyPr wrap="square" rtlCol="0">
            <a:spAutoFit/>
          </a:bodyPr>
          <a:lstStyle/>
          <a:p>
            <a:r>
              <a:rPr lang="en-US" sz="1400" dirty="0" smtClean="0">
                <a:solidFill>
                  <a:schemeClr val="bg2"/>
                </a:solidFill>
              </a:rPr>
              <a:t>OOS</a:t>
            </a:r>
          </a:p>
          <a:p>
            <a:r>
              <a:rPr lang="en-US" sz="1400" dirty="0" smtClean="0">
                <a:solidFill>
                  <a:schemeClr val="bg2"/>
                </a:solidFill>
              </a:rPr>
              <a:t>DATA</a:t>
            </a:r>
            <a:endParaRPr lang="en-US" sz="1400" dirty="0">
              <a:solidFill>
                <a:schemeClr val="bg2"/>
              </a:solidFill>
            </a:endParaRPr>
          </a:p>
        </p:txBody>
      </p:sp>
      <p:sp>
        <p:nvSpPr>
          <p:cNvPr id="14" name="TextBox 13"/>
          <p:cNvSpPr txBox="1"/>
          <p:nvPr/>
        </p:nvSpPr>
        <p:spPr>
          <a:xfrm>
            <a:off x="3165331" y="2561272"/>
            <a:ext cx="1787669" cy="1477328"/>
          </a:xfrm>
          <a:prstGeom prst="rect">
            <a:avLst/>
          </a:prstGeom>
          <a:noFill/>
        </p:spPr>
        <p:txBody>
          <a:bodyPr wrap="none" rtlCol="0">
            <a:spAutoFit/>
          </a:bodyPr>
          <a:lstStyle/>
          <a:p>
            <a:r>
              <a:rPr lang="en-US" dirty="0" smtClean="0">
                <a:solidFill>
                  <a:schemeClr val="bg2"/>
                </a:solidFill>
              </a:rPr>
              <a:t>COMPETITION</a:t>
            </a:r>
          </a:p>
          <a:p>
            <a:r>
              <a:rPr lang="en-US" dirty="0" smtClean="0">
                <a:solidFill>
                  <a:schemeClr val="bg2"/>
                </a:solidFill>
              </a:rPr>
              <a:t>PHASE</a:t>
            </a:r>
          </a:p>
          <a:p>
            <a:r>
              <a:rPr lang="en-US" dirty="0" smtClean="0">
                <a:solidFill>
                  <a:schemeClr val="bg2"/>
                </a:solidFill>
              </a:rPr>
              <a:t>BEGINS:</a:t>
            </a:r>
          </a:p>
          <a:p>
            <a:r>
              <a:rPr lang="en-US" u="sng" dirty="0" smtClean="0">
                <a:solidFill>
                  <a:schemeClr val="bg2"/>
                </a:solidFill>
              </a:rPr>
              <a:t>DESIGN </a:t>
            </a:r>
          </a:p>
          <a:p>
            <a:r>
              <a:rPr lang="en-US" u="sng" dirty="0" smtClean="0">
                <a:solidFill>
                  <a:schemeClr val="bg2"/>
                </a:solidFill>
              </a:rPr>
              <a:t>FROZEN</a:t>
            </a:r>
            <a:endParaRPr lang="en-US" u="sng" dirty="0">
              <a:solidFill>
                <a:schemeClr val="bg2"/>
              </a:solidFill>
            </a:endParaRPr>
          </a:p>
        </p:txBody>
      </p:sp>
      <p:cxnSp>
        <p:nvCxnSpPr>
          <p:cNvPr id="15" name="Straight Arrow Connector 14"/>
          <p:cNvCxnSpPr/>
          <p:nvPr/>
        </p:nvCxnSpPr>
        <p:spPr bwMode="auto">
          <a:xfrm>
            <a:off x="4152900" y="3124200"/>
            <a:ext cx="876300" cy="189131"/>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4" name="TextBox 23"/>
          <p:cNvSpPr txBox="1"/>
          <p:nvPr/>
        </p:nvSpPr>
        <p:spPr>
          <a:xfrm>
            <a:off x="5486400" y="3667125"/>
            <a:ext cx="1411477" cy="923330"/>
          </a:xfrm>
          <a:prstGeom prst="rect">
            <a:avLst/>
          </a:prstGeom>
          <a:noFill/>
        </p:spPr>
        <p:txBody>
          <a:bodyPr wrap="none" rtlCol="0">
            <a:spAutoFit/>
          </a:bodyPr>
          <a:lstStyle/>
          <a:p>
            <a:r>
              <a:rPr lang="en-US" dirty="0" smtClean="0">
                <a:solidFill>
                  <a:schemeClr val="bg2"/>
                </a:solidFill>
              </a:rPr>
              <a:t>OVERFIT</a:t>
            </a:r>
          </a:p>
          <a:p>
            <a:r>
              <a:rPr lang="en-US" dirty="0" smtClean="0">
                <a:solidFill>
                  <a:schemeClr val="bg2"/>
                </a:solidFill>
              </a:rPr>
              <a:t>STRATEGY</a:t>
            </a:r>
          </a:p>
          <a:p>
            <a:r>
              <a:rPr lang="en-US" dirty="0" smtClean="0">
                <a:solidFill>
                  <a:schemeClr val="bg2"/>
                </a:solidFill>
              </a:rPr>
              <a:t>WILL FAIL</a:t>
            </a:r>
            <a:endParaRPr lang="en-US" dirty="0">
              <a:solidFill>
                <a:schemeClr val="bg2"/>
              </a:solidFill>
            </a:endParaRPr>
          </a:p>
        </p:txBody>
      </p:sp>
      <p:cxnSp>
        <p:nvCxnSpPr>
          <p:cNvPr id="30" name="Straight Arrow Connector 29"/>
          <p:cNvCxnSpPr/>
          <p:nvPr/>
        </p:nvCxnSpPr>
        <p:spPr bwMode="auto">
          <a:xfrm flipH="1">
            <a:off x="5191126" y="3124200"/>
            <a:ext cx="2047874" cy="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sp>
        <p:nvSpPr>
          <p:cNvPr id="79875" name="TextBox 79874"/>
          <p:cNvSpPr txBox="1"/>
          <p:nvPr/>
        </p:nvSpPr>
        <p:spPr>
          <a:xfrm>
            <a:off x="7239000" y="2939534"/>
            <a:ext cx="1445652" cy="1200329"/>
          </a:xfrm>
          <a:prstGeom prst="rect">
            <a:avLst/>
          </a:prstGeom>
          <a:noFill/>
        </p:spPr>
        <p:txBody>
          <a:bodyPr wrap="none" rtlCol="0">
            <a:spAutoFit/>
          </a:bodyPr>
          <a:lstStyle/>
          <a:p>
            <a:r>
              <a:rPr lang="en-US" dirty="0" smtClean="0"/>
              <a:t>2008</a:t>
            </a:r>
          </a:p>
          <a:p>
            <a:r>
              <a:rPr lang="en-US" dirty="0" smtClean="0"/>
              <a:t>WORLD</a:t>
            </a:r>
          </a:p>
          <a:p>
            <a:r>
              <a:rPr lang="en-US" dirty="0" smtClean="0"/>
              <a:t>FINANCIAL </a:t>
            </a:r>
          </a:p>
          <a:p>
            <a:r>
              <a:rPr lang="en-US" dirty="0" smtClean="0"/>
              <a:t>DISASTER</a:t>
            </a:r>
            <a:endParaRPr lang="en-US" dirty="0"/>
          </a:p>
        </p:txBody>
      </p:sp>
      <p:cxnSp>
        <p:nvCxnSpPr>
          <p:cNvPr id="6" name="Curved Connector 5"/>
          <p:cNvCxnSpPr/>
          <p:nvPr/>
        </p:nvCxnSpPr>
        <p:spPr bwMode="auto">
          <a:xfrm rot="16200000" flipH="1">
            <a:off x="4953000" y="3429001"/>
            <a:ext cx="762000" cy="457200"/>
          </a:xfrm>
          <a:prstGeom prst="curvedConnector3">
            <a:avLst>
              <a:gd name="adj1" fmla="val -10582"/>
            </a:avLst>
          </a:prstGeom>
          <a:solidFill>
            <a:schemeClr val="accent1"/>
          </a:solidFill>
          <a:ln w="222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162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457200"/>
            <a:ext cx="8229600" cy="1143000"/>
          </a:xfrm>
        </p:spPr>
        <p:txBody>
          <a:bodyPr/>
          <a:lstStyle/>
          <a:p>
            <a:pPr>
              <a:defRPr/>
            </a:pPr>
            <a:r>
              <a:rPr lang="en-US" sz="3600" dirty="0" smtClean="0"/>
              <a:t>THE RESULTS?</a:t>
            </a:r>
            <a:br>
              <a:rPr lang="en-US" sz="3600" dirty="0" smtClean="0"/>
            </a:br>
            <a:r>
              <a:rPr lang="en-US" sz="2400" dirty="0" smtClean="0"/>
              <a:t>MACHINE CREATED IN 2007 or 2010 WITH</a:t>
            </a:r>
            <a:r>
              <a:rPr lang="en-US" sz="3600" dirty="0" smtClean="0"/>
              <a:t/>
            </a:r>
            <a:br>
              <a:rPr lang="en-US" sz="3600" dirty="0" smtClean="0"/>
            </a:br>
            <a:r>
              <a:rPr lang="en-US" sz="2400" dirty="0" smtClean="0"/>
              <a:t>NO PROGRAMMING REQUIRED</a:t>
            </a:r>
            <a:r>
              <a:rPr lang="en-US" sz="3600" dirty="0" smtClean="0"/>
              <a:t/>
            </a:r>
            <a:br>
              <a:rPr lang="en-US" sz="3600" dirty="0" smtClean="0"/>
            </a:br>
            <a:endParaRPr lang="en-US" sz="3600" dirty="0"/>
          </a:p>
        </p:txBody>
      </p:sp>
      <p:sp>
        <p:nvSpPr>
          <p:cNvPr id="4099" name="Rectangle 3"/>
          <p:cNvSpPr>
            <a:spLocks noGrp="1" noChangeArrowheads="1"/>
          </p:cNvSpPr>
          <p:nvPr>
            <p:ph idx="1"/>
          </p:nvPr>
        </p:nvSpPr>
        <p:spPr/>
        <p:txBody>
          <a:bodyPr/>
          <a:lstStyle/>
          <a:p>
            <a:pPr marL="0" indent="0">
              <a:lnSpc>
                <a:spcPct val="90000"/>
              </a:lnSpc>
              <a:buFontTx/>
              <a:buNone/>
              <a:defRPr/>
            </a:pPr>
            <a:endParaRPr lang="en-US" sz="1800" dirty="0"/>
          </a:p>
          <a:p>
            <a:pPr marL="0" indent="0">
              <a:lnSpc>
                <a:spcPct val="90000"/>
              </a:lnSpc>
              <a:buFontTx/>
              <a:buNone/>
              <a:defRPr/>
            </a:pPr>
            <a:endParaRPr lang="en-US" sz="1800" dirty="0" smtClean="0"/>
          </a:p>
          <a:p>
            <a:pPr>
              <a:lnSpc>
                <a:spcPct val="90000"/>
              </a:lnSpc>
              <a:defRPr/>
            </a:pPr>
            <a:endParaRPr lang="en-US" sz="1800" dirty="0" smtClean="0"/>
          </a:p>
          <a:p>
            <a:pPr>
              <a:lnSpc>
                <a:spcPct val="90000"/>
              </a:lnSpc>
              <a:buFontTx/>
              <a:buNone/>
              <a:defRPr/>
            </a:pPr>
            <a:endParaRPr lang="en-US" sz="1800" dirty="0" smtClean="0"/>
          </a:p>
        </p:txBody>
      </p:sp>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600200"/>
            <a:ext cx="1828800" cy="201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468" y="1590146"/>
            <a:ext cx="2023532" cy="202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33800"/>
            <a:ext cx="3911081"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94428" y="1337846"/>
            <a:ext cx="1415772" cy="338554"/>
          </a:xfrm>
          <a:prstGeom prst="rect">
            <a:avLst/>
          </a:prstGeom>
          <a:noFill/>
        </p:spPr>
        <p:txBody>
          <a:bodyPr wrap="none" rtlCol="0">
            <a:spAutoFit/>
          </a:bodyPr>
          <a:lstStyle/>
          <a:p>
            <a:r>
              <a:rPr lang="en-US" sz="1600" dirty="0" smtClean="0"/>
              <a:t>2014 Reports</a:t>
            </a:r>
            <a:endParaRPr lang="en-US" sz="1600" dirty="0"/>
          </a:p>
        </p:txBody>
      </p:sp>
      <p:pic>
        <p:nvPicPr>
          <p:cNvPr id="798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885" y="2851238"/>
            <a:ext cx="2478638"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167" y="1600200"/>
            <a:ext cx="24288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7843" y="4143374"/>
            <a:ext cx="22669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426007"/>
            <a:ext cx="1752600" cy="145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6289" y="1660135"/>
            <a:ext cx="1732938" cy="176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9767" y="4845486"/>
            <a:ext cx="1689433"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6096000"/>
            <a:ext cx="3200400" cy="369332"/>
          </a:xfrm>
          <a:prstGeom prst="rect">
            <a:avLst/>
          </a:prstGeom>
          <a:noFill/>
        </p:spPr>
        <p:txBody>
          <a:bodyPr wrap="square" rtlCol="0">
            <a:spAutoFit/>
          </a:bodyPr>
          <a:lstStyle/>
          <a:p>
            <a:r>
              <a:rPr lang="en-US" dirty="0" smtClean="0"/>
              <a:t>700+ systems, 80+ vendors</a:t>
            </a:r>
            <a:endParaRPr lang="en-US" dirty="0"/>
          </a:p>
        </p:txBody>
      </p:sp>
      <p:cxnSp>
        <p:nvCxnSpPr>
          <p:cNvPr id="6" name="Straight Arrow Connector 5"/>
          <p:cNvCxnSpPr/>
          <p:nvPr/>
        </p:nvCxnSpPr>
        <p:spPr bwMode="auto">
          <a:xfrm flipH="1" flipV="1">
            <a:off x="5638800" y="5105401"/>
            <a:ext cx="533400" cy="533399"/>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 name="Straight Arrow Connector 18"/>
          <p:cNvCxnSpPr/>
          <p:nvPr/>
        </p:nvCxnSpPr>
        <p:spPr bwMode="auto">
          <a:xfrm flipH="1" flipV="1">
            <a:off x="5544618" y="5350934"/>
            <a:ext cx="627582" cy="28786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10" name="TextBox 9"/>
          <p:cNvSpPr txBox="1"/>
          <p:nvPr/>
        </p:nvSpPr>
        <p:spPr>
          <a:xfrm>
            <a:off x="6096000" y="5486400"/>
            <a:ext cx="971163" cy="646331"/>
          </a:xfrm>
          <a:prstGeom prst="rect">
            <a:avLst/>
          </a:prstGeom>
          <a:noFill/>
        </p:spPr>
        <p:txBody>
          <a:bodyPr wrap="none" rtlCol="0">
            <a:spAutoFit/>
          </a:bodyPr>
          <a:lstStyle/>
          <a:p>
            <a:r>
              <a:rPr lang="en-US" dirty="0" smtClean="0"/>
              <a:t>TSL SP</a:t>
            </a:r>
          </a:p>
          <a:p>
            <a:r>
              <a:rPr lang="en-US" dirty="0"/>
              <a:t>o</a:t>
            </a:r>
            <a:r>
              <a:rPr lang="en-US" dirty="0" smtClean="0"/>
              <a:t>n ES</a:t>
            </a:r>
            <a:endParaRPr lang="en-US" dirty="0"/>
          </a:p>
        </p:txBody>
      </p:sp>
    </p:spTree>
    <p:custDataLst>
      <p:tags r:id="rId1"/>
    </p:custDataLst>
    <p:extLst>
      <p:ext uri="{BB962C8B-B14F-4D97-AF65-F5344CB8AC3E}">
        <p14:creationId xmlns:p14="http://schemas.microsoft.com/office/powerpoint/2010/main" val="863230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52400"/>
            <a:ext cx="8229600" cy="1143000"/>
          </a:xfrm>
        </p:spPr>
        <p:txBody>
          <a:bodyPr/>
          <a:lstStyle/>
          <a:p>
            <a:pPr>
              <a:defRPr/>
            </a:pPr>
            <a:r>
              <a:rPr lang="en-US" sz="3600" dirty="0" smtClean="0"/>
              <a:t/>
            </a:r>
            <a:br>
              <a:rPr lang="en-US" sz="3600" dirty="0" smtClean="0"/>
            </a:br>
            <a:r>
              <a:rPr lang="en-US" sz="2800" dirty="0" smtClean="0"/>
              <a:t>TSL MACHINE CREATED IN 2007 OR 2010 WITH NO PROGRAMMING REQUIRED</a:t>
            </a:r>
            <a:r>
              <a:rPr lang="en-US" sz="3600" dirty="0" smtClean="0"/>
              <a:t/>
            </a:r>
            <a:br>
              <a:rPr lang="en-US" sz="3600" dirty="0" smtClean="0"/>
            </a:br>
            <a:endParaRPr lang="en-US" sz="3600" dirty="0"/>
          </a:p>
        </p:txBody>
      </p:sp>
      <p:sp>
        <p:nvSpPr>
          <p:cNvPr id="4099" name="Rectangle 3"/>
          <p:cNvSpPr>
            <a:spLocks noGrp="1" noChangeArrowheads="1"/>
          </p:cNvSpPr>
          <p:nvPr>
            <p:ph idx="1"/>
          </p:nvPr>
        </p:nvSpPr>
        <p:spPr/>
        <p:txBody>
          <a:bodyPr/>
          <a:lstStyle/>
          <a:p>
            <a:pPr marL="0" indent="0">
              <a:lnSpc>
                <a:spcPct val="90000"/>
              </a:lnSpc>
              <a:buFontTx/>
              <a:buNone/>
              <a:defRPr/>
            </a:pPr>
            <a:endParaRPr lang="en-US" sz="1800" dirty="0"/>
          </a:p>
          <a:p>
            <a:pPr marL="0" indent="0">
              <a:lnSpc>
                <a:spcPct val="90000"/>
              </a:lnSpc>
              <a:buFontTx/>
              <a:buNone/>
              <a:defRPr/>
            </a:pPr>
            <a:endParaRPr lang="en-US" sz="1800" dirty="0" smtClean="0"/>
          </a:p>
          <a:p>
            <a:pPr>
              <a:lnSpc>
                <a:spcPct val="90000"/>
              </a:lnSpc>
              <a:defRPr/>
            </a:pPr>
            <a:endParaRPr lang="en-US" sz="1800" dirty="0" smtClean="0"/>
          </a:p>
          <a:p>
            <a:pPr>
              <a:lnSpc>
                <a:spcPct val="90000"/>
              </a:lnSpc>
              <a:buFontTx/>
              <a:buNone/>
              <a:defRPr/>
            </a:pPr>
            <a:endParaRPr lang="en-US" sz="1800" dirty="0" smtClean="0"/>
          </a:p>
        </p:txBody>
      </p:sp>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600200"/>
            <a:ext cx="1828800" cy="201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468" y="1590146"/>
            <a:ext cx="2023532" cy="202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33800"/>
            <a:ext cx="3911081"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18228" y="1219200"/>
            <a:ext cx="1415772" cy="338554"/>
          </a:xfrm>
          <a:prstGeom prst="rect">
            <a:avLst/>
          </a:prstGeom>
          <a:noFill/>
        </p:spPr>
        <p:txBody>
          <a:bodyPr wrap="none" rtlCol="0">
            <a:spAutoFit/>
          </a:bodyPr>
          <a:lstStyle/>
          <a:p>
            <a:r>
              <a:rPr lang="en-US" sz="1600" dirty="0" smtClean="0"/>
              <a:t>2015 Reports</a:t>
            </a:r>
            <a:endParaRPr lang="en-US" sz="1600" dirty="0"/>
          </a:p>
        </p:txBody>
      </p:sp>
      <p:pic>
        <p:nvPicPr>
          <p:cNvPr id="798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885" y="2851238"/>
            <a:ext cx="2478638"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167" y="1600200"/>
            <a:ext cx="24288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7843" y="4143374"/>
            <a:ext cx="22669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426007"/>
            <a:ext cx="1752600" cy="145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6289" y="1660135"/>
            <a:ext cx="1732938" cy="176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9767" y="4845486"/>
            <a:ext cx="1689433"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6692" y="5953125"/>
            <a:ext cx="4876800" cy="369332"/>
          </a:xfrm>
          <a:prstGeom prst="rect">
            <a:avLst/>
          </a:prstGeom>
          <a:noFill/>
        </p:spPr>
        <p:txBody>
          <a:bodyPr wrap="square" rtlCol="0">
            <a:spAutoFit/>
          </a:bodyPr>
          <a:lstStyle/>
          <a:p>
            <a:r>
              <a:rPr lang="en-US" dirty="0" smtClean="0"/>
              <a:t>700+ systems, 80+ developers</a:t>
            </a:r>
            <a:endParaRPr lang="en-US" dirty="0"/>
          </a:p>
        </p:txBody>
      </p:sp>
      <p:cxnSp>
        <p:nvCxnSpPr>
          <p:cNvPr id="6" name="Straight Arrow Connector 5"/>
          <p:cNvCxnSpPr/>
          <p:nvPr/>
        </p:nvCxnSpPr>
        <p:spPr bwMode="auto">
          <a:xfrm flipH="1" flipV="1">
            <a:off x="5638800" y="5105401"/>
            <a:ext cx="533400" cy="533399"/>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 name="Straight Arrow Connector 18"/>
          <p:cNvCxnSpPr/>
          <p:nvPr/>
        </p:nvCxnSpPr>
        <p:spPr bwMode="auto">
          <a:xfrm flipH="1" flipV="1">
            <a:off x="5544618" y="5350934"/>
            <a:ext cx="627582" cy="28786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10" name="TextBox 9"/>
          <p:cNvSpPr txBox="1"/>
          <p:nvPr/>
        </p:nvSpPr>
        <p:spPr>
          <a:xfrm>
            <a:off x="6096000" y="5486400"/>
            <a:ext cx="971163" cy="646331"/>
          </a:xfrm>
          <a:prstGeom prst="rect">
            <a:avLst/>
          </a:prstGeom>
          <a:noFill/>
        </p:spPr>
        <p:txBody>
          <a:bodyPr wrap="none" rtlCol="0">
            <a:spAutoFit/>
          </a:bodyPr>
          <a:lstStyle/>
          <a:p>
            <a:r>
              <a:rPr lang="en-US" dirty="0" smtClean="0"/>
              <a:t>TSL SP</a:t>
            </a:r>
          </a:p>
          <a:p>
            <a:r>
              <a:rPr lang="en-US" dirty="0"/>
              <a:t>o</a:t>
            </a:r>
            <a:r>
              <a:rPr lang="en-US" dirty="0" smtClean="0"/>
              <a:t>n ES</a:t>
            </a:r>
            <a:endParaRPr lang="en-US" dirty="0"/>
          </a:p>
        </p:txBody>
      </p:sp>
      <p:pic>
        <p:nvPicPr>
          <p:cNvPr id="839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3612" y="2132103"/>
            <a:ext cx="467677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0533" y="4114800"/>
            <a:ext cx="22860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710465" y="6308443"/>
            <a:ext cx="3676006" cy="261610"/>
          </a:xfrm>
          <a:prstGeom prst="rect">
            <a:avLst/>
          </a:prstGeom>
          <a:noFill/>
        </p:spPr>
        <p:txBody>
          <a:bodyPr wrap="none" rtlCol="0">
            <a:spAutoFit/>
          </a:bodyPr>
          <a:lstStyle/>
          <a:p>
            <a:r>
              <a:rPr lang="en-US" sz="1100" dirty="0" smtClean="0"/>
              <a:t>Reference: http</a:t>
            </a:r>
            <a:r>
              <a:rPr lang="en-US" sz="1100" dirty="0"/>
              <a:t>://futurestruth.com/wpftruth/top-10-tables</a:t>
            </a:r>
          </a:p>
        </p:txBody>
      </p:sp>
    </p:spTree>
    <p:custDataLst>
      <p:tags r:id="rId1"/>
    </p:custDataLst>
    <p:extLst>
      <p:ext uri="{BB962C8B-B14F-4D97-AF65-F5344CB8AC3E}">
        <p14:creationId xmlns:p14="http://schemas.microsoft.com/office/powerpoint/2010/main" val="1111157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52400"/>
            <a:ext cx="8229600" cy="1143000"/>
          </a:xfrm>
        </p:spPr>
        <p:txBody>
          <a:bodyPr/>
          <a:lstStyle/>
          <a:p>
            <a:pPr>
              <a:defRPr/>
            </a:pPr>
            <a:r>
              <a:rPr lang="en-US" sz="3600" dirty="0" smtClean="0"/>
              <a:t/>
            </a:r>
            <a:br>
              <a:rPr lang="en-US" sz="3600" dirty="0" smtClean="0"/>
            </a:br>
            <a:r>
              <a:rPr lang="en-US" sz="2800" dirty="0" smtClean="0"/>
              <a:t>TSL MACHINE CREATED IN 2007 OR 2010 WITH NO PROGRAMMING REQUIRED</a:t>
            </a:r>
            <a:r>
              <a:rPr lang="en-US" sz="3600" dirty="0" smtClean="0"/>
              <a:t/>
            </a:r>
            <a:br>
              <a:rPr lang="en-US" sz="3600" dirty="0" smtClean="0"/>
            </a:br>
            <a:endParaRPr lang="en-US" sz="3600" dirty="0"/>
          </a:p>
        </p:txBody>
      </p:sp>
      <p:sp>
        <p:nvSpPr>
          <p:cNvPr id="4099" name="Rectangle 3"/>
          <p:cNvSpPr>
            <a:spLocks noGrp="1" noChangeArrowheads="1"/>
          </p:cNvSpPr>
          <p:nvPr>
            <p:ph idx="1"/>
          </p:nvPr>
        </p:nvSpPr>
        <p:spPr/>
        <p:txBody>
          <a:bodyPr/>
          <a:lstStyle/>
          <a:p>
            <a:pPr marL="0" indent="0">
              <a:lnSpc>
                <a:spcPct val="90000"/>
              </a:lnSpc>
              <a:buFontTx/>
              <a:buNone/>
              <a:defRPr/>
            </a:pPr>
            <a:endParaRPr lang="en-US" sz="1800" dirty="0"/>
          </a:p>
          <a:p>
            <a:pPr marL="0" indent="0">
              <a:lnSpc>
                <a:spcPct val="90000"/>
              </a:lnSpc>
              <a:buFontTx/>
              <a:buNone/>
              <a:defRPr/>
            </a:pPr>
            <a:endParaRPr lang="en-US" sz="1800" dirty="0" smtClean="0"/>
          </a:p>
          <a:p>
            <a:pPr>
              <a:lnSpc>
                <a:spcPct val="90000"/>
              </a:lnSpc>
              <a:defRPr/>
            </a:pPr>
            <a:endParaRPr lang="en-US" sz="1800" dirty="0" smtClean="0"/>
          </a:p>
          <a:p>
            <a:pPr>
              <a:lnSpc>
                <a:spcPct val="90000"/>
              </a:lnSpc>
              <a:buFontTx/>
              <a:buNone/>
              <a:defRPr/>
            </a:pPr>
            <a:endParaRPr lang="en-US" sz="1800" dirty="0" smtClean="0"/>
          </a:p>
        </p:txBody>
      </p:sp>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600200"/>
            <a:ext cx="1828800" cy="2014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468" y="1590146"/>
            <a:ext cx="2023532" cy="202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33800"/>
            <a:ext cx="3911081"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18228" y="1219200"/>
            <a:ext cx="1415772" cy="338554"/>
          </a:xfrm>
          <a:prstGeom prst="rect">
            <a:avLst/>
          </a:prstGeom>
          <a:noFill/>
        </p:spPr>
        <p:txBody>
          <a:bodyPr wrap="none" rtlCol="0">
            <a:spAutoFit/>
          </a:bodyPr>
          <a:lstStyle/>
          <a:p>
            <a:r>
              <a:rPr lang="en-US" sz="1600" dirty="0" smtClean="0"/>
              <a:t>2016 Reports</a:t>
            </a:r>
            <a:endParaRPr lang="en-US" sz="1600" dirty="0"/>
          </a:p>
        </p:txBody>
      </p:sp>
      <p:pic>
        <p:nvPicPr>
          <p:cNvPr id="798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885" y="2851238"/>
            <a:ext cx="2478638"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167" y="1600200"/>
            <a:ext cx="24288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7843" y="4143374"/>
            <a:ext cx="22669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426007"/>
            <a:ext cx="1752600" cy="145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6289" y="1660135"/>
            <a:ext cx="1732938" cy="176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9767" y="4845486"/>
            <a:ext cx="1689433"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6692" y="5953125"/>
            <a:ext cx="4876800" cy="369332"/>
          </a:xfrm>
          <a:prstGeom prst="rect">
            <a:avLst/>
          </a:prstGeom>
          <a:noFill/>
        </p:spPr>
        <p:txBody>
          <a:bodyPr wrap="square" rtlCol="0">
            <a:spAutoFit/>
          </a:bodyPr>
          <a:lstStyle/>
          <a:p>
            <a:r>
              <a:rPr lang="en-US" dirty="0" smtClean="0"/>
              <a:t>700+ systems, 80+ developers</a:t>
            </a:r>
            <a:endParaRPr lang="en-US" dirty="0"/>
          </a:p>
        </p:txBody>
      </p:sp>
      <p:cxnSp>
        <p:nvCxnSpPr>
          <p:cNvPr id="6" name="Straight Arrow Connector 5"/>
          <p:cNvCxnSpPr/>
          <p:nvPr/>
        </p:nvCxnSpPr>
        <p:spPr bwMode="auto">
          <a:xfrm flipH="1" flipV="1">
            <a:off x="5638800" y="5105401"/>
            <a:ext cx="533400" cy="533399"/>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 name="Straight Arrow Connector 18"/>
          <p:cNvCxnSpPr/>
          <p:nvPr/>
        </p:nvCxnSpPr>
        <p:spPr bwMode="auto">
          <a:xfrm flipH="1" flipV="1">
            <a:off x="5544618" y="5350934"/>
            <a:ext cx="627582" cy="28786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10" name="TextBox 9"/>
          <p:cNvSpPr txBox="1"/>
          <p:nvPr/>
        </p:nvSpPr>
        <p:spPr>
          <a:xfrm>
            <a:off x="6096000" y="5486400"/>
            <a:ext cx="971163" cy="646331"/>
          </a:xfrm>
          <a:prstGeom prst="rect">
            <a:avLst/>
          </a:prstGeom>
          <a:noFill/>
        </p:spPr>
        <p:txBody>
          <a:bodyPr wrap="none" rtlCol="0">
            <a:spAutoFit/>
          </a:bodyPr>
          <a:lstStyle/>
          <a:p>
            <a:r>
              <a:rPr lang="en-US" dirty="0" smtClean="0"/>
              <a:t>TSL SP</a:t>
            </a:r>
          </a:p>
          <a:p>
            <a:r>
              <a:rPr lang="en-US" dirty="0"/>
              <a:t>o</a:t>
            </a:r>
            <a:r>
              <a:rPr lang="en-US" dirty="0" smtClean="0"/>
              <a:t>n ES</a:t>
            </a:r>
            <a:endParaRPr lang="en-US" dirty="0"/>
          </a:p>
        </p:txBody>
      </p:sp>
      <p:pic>
        <p:nvPicPr>
          <p:cNvPr id="8397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3612" y="2132103"/>
            <a:ext cx="467677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0533" y="4114800"/>
            <a:ext cx="22860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710465" y="6308443"/>
            <a:ext cx="3676006" cy="261610"/>
          </a:xfrm>
          <a:prstGeom prst="rect">
            <a:avLst/>
          </a:prstGeom>
          <a:noFill/>
        </p:spPr>
        <p:txBody>
          <a:bodyPr wrap="none" rtlCol="0">
            <a:spAutoFit/>
          </a:bodyPr>
          <a:lstStyle/>
          <a:p>
            <a:r>
              <a:rPr lang="en-US" sz="1100" dirty="0" smtClean="0"/>
              <a:t>Reference: http</a:t>
            </a:r>
            <a:r>
              <a:rPr lang="en-US" sz="1100" dirty="0"/>
              <a:t>://futurestruth.com/wpftruth/top-10-tables</a:t>
            </a:r>
          </a:p>
        </p:txBody>
      </p:sp>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7267" y="1533873"/>
            <a:ext cx="3114675" cy="471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53980" y="2362200"/>
            <a:ext cx="25812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46800" y="3520018"/>
            <a:ext cx="21812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97584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TSL FUTURES TRUTH RATINGS OVER TIME</a:t>
            </a:r>
            <a:br>
              <a:rPr lang="en-US" dirty="0" smtClean="0"/>
            </a:br>
            <a:r>
              <a:rPr lang="en-US" sz="1800" dirty="0" smtClean="0"/>
              <a:t>Highest Position </a:t>
            </a:r>
            <a:r>
              <a:rPr lang="en-US" sz="1800" u="sng" dirty="0" smtClean="0"/>
              <a:t>any</a:t>
            </a:r>
            <a:r>
              <a:rPr lang="en-US" sz="1800" dirty="0" smtClean="0"/>
              <a:t> Category</a:t>
            </a:r>
            <a:br>
              <a:rPr lang="en-US" sz="1800" dirty="0" smtClean="0"/>
            </a:br>
            <a:r>
              <a:rPr lang="en-US" sz="1800" dirty="0" smtClean="0"/>
              <a:t>After 18 month initial Sequestered Period</a:t>
            </a: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11/15/2016</a:t>
            </a:fld>
            <a:endParaRPr lang="en-US" dirty="0"/>
          </a:p>
        </p:txBody>
      </p:sp>
      <p:sp>
        <p:nvSpPr>
          <p:cNvPr id="6" name="TextBox 5"/>
          <p:cNvSpPr txBox="1"/>
          <p:nvPr/>
        </p:nvSpPr>
        <p:spPr>
          <a:xfrm>
            <a:off x="1447800" y="5105400"/>
            <a:ext cx="5361404" cy="369332"/>
          </a:xfrm>
          <a:prstGeom prst="rect">
            <a:avLst/>
          </a:prstGeom>
          <a:noFill/>
        </p:spPr>
        <p:txBody>
          <a:bodyPr wrap="none" rtlCol="0">
            <a:spAutoFit/>
          </a:bodyPr>
          <a:lstStyle/>
          <a:p>
            <a:r>
              <a:rPr lang="en-US" dirty="0" smtClean="0"/>
              <a:t>S&amp;P pit closed.  Systems now applied to eMINI SP</a:t>
            </a:r>
            <a:endParaRPr lang="en-US" dirty="0"/>
          </a:p>
        </p:txBody>
      </p:sp>
      <p:cxnSp>
        <p:nvCxnSpPr>
          <p:cNvPr id="8" name="Straight Arrow Connector 7"/>
          <p:cNvCxnSpPr/>
          <p:nvPr/>
        </p:nvCxnSpPr>
        <p:spPr bwMode="auto">
          <a:xfrm flipH="1" flipV="1">
            <a:off x="2819400" y="4600575"/>
            <a:ext cx="533400" cy="5048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3505200" y="4600575"/>
            <a:ext cx="114300" cy="5048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flipH="1" flipV="1">
            <a:off x="7010400" y="4600575"/>
            <a:ext cx="381002" cy="87415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TextBox 18"/>
          <p:cNvSpPr txBox="1"/>
          <p:nvPr/>
        </p:nvSpPr>
        <p:spPr>
          <a:xfrm>
            <a:off x="7086600" y="5410200"/>
            <a:ext cx="1537600" cy="646331"/>
          </a:xfrm>
          <a:prstGeom prst="rect">
            <a:avLst/>
          </a:prstGeom>
          <a:noFill/>
        </p:spPr>
        <p:txBody>
          <a:bodyPr wrap="none" rtlCol="0">
            <a:spAutoFit/>
          </a:bodyPr>
          <a:lstStyle/>
          <a:p>
            <a:r>
              <a:rPr lang="en-US" sz="1200" dirty="0" smtClean="0"/>
              <a:t>Unfavorable Bias </a:t>
            </a:r>
          </a:p>
          <a:p>
            <a:r>
              <a:rPr lang="en-US" sz="1200" dirty="0" smtClean="0"/>
              <a:t>Variance Tradeoff</a:t>
            </a:r>
          </a:p>
          <a:p>
            <a:r>
              <a:rPr lang="en-US" sz="1200" dirty="0" smtClean="0"/>
              <a:t>(Retraining needed)</a:t>
            </a:r>
            <a:endParaRPr lang="en-US" sz="1200" dirty="0"/>
          </a:p>
        </p:txBody>
      </p:sp>
      <p:sp>
        <p:nvSpPr>
          <p:cNvPr id="3" name="TextBox 2"/>
          <p:cNvSpPr txBox="1"/>
          <p:nvPr/>
        </p:nvSpPr>
        <p:spPr>
          <a:xfrm>
            <a:off x="609600" y="5562600"/>
            <a:ext cx="5698996" cy="369332"/>
          </a:xfrm>
          <a:prstGeom prst="rect">
            <a:avLst/>
          </a:prstGeom>
          <a:noFill/>
        </p:spPr>
        <p:txBody>
          <a:bodyPr wrap="none" rtlCol="0">
            <a:spAutoFit/>
          </a:bodyPr>
          <a:lstStyle/>
          <a:p>
            <a:r>
              <a:rPr lang="en-US" dirty="0" smtClean="0"/>
              <a:t>Note: 700+ systems and 80+ developer in competition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733" y="2743200"/>
            <a:ext cx="561022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861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81000" y="457200"/>
            <a:ext cx="8229600" cy="1600200"/>
          </a:xfrm>
        </p:spPr>
        <p:txBody>
          <a:bodyPr/>
          <a:lstStyle/>
          <a:p>
            <a:pPr>
              <a:defRPr/>
            </a:pPr>
            <a:r>
              <a:rPr lang="en-US" sz="3600" dirty="0" smtClean="0"/>
              <a:t>WHAT DOES THE SEQUESTERED DATA TESTS SHOW?</a:t>
            </a:r>
            <a:r>
              <a:rPr lang="en-US" sz="3600" dirty="0"/>
              <a:t/>
            </a:r>
            <a:br>
              <a:rPr lang="en-US" sz="3600" dirty="0"/>
            </a:br>
            <a:endParaRPr lang="en-US" sz="3600" dirty="0"/>
          </a:p>
        </p:txBody>
      </p:sp>
      <p:sp>
        <p:nvSpPr>
          <p:cNvPr id="4099" name="Rectangle 3"/>
          <p:cNvSpPr>
            <a:spLocks noGrp="1" noChangeArrowheads="1"/>
          </p:cNvSpPr>
          <p:nvPr>
            <p:ph idx="1"/>
          </p:nvPr>
        </p:nvSpPr>
        <p:spPr>
          <a:xfrm>
            <a:off x="457200" y="1828800"/>
            <a:ext cx="8229600" cy="3733800"/>
          </a:xfrm>
        </p:spPr>
        <p:txBody>
          <a:bodyPr/>
          <a:lstStyle/>
          <a:p>
            <a:pPr marL="514350" indent="-514350">
              <a:lnSpc>
                <a:spcPct val="90000"/>
              </a:lnSpc>
              <a:buFont typeface="+mj-lt"/>
              <a:buAutoNum type="arabicPeriod"/>
              <a:defRPr/>
            </a:pPr>
            <a:r>
              <a:rPr lang="en-US" sz="1800" dirty="0" smtClean="0"/>
              <a:t>That the TSL Machine Designed Systems, un-reoptimized and un-altered, can perform well on data that did not exist at the time the systems were created; tested on future data, in the future.</a:t>
            </a:r>
          </a:p>
          <a:p>
            <a:pPr marL="514350" indent="-514350">
              <a:lnSpc>
                <a:spcPct val="90000"/>
              </a:lnSpc>
              <a:buFont typeface="+mj-lt"/>
              <a:buAutoNum type="arabicPeriod"/>
              <a:defRPr/>
            </a:pPr>
            <a:endParaRPr lang="en-US" sz="1800" dirty="0" smtClean="0"/>
          </a:p>
          <a:p>
            <a:pPr marL="514350" indent="-514350">
              <a:lnSpc>
                <a:spcPct val="90000"/>
              </a:lnSpc>
              <a:buFont typeface="+mj-lt"/>
              <a:buAutoNum type="arabicPeriod"/>
              <a:defRPr/>
            </a:pPr>
            <a:r>
              <a:rPr lang="en-US" sz="1800" dirty="0" smtClean="0"/>
              <a:t>That the systems can perform well in the future, through the most disruptive financial period of our lives. (2008-2010 financial disaster)</a:t>
            </a:r>
          </a:p>
          <a:p>
            <a:pPr marL="514350" indent="-514350">
              <a:lnSpc>
                <a:spcPct val="90000"/>
              </a:lnSpc>
              <a:buFont typeface="+mj-lt"/>
              <a:buAutoNum type="arabicPeriod"/>
              <a:defRPr/>
            </a:pPr>
            <a:endParaRPr lang="en-US" sz="1800" dirty="0" smtClean="0"/>
          </a:p>
          <a:p>
            <a:pPr marL="514350" indent="-514350">
              <a:lnSpc>
                <a:spcPct val="90000"/>
              </a:lnSpc>
              <a:buFont typeface="+mj-lt"/>
              <a:buAutoNum type="arabicPeriod"/>
              <a:defRPr/>
            </a:pPr>
            <a:r>
              <a:rPr lang="en-US" sz="1800" dirty="0" smtClean="0"/>
              <a:t>That an independent third party has no problem using the code and the systems for testing in their offices, on their computers, on their data and on their testing schedule.</a:t>
            </a:r>
          </a:p>
          <a:p>
            <a:pPr marL="514350" indent="-514350">
              <a:lnSpc>
                <a:spcPct val="90000"/>
              </a:lnSpc>
              <a:buFont typeface="+mj-lt"/>
              <a:buAutoNum type="arabicPeriod"/>
              <a:defRPr/>
            </a:pPr>
            <a:endParaRPr lang="en-US" sz="1800" dirty="0"/>
          </a:p>
          <a:p>
            <a:pPr marL="514350" indent="-514350">
              <a:lnSpc>
                <a:spcPct val="90000"/>
              </a:lnSpc>
              <a:buFont typeface="+mj-lt"/>
              <a:buAutoNum type="arabicPeriod"/>
              <a:defRPr/>
            </a:pPr>
            <a:r>
              <a:rPr lang="en-US" sz="1800" dirty="0" smtClean="0"/>
              <a:t>Any argument that the blind data was inadvertently used by the development procedure is not applicable.</a:t>
            </a:r>
          </a:p>
          <a:p>
            <a:pPr marL="0" indent="0">
              <a:lnSpc>
                <a:spcPct val="90000"/>
              </a:lnSpc>
              <a:buNone/>
              <a:defRPr/>
            </a:pPr>
            <a:endParaRPr lang="en-US" sz="1800" dirty="0" smtClean="0"/>
          </a:p>
          <a:p>
            <a:pPr marL="0" indent="0" algn="ctr">
              <a:lnSpc>
                <a:spcPct val="90000"/>
              </a:lnSpc>
              <a:buNone/>
              <a:defRPr/>
            </a:pPr>
            <a:endParaRPr lang="en-US" sz="2400" dirty="0"/>
          </a:p>
          <a:p>
            <a:pPr marL="0" indent="0">
              <a:lnSpc>
                <a:spcPct val="90000"/>
              </a:lnSpc>
              <a:buFontTx/>
              <a:buNone/>
              <a:defRPr/>
            </a:pPr>
            <a:endParaRPr lang="en-US" sz="1800" dirty="0" smtClean="0"/>
          </a:p>
          <a:p>
            <a:pPr lvl="2">
              <a:lnSpc>
                <a:spcPct val="90000"/>
              </a:lnSpc>
              <a:defRPr/>
            </a:pPr>
            <a:endParaRPr lang="en-US" sz="1000" dirty="0" smtClean="0"/>
          </a:p>
          <a:p>
            <a:pPr>
              <a:lnSpc>
                <a:spcPct val="90000"/>
              </a:lnSpc>
              <a:buFontTx/>
              <a:buNone/>
              <a:defRPr/>
            </a:pPr>
            <a:r>
              <a:rPr lang="en-US" sz="1800" dirty="0" smtClean="0"/>
              <a:t>                                                             </a:t>
            </a:r>
          </a:p>
          <a:p>
            <a:pPr>
              <a:lnSpc>
                <a:spcPct val="90000"/>
              </a:lnSpc>
              <a:buFontTx/>
              <a:buNone/>
              <a:defRPr/>
            </a:pPr>
            <a:r>
              <a:rPr lang="en-US" sz="1800" dirty="0"/>
              <a:t> </a:t>
            </a:r>
            <a:r>
              <a:rPr lang="en-US" sz="1800" dirty="0" smtClean="0"/>
              <a:t>                                                                                      </a:t>
            </a:r>
            <a:endParaRPr lang="en-US" sz="900" dirty="0" smtClean="0"/>
          </a:p>
        </p:txBody>
      </p:sp>
    </p:spTree>
    <p:custDataLst>
      <p:tags r:id="rId1"/>
    </p:custDataLst>
    <p:extLst>
      <p:ext uri="{BB962C8B-B14F-4D97-AF65-F5344CB8AC3E}">
        <p14:creationId xmlns:p14="http://schemas.microsoft.com/office/powerpoint/2010/main" val="159160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lstStyle/>
          <a:p>
            <a:pPr>
              <a:defRPr/>
            </a:pPr>
            <a:r>
              <a:rPr lang="en-US" dirty="0" smtClean="0"/>
              <a:t>EVERYTHING IS A TRADEOFF</a:t>
            </a:r>
            <a:endParaRPr lang="en-US" dirty="0"/>
          </a:p>
        </p:txBody>
      </p:sp>
      <p:sp>
        <p:nvSpPr>
          <p:cNvPr id="19459" name="Content Placeholder 2"/>
          <p:cNvSpPr>
            <a:spLocks noGrp="1"/>
          </p:cNvSpPr>
          <p:nvPr>
            <p:ph idx="1"/>
          </p:nvPr>
        </p:nvSpPr>
        <p:spPr/>
        <p:txBody>
          <a:bodyPr/>
          <a:lstStyle/>
          <a:p>
            <a:pPr>
              <a:buFontTx/>
              <a:buNone/>
            </a:pPr>
            <a:endParaRPr lang="en-US" altLang="en-US" sz="2400" dirty="0" smtClean="0"/>
          </a:p>
          <a:p>
            <a:pPr>
              <a:buFontTx/>
              <a:buNone/>
            </a:pPr>
            <a:endParaRPr lang="en-US" altLang="en-US" sz="2400" dirty="0" smtClean="0"/>
          </a:p>
          <a:p>
            <a:pPr>
              <a:buFontTx/>
              <a:buNone/>
            </a:pPr>
            <a:r>
              <a:rPr lang="en-US" altLang="en-US" dirty="0" smtClean="0"/>
              <a:t>   </a:t>
            </a:r>
          </a:p>
        </p:txBody>
      </p:sp>
      <p:sp>
        <p:nvSpPr>
          <p:cNvPr id="6" name="Quad Arrow Callout 5"/>
          <p:cNvSpPr/>
          <p:nvPr/>
        </p:nvSpPr>
        <p:spPr bwMode="auto">
          <a:xfrm>
            <a:off x="3200400" y="2362200"/>
            <a:ext cx="2667000" cy="2054352"/>
          </a:xfrm>
          <a:prstGeom prst="quadArrowCallou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TRADING SYSTEM</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DESIGN</a:t>
            </a: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494249" y="3516868"/>
            <a:ext cx="2629951" cy="369332"/>
          </a:xfrm>
          <a:prstGeom prst="rect">
            <a:avLst/>
          </a:prstGeom>
          <a:noFill/>
        </p:spPr>
        <p:txBody>
          <a:bodyPr wrap="none" rtlCol="0">
            <a:spAutoFit/>
          </a:bodyPr>
          <a:lstStyle/>
          <a:p>
            <a:r>
              <a:rPr lang="en-US" dirty="0" smtClean="0"/>
              <a:t>PERCENT ACCURACY</a:t>
            </a:r>
          </a:p>
        </p:txBody>
      </p:sp>
      <p:sp>
        <p:nvSpPr>
          <p:cNvPr id="10" name="TextBox 9"/>
          <p:cNvSpPr txBox="1"/>
          <p:nvPr/>
        </p:nvSpPr>
        <p:spPr>
          <a:xfrm>
            <a:off x="3705131" y="1676400"/>
            <a:ext cx="1552669" cy="369332"/>
          </a:xfrm>
          <a:prstGeom prst="rect">
            <a:avLst/>
          </a:prstGeom>
          <a:noFill/>
        </p:spPr>
        <p:txBody>
          <a:bodyPr wrap="none" rtlCol="0">
            <a:spAutoFit/>
          </a:bodyPr>
          <a:lstStyle/>
          <a:p>
            <a:r>
              <a:rPr lang="en-US" dirty="0" smtClean="0"/>
              <a:t>NET PROFIT</a:t>
            </a:r>
            <a:endParaRPr lang="en-US" dirty="0"/>
          </a:p>
        </p:txBody>
      </p:sp>
      <p:sp>
        <p:nvSpPr>
          <p:cNvPr id="11" name="TextBox 10"/>
          <p:cNvSpPr txBox="1"/>
          <p:nvPr/>
        </p:nvSpPr>
        <p:spPr>
          <a:xfrm>
            <a:off x="6180346" y="3204710"/>
            <a:ext cx="2125454" cy="369332"/>
          </a:xfrm>
          <a:prstGeom prst="rect">
            <a:avLst/>
          </a:prstGeom>
          <a:noFill/>
        </p:spPr>
        <p:txBody>
          <a:bodyPr wrap="none" rtlCol="0">
            <a:spAutoFit/>
          </a:bodyPr>
          <a:lstStyle/>
          <a:p>
            <a:r>
              <a:rPr lang="en-US" dirty="0" smtClean="0"/>
              <a:t>AVERAGE TRADE</a:t>
            </a:r>
            <a:endParaRPr lang="en-US" dirty="0"/>
          </a:p>
        </p:txBody>
      </p:sp>
      <p:sp>
        <p:nvSpPr>
          <p:cNvPr id="12" name="TextBox 11"/>
          <p:cNvSpPr txBox="1"/>
          <p:nvPr/>
        </p:nvSpPr>
        <p:spPr>
          <a:xfrm>
            <a:off x="2807236" y="4656667"/>
            <a:ext cx="1612364" cy="369332"/>
          </a:xfrm>
          <a:prstGeom prst="rect">
            <a:avLst/>
          </a:prstGeom>
          <a:noFill/>
        </p:spPr>
        <p:txBody>
          <a:bodyPr wrap="none" rtlCol="0">
            <a:spAutoFit/>
          </a:bodyPr>
          <a:lstStyle/>
          <a:p>
            <a:r>
              <a:rPr lang="en-US" dirty="0" smtClean="0"/>
              <a:t>DRAWDOWN</a:t>
            </a:r>
            <a:endParaRPr lang="en-US" dirty="0"/>
          </a:p>
        </p:txBody>
      </p:sp>
      <p:sp>
        <p:nvSpPr>
          <p:cNvPr id="13" name="TextBox 12"/>
          <p:cNvSpPr txBox="1"/>
          <p:nvPr/>
        </p:nvSpPr>
        <p:spPr>
          <a:xfrm>
            <a:off x="1405946" y="4050268"/>
            <a:ext cx="2023054" cy="369332"/>
          </a:xfrm>
          <a:prstGeom prst="rect">
            <a:avLst/>
          </a:prstGeom>
          <a:noFill/>
        </p:spPr>
        <p:txBody>
          <a:bodyPr wrap="none" rtlCol="0">
            <a:spAutoFit/>
          </a:bodyPr>
          <a:lstStyle/>
          <a:p>
            <a:r>
              <a:rPr lang="en-US" dirty="0" smtClean="0"/>
              <a:t>PROFIT FACTOR</a:t>
            </a:r>
            <a:endParaRPr lang="en-US" dirty="0"/>
          </a:p>
        </p:txBody>
      </p:sp>
      <p:sp>
        <p:nvSpPr>
          <p:cNvPr id="14" name="TextBox 13"/>
          <p:cNvSpPr txBox="1"/>
          <p:nvPr/>
        </p:nvSpPr>
        <p:spPr>
          <a:xfrm>
            <a:off x="5105400" y="2069068"/>
            <a:ext cx="1885966" cy="369332"/>
          </a:xfrm>
          <a:prstGeom prst="rect">
            <a:avLst/>
          </a:prstGeom>
          <a:noFill/>
        </p:spPr>
        <p:txBody>
          <a:bodyPr wrap="none" rtlCol="0">
            <a:spAutoFit/>
          </a:bodyPr>
          <a:lstStyle/>
          <a:p>
            <a:r>
              <a:rPr lang="en-US" dirty="0" smtClean="0"/>
              <a:t>SHARPE RATIO</a:t>
            </a:r>
            <a:endParaRPr lang="en-US" dirty="0"/>
          </a:p>
        </p:txBody>
      </p:sp>
      <p:sp>
        <p:nvSpPr>
          <p:cNvPr id="15" name="TextBox 14"/>
          <p:cNvSpPr txBox="1"/>
          <p:nvPr/>
        </p:nvSpPr>
        <p:spPr>
          <a:xfrm>
            <a:off x="6007973" y="3733800"/>
            <a:ext cx="697627" cy="369332"/>
          </a:xfrm>
          <a:prstGeom prst="rect">
            <a:avLst/>
          </a:prstGeom>
          <a:noFill/>
        </p:spPr>
        <p:txBody>
          <a:bodyPr wrap="none" rtlCol="0">
            <a:spAutoFit/>
          </a:bodyPr>
          <a:lstStyle/>
          <a:p>
            <a:r>
              <a:rPr lang="en-US" dirty="0" smtClean="0"/>
              <a:t>MAR</a:t>
            </a:r>
            <a:endParaRPr lang="en-US" dirty="0"/>
          </a:p>
        </p:txBody>
      </p:sp>
      <p:sp>
        <p:nvSpPr>
          <p:cNvPr id="16" name="TextBox 15"/>
          <p:cNvSpPr txBox="1"/>
          <p:nvPr/>
        </p:nvSpPr>
        <p:spPr>
          <a:xfrm>
            <a:off x="609600" y="2819400"/>
            <a:ext cx="2420471" cy="369332"/>
          </a:xfrm>
          <a:prstGeom prst="rect">
            <a:avLst/>
          </a:prstGeom>
          <a:noFill/>
        </p:spPr>
        <p:txBody>
          <a:bodyPr wrap="none" rtlCol="0">
            <a:spAutoFit/>
          </a:bodyPr>
          <a:lstStyle/>
          <a:p>
            <a:r>
              <a:rPr lang="en-US" dirty="0" smtClean="0"/>
              <a:t>UNDERWATER TIME</a:t>
            </a:r>
            <a:endParaRPr lang="en-US" dirty="0"/>
          </a:p>
        </p:txBody>
      </p:sp>
      <p:sp>
        <p:nvSpPr>
          <p:cNvPr id="17" name="TextBox 16"/>
          <p:cNvSpPr txBox="1"/>
          <p:nvPr/>
        </p:nvSpPr>
        <p:spPr>
          <a:xfrm>
            <a:off x="4778355" y="4648200"/>
            <a:ext cx="1774845" cy="369332"/>
          </a:xfrm>
          <a:prstGeom prst="rect">
            <a:avLst/>
          </a:prstGeom>
          <a:noFill/>
        </p:spPr>
        <p:txBody>
          <a:bodyPr wrap="none" rtlCol="0">
            <a:spAutoFit/>
          </a:bodyPr>
          <a:lstStyle/>
          <a:p>
            <a:r>
              <a:rPr lang="en-US" b="1" u="sng" dirty="0" smtClean="0"/>
              <a:t>ROBUSTNESS</a:t>
            </a:r>
            <a:endParaRPr lang="en-US" b="1" u="sng" dirty="0"/>
          </a:p>
        </p:txBody>
      </p:sp>
      <p:sp>
        <p:nvSpPr>
          <p:cNvPr id="18" name="TextBox 17"/>
          <p:cNvSpPr txBox="1"/>
          <p:nvPr/>
        </p:nvSpPr>
        <p:spPr>
          <a:xfrm>
            <a:off x="1676400" y="1861066"/>
            <a:ext cx="1672253" cy="369332"/>
          </a:xfrm>
          <a:prstGeom prst="rect">
            <a:avLst/>
          </a:prstGeom>
          <a:noFill/>
        </p:spPr>
        <p:txBody>
          <a:bodyPr wrap="none" rtlCol="0">
            <a:spAutoFit/>
          </a:bodyPr>
          <a:lstStyle/>
          <a:p>
            <a:r>
              <a:rPr lang="en-US" dirty="0" smtClean="0"/>
              <a:t>COMPLEXITY</a:t>
            </a:r>
          </a:p>
        </p:txBody>
      </p:sp>
      <p:sp>
        <p:nvSpPr>
          <p:cNvPr id="19" name="TextBox 18"/>
          <p:cNvSpPr txBox="1"/>
          <p:nvPr/>
        </p:nvSpPr>
        <p:spPr>
          <a:xfrm>
            <a:off x="5717659" y="2590800"/>
            <a:ext cx="1826141" cy="369332"/>
          </a:xfrm>
          <a:prstGeom prst="rect">
            <a:avLst/>
          </a:prstGeom>
          <a:noFill/>
        </p:spPr>
        <p:txBody>
          <a:bodyPr wrap="none" rtlCol="0">
            <a:spAutoFit/>
          </a:bodyPr>
          <a:lstStyle/>
          <a:p>
            <a:r>
              <a:rPr lang="en-US" dirty="0" smtClean="0"/>
              <a:t>TRADEABILITY</a:t>
            </a:r>
            <a:endParaRPr lang="en-US" dirty="0"/>
          </a:p>
        </p:txBody>
      </p:sp>
      <p:sp>
        <p:nvSpPr>
          <p:cNvPr id="20" name="TextBox 19"/>
          <p:cNvSpPr txBox="1"/>
          <p:nvPr/>
        </p:nvSpPr>
        <p:spPr>
          <a:xfrm>
            <a:off x="5215860" y="4191000"/>
            <a:ext cx="1184940" cy="369332"/>
          </a:xfrm>
          <a:prstGeom prst="rect">
            <a:avLst/>
          </a:prstGeom>
          <a:noFill/>
        </p:spPr>
        <p:txBody>
          <a:bodyPr wrap="none" rtlCol="0">
            <a:spAutoFit/>
          </a:bodyPr>
          <a:lstStyle/>
          <a:p>
            <a:r>
              <a:rPr lang="en-US" dirty="0" smtClean="0"/>
              <a:t>OVERFIT</a:t>
            </a:r>
            <a:endParaRPr lang="en-US" dirty="0"/>
          </a:p>
        </p:txBody>
      </p:sp>
      <p:sp>
        <p:nvSpPr>
          <p:cNvPr id="21" name="TextBox 20"/>
          <p:cNvSpPr txBox="1"/>
          <p:nvPr/>
        </p:nvSpPr>
        <p:spPr>
          <a:xfrm>
            <a:off x="1219200" y="2286000"/>
            <a:ext cx="1351652" cy="369332"/>
          </a:xfrm>
          <a:prstGeom prst="rect">
            <a:avLst/>
          </a:prstGeom>
          <a:noFill/>
        </p:spPr>
        <p:txBody>
          <a:bodyPr wrap="none" rtlCol="0">
            <a:spAutoFit/>
          </a:bodyPr>
          <a:lstStyle/>
          <a:p>
            <a:r>
              <a:rPr lang="en-US" dirty="0" smtClean="0"/>
              <a:t>UNDERFIT</a:t>
            </a:r>
            <a:endParaRPr lang="en-US" dirty="0"/>
          </a:p>
        </p:txBody>
      </p:sp>
      <p:sp>
        <p:nvSpPr>
          <p:cNvPr id="3" name="TextBox 2"/>
          <p:cNvSpPr txBox="1"/>
          <p:nvPr/>
        </p:nvSpPr>
        <p:spPr>
          <a:xfrm>
            <a:off x="1219200" y="5334000"/>
            <a:ext cx="6670416" cy="461665"/>
          </a:xfrm>
          <a:prstGeom prst="rect">
            <a:avLst/>
          </a:prstGeom>
          <a:noFill/>
        </p:spPr>
        <p:txBody>
          <a:bodyPr wrap="none" rtlCol="0">
            <a:spAutoFit/>
          </a:bodyPr>
          <a:lstStyle/>
          <a:p>
            <a:r>
              <a:rPr lang="en-US" sz="2400" dirty="0" smtClean="0"/>
              <a:t>How do you deal with all of this? BACKTESTS?</a:t>
            </a:r>
            <a:endParaRPr lang="en-US" dirty="0"/>
          </a:p>
        </p:txBody>
      </p:sp>
    </p:spTree>
    <p:extLst>
      <p:ext uri="{BB962C8B-B14F-4D97-AF65-F5344CB8AC3E}">
        <p14:creationId xmlns:p14="http://schemas.microsoft.com/office/powerpoint/2010/main" val="17472999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TSL CLIENTS AND TRADERS</a:t>
            </a:r>
            <a:br>
              <a:rPr lang="en-US" dirty="0" smtClean="0"/>
            </a:br>
            <a:r>
              <a:rPr lang="en-US" sz="1400" b="1" dirty="0" smtClean="0"/>
              <a:t>TSL’s JOB IS TO PROVIDE TSL TO CLIENT TRADERS</a:t>
            </a:r>
            <a:r>
              <a:rPr lang="en-US" dirty="0" smtClean="0"/>
              <a:t/>
            </a:r>
            <a:br>
              <a:rPr lang="en-US" dirty="0" smtClean="0"/>
            </a:br>
            <a:endParaRPr lang="en-US" sz="1600" dirty="0"/>
          </a:p>
        </p:txBody>
      </p:sp>
      <p:sp>
        <p:nvSpPr>
          <p:cNvPr id="9219" name="Content Placeholder 3"/>
          <p:cNvSpPr>
            <a:spLocks noGrp="1"/>
          </p:cNvSpPr>
          <p:nvPr>
            <p:ph idx="1"/>
          </p:nvPr>
        </p:nvSpPr>
        <p:spPr/>
        <p:txBody>
          <a:bodyPr/>
          <a:lstStyle/>
          <a:p>
            <a:pPr>
              <a:defRPr/>
            </a:pPr>
            <a:r>
              <a:rPr lang="en-US" sz="2800" dirty="0" smtClean="0"/>
              <a:t>Major Wall Street Investment Bank Trader &gt;$100M</a:t>
            </a:r>
          </a:p>
          <a:p>
            <a:pPr>
              <a:defRPr/>
            </a:pPr>
            <a:r>
              <a:rPr lang="en-US" sz="2800" dirty="0" smtClean="0"/>
              <a:t>Small and Mid size CTA’s: $10M-$100M</a:t>
            </a:r>
          </a:p>
          <a:p>
            <a:pPr>
              <a:defRPr/>
            </a:pPr>
            <a:r>
              <a:rPr lang="en-US" sz="2800" dirty="0" smtClean="0"/>
              <a:t>Proprietary Trading Firms: $5M-$50M</a:t>
            </a:r>
          </a:p>
          <a:p>
            <a:pPr>
              <a:defRPr/>
            </a:pPr>
            <a:r>
              <a:rPr lang="en-US" sz="2800" dirty="0" smtClean="0"/>
              <a:t>Individual Traders &lt; $5M</a:t>
            </a:r>
          </a:p>
          <a:p>
            <a:pPr>
              <a:defRPr/>
            </a:pPr>
            <a:r>
              <a:rPr lang="en-US" sz="2800" dirty="0" smtClean="0"/>
              <a:t>International Traders and Funds </a:t>
            </a:r>
          </a:p>
          <a:p>
            <a:pPr>
              <a:defRPr/>
            </a:pPr>
            <a:r>
              <a:rPr lang="en-US" sz="2800" dirty="0" smtClean="0"/>
              <a:t>Strategy </a:t>
            </a:r>
            <a:r>
              <a:rPr lang="en-US" sz="2800" dirty="0"/>
              <a:t>D</a:t>
            </a:r>
            <a:r>
              <a:rPr lang="en-US" sz="2800" dirty="0" smtClean="0"/>
              <a:t>evelopment Engineers</a:t>
            </a:r>
          </a:p>
          <a:p>
            <a:pPr>
              <a:defRPr/>
            </a:pPr>
            <a:r>
              <a:rPr lang="en-US" sz="2800" dirty="0" smtClean="0"/>
              <a:t>Beginner to PhD</a:t>
            </a:r>
          </a:p>
          <a:p>
            <a:pPr>
              <a:defRPr/>
            </a:pPr>
            <a:endParaRPr lang="en-US" sz="2800" dirty="0"/>
          </a:p>
          <a:p>
            <a:pPr marL="0" indent="0">
              <a:buFontTx/>
              <a:buNone/>
              <a:defRPr/>
            </a:pPr>
            <a:endParaRPr lang="en-US" sz="2800" dirty="0" smtClean="0"/>
          </a:p>
        </p:txBody>
      </p:sp>
      <p:sp>
        <p:nvSpPr>
          <p:cNvPr id="3" name="Date Placeholder 2"/>
          <p:cNvSpPr>
            <a:spLocks noGrp="1"/>
          </p:cNvSpPr>
          <p:nvPr>
            <p:ph type="dt" sz="half" idx="10"/>
          </p:nvPr>
        </p:nvSpPr>
        <p:spPr/>
        <p:txBody>
          <a:bodyPr/>
          <a:lstStyle/>
          <a:p>
            <a:pPr>
              <a:defRPr/>
            </a:pPr>
            <a:fld id="{8EE3FA40-AAA0-4571-AECE-A5364EDBB15B}" type="datetime1">
              <a:rPr lang="en-US" smtClean="0"/>
              <a:pPr>
                <a:defRPr/>
              </a:pPr>
              <a:t>11/15/2016</a:t>
            </a:fld>
            <a:endParaRPr lang="en-US" dirty="0"/>
          </a:p>
        </p:txBody>
      </p:sp>
    </p:spTree>
    <p:extLst>
      <p:ext uri="{BB962C8B-B14F-4D97-AF65-F5344CB8AC3E}">
        <p14:creationId xmlns:p14="http://schemas.microsoft.com/office/powerpoint/2010/main" val="1726076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FAILURE OF BACKTESTS</a:t>
            </a:r>
            <a:endParaRPr lang="en-US" dirty="0"/>
          </a:p>
        </p:txBody>
      </p:sp>
      <p:sp>
        <p:nvSpPr>
          <p:cNvPr id="4" name="Date Placeholder 3"/>
          <p:cNvSpPr>
            <a:spLocks noGrp="1"/>
          </p:cNvSpPr>
          <p:nvPr>
            <p:ph type="dt" sz="half" idx="10"/>
          </p:nvPr>
        </p:nvSpPr>
        <p:spPr/>
        <p:txBody>
          <a:bodyPr/>
          <a:lstStyle/>
          <a:p>
            <a:pPr>
              <a:defRPr/>
            </a:pPr>
            <a:fld id="{272A9891-90CC-4413-8296-6D70E37C3AB1}" type="datetime1">
              <a:rPr lang="en-US" smtClean="0"/>
              <a:pPr>
                <a:defRPr/>
              </a:pPr>
              <a:t>11/15/2016</a:t>
            </a:fld>
            <a:endParaRPr lang="en-US" dirty="0"/>
          </a:p>
        </p:txBody>
      </p:sp>
      <p:sp>
        <p:nvSpPr>
          <p:cNvPr id="5" name="TextBox 4"/>
          <p:cNvSpPr txBox="1"/>
          <p:nvPr/>
        </p:nvSpPr>
        <p:spPr>
          <a:xfrm>
            <a:off x="990600" y="1371600"/>
            <a:ext cx="6934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Are not proof of Robustness</a:t>
            </a:r>
          </a:p>
          <a:p>
            <a:pPr marL="285750" indent="-285750">
              <a:buFont typeface="Arial" panose="020B0604020202020204" pitchFamily="34" charset="0"/>
              <a:buChar char="•"/>
            </a:pPr>
            <a:r>
              <a:rPr lang="en-US" dirty="0" smtClean="0"/>
              <a:t>High Potential for Over-Fitting</a:t>
            </a:r>
          </a:p>
          <a:p>
            <a:pPr marL="285750" indent="-285750">
              <a:buFont typeface="Arial" panose="020B0604020202020204" pitchFamily="34" charset="0"/>
              <a:buChar char="•"/>
            </a:pPr>
            <a:r>
              <a:rPr lang="en-US" dirty="0" smtClean="0"/>
              <a:t>False sense of returns</a:t>
            </a:r>
          </a:p>
          <a:p>
            <a:pPr marL="285750" indent="-285750">
              <a:buFont typeface="Arial" panose="020B0604020202020204" pitchFamily="34" charset="0"/>
              <a:buChar char="•"/>
            </a:pPr>
            <a:r>
              <a:rPr lang="en-US" dirty="0" smtClean="0"/>
              <a:t>Reinforces bad design approaches</a:t>
            </a:r>
          </a:p>
          <a:p>
            <a:pPr marL="285750" indent="-285750">
              <a:buFont typeface="Arial" panose="020B0604020202020204" pitchFamily="34" charset="0"/>
              <a:buChar char="•"/>
            </a:pPr>
            <a:r>
              <a:rPr lang="en-US" dirty="0" smtClean="0"/>
              <a:t>Like trying to find a needle in a haystack</a:t>
            </a:r>
          </a:p>
        </p:txBody>
      </p:sp>
      <p:sp>
        <p:nvSpPr>
          <p:cNvPr id="6" name="TextBox 5"/>
          <p:cNvSpPr txBox="1"/>
          <p:nvPr/>
        </p:nvSpPr>
        <p:spPr>
          <a:xfrm>
            <a:off x="990600" y="3178076"/>
            <a:ext cx="5638800" cy="2308324"/>
          </a:xfrm>
          <a:prstGeom prst="rect">
            <a:avLst/>
          </a:prstGeom>
          <a:noFill/>
        </p:spPr>
        <p:txBody>
          <a:bodyPr wrap="square" rtlCol="0">
            <a:spAutoFit/>
          </a:bodyPr>
          <a:lstStyle/>
          <a:p>
            <a:r>
              <a:rPr lang="en-US" dirty="0" smtClean="0"/>
              <a:t>WHAT CAN I DO ABOUT THIS ISSUE?</a:t>
            </a:r>
          </a:p>
          <a:p>
            <a:pPr marL="285750" indent="-285750">
              <a:buFont typeface="Arial" panose="020B0604020202020204" pitchFamily="34" charset="0"/>
              <a:buChar char="•"/>
            </a:pPr>
            <a:r>
              <a:rPr lang="en-US" dirty="0"/>
              <a:t>Sequestered Data (Tests conducted in the Future</a:t>
            </a:r>
            <a:r>
              <a:rPr lang="en-US" dirty="0" smtClean="0"/>
              <a:t>)</a:t>
            </a:r>
          </a:p>
          <a:p>
            <a:pPr marL="285750" indent="-285750">
              <a:buFont typeface="Arial" panose="020B0604020202020204" pitchFamily="34" charset="0"/>
              <a:buChar char="•"/>
            </a:pPr>
            <a:r>
              <a:rPr lang="en-US" dirty="0" smtClean="0"/>
              <a:t>Out Of Sample Testing </a:t>
            </a:r>
          </a:p>
          <a:p>
            <a:pPr marL="285750" indent="-285750">
              <a:buFont typeface="Arial" panose="020B0604020202020204" pitchFamily="34" charset="0"/>
              <a:buChar char="•"/>
            </a:pPr>
            <a:r>
              <a:rPr lang="en-US" dirty="0" smtClean="0"/>
              <a:t>Walk Forward Testing</a:t>
            </a:r>
          </a:p>
          <a:p>
            <a:pPr marL="285750" indent="-285750">
              <a:buFont typeface="Arial" panose="020B0604020202020204" pitchFamily="34" charset="0"/>
              <a:buChar char="•"/>
            </a:pPr>
            <a:r>
              <a:rPr lang="en-US" dirty="0" smtClean="0"/>
              <a:t>Walk Backwards Testing</a:t>
            </a:r>
          </a:p>
          <a:p>
            <a:pPr marL="285750" indent="-285750">
              <a:buFont typeface="Arial" panose="020B0604020202020204" pitchFamily="34" charset="0"/>
              <a:buChar char="•"/>
            </a:pPr>
            <a:r>
              <a:rPr lang="en-US" dirty="0" smtClean="0"/>
              <a:t>Differential Market Testing</a:t>
            </a:r>
          </a:p>
          <a:p>
            <a:pPr marL="285750" indent="-285750">
              <a:buFont typeface="Arial" panose="020B0604020202020204" pitchFamily="34" charset="0"/>
              <a:buChar char="•"/>
            </a:pPr>
            <a:r>
              <a:rPr lang="en-US" dirty="0" smtClean="0"/>
              <a:t>Stress and Parametric Testing</a:t>
            </a:r>
          </a:p>
          <a:p>
            <a:pPr marL="285750" indent="-285750">
              <a:buFont typeface="Arial" panose="020B0604020202020204" pitchFamily="34" charset="0"/>
              <a:buChar char="•"/>
            </a:pPr>
            <a:r>
              <a:rPr lang="en-US" dirty="0" smtClean="0"/>
              <a:t>Distribution and Matched Pairs Testing(Null)</a:t>
            </a:r>
            <a:endParaRPr lang="en-US" dirty="0"/>
          </a:p>
        </p:txBody>
      </p:sp>
      <p:sp>
        <p:nvSpPr>
          <p:cNvPr id="7" name="TextBox 6"/>
          <p:cNvSpPr txBox="1"/>
          <p:nvPr/>
        </p:nvSpPr>
        <p:spPr>
          <a:xfrm>
            <a:off x="838200" y="5562600"/>
            <a:ext cx="6085320" cy="400110"/>
          </a:xfrm>
          <a:prstGeom prst="rect">
            <a:avLst/>
          </a:prstGeom>
          <a:noFill/>
        </p:spPr>
        <p:txBody>
          <a:bodyPr wrap="none" rtlCol="0">
            <a:spAutoFit/>
          </a:bodyPr>
          <a:lstStyle/>
          <a:p>
            <a:r>
              <a:rPr lang="en-US" sz="1000" dirty="0" smtClean="0"/>
              <a:t>Reference:”</a:t>
            </a:r>
            <a:r>
              <a:rPr lang="en-US" sz="1000" dirty="0"/>
              <a:t> Pseudo-Mathematics and Financial Charlatanism: </a:t>
            </a:r>
            <a:endParaRPr lang="en-US" sz="1000" dirty="0" smtClean="0"/>
          </a:p>
          <a:p>
            <a:r>
              <a:rPr lang="en-US" sz="1000" dirty="0" smtClean="0"/>
              <a:t>The </a:t>
            </a:r>
            <a:r>
              <a:rPr lang="en-US" sz="1000" dirty="0"/>
              <a:t>Effects of Backtest Overfitting on Out-of-Sample </a:t>
            </a:r>
            <a:r>
              <a:rPr lang="en-US" sz="1000" dirty="0" smtClean="0"/>
              <a:t>Performance, Marcos Lopez de Prado and 3 others.</a:t>
            </a:r>
            <a:endParaRPr lang="en-US" sz="1000" dirty="0"/>
          </a:p>
        </p:txBody>
      </p:sp>
    </p:spTree>
    <p:extLst>
      <p:ext uri="{BB962C8B-B14F-4D97-AF65-F5344CB8AC3E}">
        <p14:creationId xmlns:p14="http://schemas.microsoft.com/office/powerpoint/2010/main" val="2689996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ML DESIGN IN TSL</a:t>
            </a:r>
            <a:br>
              <a:rPr lang="en-US" dirty="0" smtClean="0"/>
            </a:br>
            <a:r>
              <a:rPr lang="en-US" sz="2800" dirty="0" smtClean="0"/>
              <a:t>Basic Approach</a:t>
            </a:r>
            <a:endParaRPr lang="en-US" sz="2800" dirty="0"/>
          </a:p>
        </p:txBody>
      </p:sp>
      <p:sp>
        <p:nvSpPr>
          <p:cNvPr id="51203" name="Content Placeholder 2"/>
          <p:cNvSpPr>
            <a:spLocks noGrp="1"/>
          </p:cNvSpPr>
          <p:nvPr>
            <p:ph idx="1"/>
          </p:nvPr>
        </p:nvSpPr>
        <p:spPr/>
        <p:txBody>
          <a:bodyPr/>
          <a:lstStyle/>
          <a:p>
            <a:pPr marL="514350" indent="-514350">
              <a:buFont typeface="+mj-lt"/>
              <a:buAutoNum type="arabicPeriod"/>
            </a:pPr>
            <a:r>
              <a:rPr lang="en-US" altLang="en-US" dirty="0" smtClean="0"/>
              <a:t>Pick Fitness Function and Trading Simulation criteria</a:t>
            </a:r>
          </a:p>
          <a:p>
            <a:pPr marL="514350" indent="-514350">
              <a:buFont typeface="+mj-lt"/>
              <a:buAutoNum type="arabicPeriod"/>
            </a:pPr>
            <a:r>
              <a:rPr lang="en-US" altLang="en-US" dirty="0" smtClean="0"/>
              <a:t>Run, Design, Refine and Implement</a:t>
            </a:r>
          </a:p>
        </p:txBody>
      </p:sp>
      <p:sp>
        <p:nvSpPr>
          <p:cNvPr id="4" name="Date Placeholder 3"/>
          <p:cNvSpPr>
            <a:spLocks noGrp="1"/>
          </p:cNvSpPr>
          <p:nvPr>
            <p:ph type="dt" sz="half" idx="10"/>
          </p:nvPr>
        </p:nvSpPr>
        <p:spPr/>
        <p:txBody>
          <a:bodyPr/>
          <a:lstStyle/>
          <a:p>
            <a:pPr>
              <a:defRPr/>
            </a:pPr>
            <a:fld id="{7556E922-A6B5-4D8A-92D6-6FB9921D215B}" type="datetime1">
              <a:rPr lang="en-US" smtClean="0"/>
              <a:pPr>
                <a:defRPr/>
              </a:pPr>
              <a:t>11/15/2016</a:t>
            </a:fld>
            <a:endParaRPr lang="en-US" dirty="0"/>
          </a:p>
        </p:txBody>
      </p:sp>
    </p:spTree>
    <p:extLst>
      <p:ext uri="{BB962C8B-B14F-4D97-AF65-F5344CB8AC3E}">
        <p14:creationId xmlns:p14="http://schemas.microsoft.com/office/powerpoint/2010/main" val="4123913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ML DESIGN IN TSL</a:t>
            </a:r>
            <a:br>
              <a:rPr lang="en-US" dirty="0" smtClean="0"/>
            </a:br>
            <a:r>
              <a:rPr lang="en-US" sz="2800" dirty="0" smtClean="0"/>
              <a:t>Intermediate Approach</a:t>
            </a:r>
            <a:endParaRPr lang="en-US" sz="2800" dirty="0"/>
          </a:p>
        </p:txBody>
      </p:sp>
      <p:sp>
        <p:nvSpPr>
          <p:cNvPr id="51203" name="Content Placeholder 2"/>
          <p:cNvSpPr>
            <a:spLocks noGrp="1"/>
          </p:cNvSpPr>
          <p:nvPr>
            <p:ph idx="1"/>
          </p:nvPr>
        </p:nvSpPr>
        <p:spPr/>
        <p:txBody>
          <a:bodyPr/>
          <a:lstStyle/>
          <a:p>
            <a:pPr marL="514350" indent="-514350">
              <a:buFont typeface="+mj-lt"/>
              <a:buAutoNum type="arabicPeriod"/>
            </a:pPr>
            <a:r>
              <a:rPr lang="en-US" altLang="en-US" dirty="0" smtClean="0"/>
              <a:t>Begin EVORUN</a:t>
            </a:r>
          </a:p>
          <a:p>
            <a:pPr marL="514350" indent="-514350">
              <a:buFont typeface="+mj-lt"/>
              <a:buAutoNum type="arabicPeriod"/>
            </a:pPr>
            <a:r>
              <a:rPr lang="en-US" altLang="en-US" dirty="0" smtClean="0"/>
              <a:t>Choose best Configurations</a:t>
            </a:r>
          </a:p>
          <a:p>
            <a:pPr marL="514350" indent="-514350">
              <a:buFont typeface="+mj-lt"/>
              <a:buAutoNum type="arabicPeriod"/>
            </a:pPr>
            <a:r>
              <a:rPr lang="en-US" altLang="en-US" dirty="0" smtClean="0"/>
              <a:t>Re-Run, Design, Refine and Implement</a:t>
            </a:r>
          </a:p>
        </p:txBody>
      </p:sp>
      <p:sp>
        <p:nvSpPr>
          <p:cNvPr id="4" name="Date Placeholder 3"/>
          <p:cNvSpPr>
            <a:spLocks noGrp="1"/>
          </p:cNvSpPr>
          <p:nvPr>
            <p:ph type="dt" sz="half" idx="10"/>
          </p:nvPr>
        </p:nvSpPr>
        <p:spPr/>
        <p:txBody>
          <a:bodyPr/>
          <a:lstStyle/>
          <a:p>
            <a:pPr>
              <a:defRPr/>
            </a:pPr>
            <a:fld id="{7556E922-A6B5-4D8A-92D6-6FB9921D215B}" type="datetime1">
              <a:rPr lang="en-US" smtClean="0"/>
              <a:pPr>
                <a:defRPr/>
              </a:pPr>
              <a:t>11/15/2016</a:t>
            </a:fld>
            <a:endParaRPr lang="en-US" dirty="0"/>
          </a:p>
        </p:txBody>
      </p:sp>
    </p:spTree>
    <p:extLst>
      <p:ext uri="{BB962C8B-B14F-4D97-AF65-F5344CB8AC3E}">
        <p14:creationId xmlns:p14="http://schemas.microsoft.com/office/powerpoint/2010/main" val="345555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ML DESIGN IN TSL</a:t>
            </a:r>
            <a:br>
              <a:rPr lang="en-US" dirty="0" smtClean="0"/>
            </a:br>
            <a:r>
              <a:rPr lang="en-US" sz="2800" dirty="0" smtClean="0"/>
              <a:t>Advanced Approach</a:t>
            </a:r>
            <a:endParaRPr lang="en-US" sz="2800" dirty="0"/>
          </a:p>
        </p:txBody>
      </p:sp>
      <p:sp>
        <p:nvSpPr>
          <p:cNvPr id="51203" name="Content Placeholder 2"/>
          <p:cNvSpPr>
            <a:spLocks noGrp="1"/>
          </p:cNvSpPr>
          <p:nvPr>
            <p:ph idx="1"/>
          </p:nvPr>
        </p:nvSpPr>
        <p:spPr/>
        <p:txBody>
          <a:bodyPr/>
          <a:lstStyle/>
          <a:p>
            <a:pPr marL="514350" indent="-514350">
              <a:buFont typeface="+mj-lt"/>
              <a:buAutoNum type="arabicPeriod"/>
            </a:pPr>
            <a:r>
              <a:rPr lang="en-US" altLang="en-US" dirty="0" smtClean="0"/>
              <a:t>Begin a DAS™ run</a:t>
            </a:r>
          </a:p>
          <a:p>
            <a:pPr marL="514350" indent="-514350">
              <a:buFont typeface="+mj-lt"/>
              <a:buAutoNum type="arabicPeriod"/>
            </a:pPr>
            <a:r>
              <a:rPr lang="en-US" altLang="en-US" dirty="0" smtClean="0"/>
              <a:t>Adjust and study in “Design Time”</a:t>
            </a:r>
          </a:p>
          <a:p>
            <a:pPr marL="514350" indent="-514350">
              <a:buFont typeface="+mj-lt"/>
              <a:buAutoNum type="arabicPeriod"/>
            </a:pPr>
            <a:r>
              <a:rPr lang="en-US" altLang="en-US" dirty="0" smtClean="0"/>
              <a:t>Finalize and Implement</a:t>
            </a:r>
          </a:p>
        </p:txBody>
      </p:sp>
      <p:sp>
        <p:nvSpPr>
          <p:cNvPr id="4" name="Date Placeholder 3"/>
          <p:cNvSpPr>
            <a:spLocks noGrp="1"/>
          </p:cNvSpPr>
          <p:nvPr>
            <p:ph type="dt" sz="half" idx="10"/>
          </p:nvPr>
        </p:nvSpPr>
        <p:spPr/>
        <p:txBody>
          <a:bodyPr/>
          <a:lstStyle/>
          <a:p>
            <a:pPr>
              <a:defRPr/>
            </a:pPr>
            <a:fld id="{7556E922-A6B5-4D8A-92D6-6FB9921D215B}" type="datetime1">
              <a:rPr lang="en-US" smtClean="0"/>
              <a:pPr>
                <a:defRPr/>
              </a:pPr>
              <a:t>11/15/2016</a:t>
            </a:fld>
            <a:endParaRPr lang="en-US" dirty="0"/>
          </a:p>
        </p:txBody>
      </p:sp>
    </p:spTree>
    <p:extLst>
      <p:ext uri="{BB962C8B-B14F-4D97-AF65-F5344CB8AC3E}">
        <p14:creationId xmlns:p14="http://schemas.microsoft.com/office/powerpoint/2010/main" val="1439293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DAYTRADE DISCRETE BARS (DTDB)?</a:t>
            </a:r>
            <a:endParaRPr lang="en-US" dirty="0"/>
          </a:p>
        </p:txBody>
      </p:sp>
      <p:sp>
        <p:nvSpPr>
          <p:cNvPr id="51203" name="Content Placeholder 2"/>
          <p:cNvSpPr>
            <a:spLocks noGrp="1"/>
          </p:cNvSpPr>
          <p:nvPr>
            <p:ph idx="1"/>
          </p:nvPr>
        </p:nvSpPr>
        <p:spPr>
          <a:xfrm>
            <a:off x="457200" y="1981200"/>
            <a:ext cx="8229600" cy="3810000"/>
          </a:xfrm>
        </p:spPr>
        <p:txBody>
          <a:bodyPr/>
          <a:lstStyle/>
          <a:p>
            <a:pPr marL="914400" lvl="1" indent="-514350">
              <a:buFont typeface="+mj-lt"/>
              <a:buAutoNum type="arabicPeriod"/>
            </a:pPr>
            <a:r>
              <a:rPr lang="en-US" altLang="en-US" dirty="0" smtClean="0"/>
              <a:t>Offers an alternative DayTrade System</a:t>
            </a:r>
          </a:p>
          <a:p>
            <a:pPr marL="914400" lvl="1" indent="-514350">
              <a:buFont typeface="+mj-lt"/>
              <a:buAutoNum type="arabicPeriod"/>
            </a:pPr>
            <a:r>
              <a:rPr lang="en-US" altLang="en-US" dirty="0" smtClean="0"/>
              <a:t>Enter and Exit on same bar (Limited TT’s)</a:t>
            </a:r>
          </a:p>
          <a:p>
            <a:pPr marL="914400" lvl="1" indent="-514350">
              <a:buFont typeface="+mj-lt"/>
              <a:buAutoNum type="arabicPeriod"/>
            </a:pPr>
            <a:r>
              <a:rPr lang="en-US" altLang="en-US" dirty="0" smtClean="0"/>
              <a:t>Generally using Larger Bars</a:t>
            </a:r>
          </a:p>
          <a:p>
            <a:pPr marL="914400" lvl="1" indent="-514350">
              <a:buFont typeface="+mj-lt"/>
              <a:buAutoNum type="arabicPeriod"/>
            </a:pPr>
            <a:r>
              <a:rPr lang="en-US" altLang="en-US" dirty="0" smtClean="0"/>
              <a:t>Can </a:t>
            </a:r>
            <a:r>
              <a:rPr lang="en-US" altLang="en-US" dirty="0"/>
              <a:t>u</a:t>
            </a:r>
            <a:r>
              <a:rPr lang="en-US" altLang="en-US" dirty="0" smtClean="0"/>
              <a:t>se lots of historical data but design fast</a:t>
            </a:r>
          </a:p>
          <a:p>
            <a:pPr marL="914400" lvl="1" indent="-514350">
              <a:buFont typeface="+mj-lt"/>
              <a:buAutoNum type="arabicPeriod"/>
            </a:pPr>
            <a:r>
              <a:rPr lang="en-US" altLang="en-US" dirty="0" smtClean="0"/>
              <a:t>Use ID-DT System Stats Report:</a:t>
            </a:r>
          </a:p>
          <a:p>
            <a:pPr marL="914400" lvl="1" indent="-514350">
              <a:buFont typeface="+mj-lt"/>
              <a:buAutoNum type="arabicPeriod"/>
            </a:pPr>
            <a:r>
              <a:rPr lang="en-US" altLang="en-US" dirty="0" smtClean="0"/>
              <a:t>Time of Day, Day of Week, Day Of Month</a:t>
            </a:r>
          </a:p>
          <a:p>
            <a:pPr marL="914400" lvl="1" indent="-514350">
              <a:buFont typeface="+mj-lt"/>
              <a:buAutoNum type="arabicPeriod"/>
            </a:pPr>
            <a:r>
              <a:rPr lang="en-US" altLang="en-US" dirty="0" smtClean="0"/>
              <a:t>Month, Day of Week in Month</a:t>
            </a:r>
          </a:p>
        </p:txBody>
      </p:sp>
      <p:sp>
        <p:nvSpPr>
          <p:cNvPr id="4" name="Date Placeholder 3"/>
          <p:cNvSpPr>
            <a:spLocks noGrp="1"/>
          </p:cNvSpPr>
          <p:nvPr>
            <p:ph type="dt" sz="half" idx="10"/>
          </p:nvPr>
        </p:nvSpPr>
        <p:spPr/>
        <p:txBody>
          <a:bodyPr/>
          <a:lstStyle/>
          <a:p>
            <a:pPr>
              <a:defRPr/>
            </a:pPr>
            <a:fld id="{7556E922-A6B5-4D8A-92D6-6FB9921D215B}" type="datetime1">
              <a:rPr lang="en-US" smtClean="0"/>
              <a:pPr>
                <a:defRPr/>
              </a:pPr>
              <a:t>11/15/2016</a:t>
            </a:fld>
            <a:endParaRPr lang="en-US" dirty="0"/>
          </a:p>
        </p:txBody>
      </p:sp>
    </p:spTree>
    <p:extLst>
      <p:ext uri="{BB962C8B-B14F-4D97-AF65-F5344CB8AC3E}">
        <p14:creationId xmlns:p14="http://schemas.microsoft.com/office/powerpoint/2010/main" val="139504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133600"/>
          </a:xfrm>
        </p:spPr>
        <p:txBody>
          <a:bodyPr/>
          <a:lstStyle/>
          <a:p>
            <a:pPr>
              <a:defRPr/>
            </a:pPr>
            <a:r>
              <a:rPr lang="en-US" sz="3200" dirty="0" smtClean="0"/>
              <a:t>TRADING STRATEGY DESIGN</a:t>
            </a:r>
            <a:br>
              <a:rPr lang="en-US" sz="3200" dirty="0" smtClean="0"/>
            </a:br>
            <a:r>
              <a:rPr lang="en-US" sz="3200" dirty="0" smtClean="0"/>
              <a:t> IN 3 SIMPLE STEPS</a:t>
            </a:r>
            <a:br>
              <a:rPr lang="en-US" sz="3200" dirty="0" smtClean="0"/>
            </a:br>
            <a:r>
              <a:rPr lang="en-US" sz="2400" dirty="0" smtClean="0"/>
              <a:t>No Programming Required</a:t>
            </a:r>
            <a:endParaRPr lang="en-US" sz="2400" dirty="0"/>
          </a:p>
        </p:txBody>
      </p:sp>
      <p:sp>
        <p:nvSpPr>
          <p:cNvPr id="44035" name="Content Placeholder 2"/>
          <p:cNvSpPr>
            <a:spLocks noGrp="1"/>
          </p:cNvSpPr>
          <p:nvPr>
            <p:ph idx="1"/>
          </p:nvPr>
        </p:nvSpPr>
        <p:spPr>
          <a:xfrm>
            <a:off x="3276600" y="1905000"/>
            <a:ext cx="3276600" cy="3581400"/>
          </a:xfrm>
          <a:noFill/>
        </p:spPr>
        <p:txBody>
          <a:bodyPr/>
          <a:lstStyle/>
          <a:p>
            <a:pPr marL="457200" indent="-457200">
              <a:buAutoNum type="arabicPeriod"/>
            </a:pPr>
            <a:endParaRPr lang="en-US" altLang="en-US" sz="2400" dirty="0" smtClean="0"/>
          </a:p>
          <a:p>
            <a:pPr marL="457200" indent="-457200">
              <a:buAutoNum type="arabicPeriod"/>
            </a:pPr>
            <a:endParaRPr lang="en-US" altLang="en-US" sz="2400" dirty="0"/>
          </a:p>
          <a:p>
            <a:pPr marL="457200" indent="-457200">
              <a:buAutoNum type="arabicPeriod"/>
            </a:pPr>
            <a:r>
              <a:rPr lang="en-US" altLang="en-US" sz="2400" dirty="0" smtClean="0"/>
              <a:t>Preprocess</a:t>
            </a:r>
          </a:p>
          <a:p>
            <a:pPr marL="457200" indent="-457200">
              <a:buAutoNum type="arabicPeriod"/>
            </a:pPr>
            <a:r>
              <a:rPr lang="en-US" altLang="en-US" sz="2400" dirty="0" smtClean="0"/>
              <a:t>Evolve</a:t>
            </a:r>
          </a:p>
          <a:p>
            <a:pPr marL="457200" indent="-457200">
              <a:buAutoNum type="arabicPeriod"/>
            </a:pPr>
            <a:r>
              <a:rPr lang="en-US" altLang="en-US" sz="2400" dirty="0" smtClean="0"/>
              <a:t>Translate</a:t>
            </a:r>
            <a:endParaRPr lang="en-US" altLang="en-US" sz="2400" dirty="0"/>
          </a:p>
          <a:p>
            <a:pPr marL="457200" indent="-457200">
              <a:buAutoNum type="arabicPeriod"/>
            </a:pPr>
            <a:endParaRPr lang="en-US" altLang="en-US" sz="2400" dirty="0" smtClean="0"/>
          </a:p>
          <a:p>
            <a:pPr marL="0" indent="0">
              <a:buNone/>
            </a:pPr>
            <a:endParaRPr lang="en-US" altLang="en-US" sz="2400" dirty="0" smtClean="0"/>
          </a:p>
        </p:txBody>
      </p:sp>
      <p:sp>
        <p:nvSpPr>
          <p:cNvPr id="4" name="Date Placeholder 3"/>
          <p:cNvSpPr>
            <a:spLocks noGrp="1"/>
          </p:cNvSpPr>
          <p:nvPr>
            <p:ph type="dt" sz="half" idx="10"/>
          </p:nvPr>
        </p:nvSpPr>
        <p:spPr/>
        <p:txBody>
          <a:bodyPr/>
          <a:lstStyle/>
          <a:p>
            <a:pPr>
              <a:defRPr/>
            </a:pPr>
            <a:fld id="{ECF6CB34-7106-4409-B38C-BFF1C1EEDE13}" type="datetime1">
              <a:rPr lang="en-US" smtClean="0"/>
              <a:pPr>
                <a:defRPr/>
              </a:pPr>
              <a:t>11/15/2016</a:t>
            </a:fld>
            <a:endParaRPr lang="en-US" dirty="0"/>
          </a:p>
        </p:txBody>
      </p:sp>
    </p:spTree>
    <p:extLst>
      <p:ext uri="{BB962C8B-B14F-4D97-AF65-F5344CB8AC3E}">
        <p14:creationId xmlns:p14="http://schemas.microsoft.com/office/powerpoint/2010/main" val="3781066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CONCLUSION</a:t>
            </a:r>
            <a:endParaRPr lang="en-US" dirty="0"/>
          </a:p>
        </p:txBody>
      </p:sp>
      <p:sp>
        <p:nvSpPr>
          <p:cNvPr id="56323" name="Content Placeholder 2"/>
          <p:cNvSpPr>
            <a:spLocks noGrp="1"/>
          </p:cNvSpPr>
          <p:nvPr>
            <p:ph idx="1"/>
          </p:nvPr>
        </p:nvSpPr>
        <p:spPr>
          <a:xfrm>
            <a:off x="457200" y="1219200"/>
            <a:ext cx="8229600" cy="4495800"/>
          </a:xfrm>
        </p:spPr>
        <p:txBody>
          <a:bodyPr/>
          <a:lstStyle/>
          <a:p>
            <a:pPr algn="ctr" eaLnBrk="1" hangingPunct="1">
              <a:buFontTx/>
              <a:buNone/>
            </a:pPr>
            <a:r>
              <a:rPr lang="en-US" altLang="en-US" dirty="0" smtClean="0"/>
              <a:t>  </a:t>
            </a:r>
          </a:p>
          <a:p>
            <a:pPr algn="ctr" eaLnBrk="1" hangingPunct="1">
              <a:buFontTx/>
              <a:buNone/>
            </a:pPr>
            <a:r>
              <a:rPr lang="en-US" altLang="en-US" sz="2800" dirty="0" smtClean="0"/>
              <a:t>MACHINE LEARNING WILL CONTINUE TO </a:t>
            </a:r>
            <a:r>
              <a:rPr lang="en-US" altLang="en-US" sz="2800" u="sng" dirty="0" smtClean="0"/>
              <a:t>BEAT</a:t>
            </a:r>
            <a:r>
              <a:rPr lang="en-US" altLang="en-US" sz="2800" dirty="0" smtClean="0"/>
              <a:t> </a:t>
            </a:r>
          </a:p>
          <a:p>
            <a:pPr algn="ctr" eaLnBrk="1" hangingPunct="1">
              <a:buFontTx/>
              <a:buNone/>
            </a:pPr>
            <a:r>
              <a:rPr lang="en-US" altLang="en-US" sz="2800" dirty="0" smtClean="0"/>
              <a:t>MANUAL DESIGNS!</a:t>
            </a:r>
          </a:p>
        </p:txBody>
      </p:sp>
      <p:sp>
        <p:nvSpPr>
          <p:cNvPr id="5" name="Date Placeholder 4"/>
          <p:cNvSpPr>
            <a:spLocks noGrp="1"/>
          </p:cNvSpPr>
          <p:nvPr>
            <p:ph type="dt" sz="half" idx="10"/>
          </p:nvPr>
        </p:nvSpPr>
        <p:spPr/>
        <p:txBody>
          <a:bodyPr/>
          <a:lstStyle/>
          <a:p>
            <a:pPr>
              <a:defRPr/>
            </a:pPr>
            <a:fld id="{F603A625-6D4F-4273-8B0D-63C81E25C248}" type="datetime1">
              <a:rPr lang="en-US"/>
              <a:pPr>
                <a:defRPr/>
              </a:pPr>
              <a:t>11/15/2016</a:t>
            </a:fld>
            <a:endParaRPr lang="en-US" dirty="0"/>
          </a:p>
        </p:txBody>
      </p:sp>
      <p:sp>
        <p:nvSpPr>
          <p:cNvPr id="56324" name="TextBox 4"/>
          <p:cNvSpPr txBox="1">
            <a:spLocks noChangeArrowheads="1"/>
          </p:cNvSpPr>
          <p:nvPr/>
        </p:nvSpPr>
        <p:spPr bwMode="auto">
          <a:xfrm>
            <a:off x="3054350" y="4114800"/>
            <a:ext cx="2965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tx2"/>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eaLnBrk="1" hangingPunct="1">
              <a:spcBef>
                <a:spcPct val="0"/>
              </a:spcBef>
              <a:buClrTx/>
              <a:buFontTx/>
              <a:buNone/>
            </a:pPr>
            <a:r>
              <a:rPr lang="en-US" altLang="en-US" sz="1800" dirty="0" smtClean="0">
                <a:hlinkClick r:id="rId2"/>
              </a:rPr>
              <a:t>www.tradingsystemlab.com</a:t>
            </a:r>
            <a:endParaRPr lang="en-US" altLang="en-US" sz="1800" dirty="0" smtClean="0"/>
          </a:p>
          <a:p>
            <a:pPr algn="ctr" eaLnBrk="1" hangingPunct="1">
              <a:spcBef>
                <a:spcPct val="0"/>
              </a:spcBef>
              <a:buClrTx/>
              <a:buFontTx/>
              <a:buNone/>
            </a:pPr>
            <a:r>
              <a:rPr lang="en-US" altLang="en-US" sz="1800" dirty="0" smtClean="0"/>
              <a:t>408-356-1800 voice or text</a:t>
            </a:r>
            <a:endParaRPr lang="en-US" altLang="en-US" sz="1800" dirty="0"/>
          </a:p>
        </p:txBody>
      </p:sp>
      <p:sp>
        <p:nvSpPr>
          <p:cNvPr id="3" name="TextBox 2"/>
          <p:cNvSpPr txBox="1"/>
          <p:nvPr/>
        </p:nvSpPr>
        <p:spPr>
          <a:xfrm>
            <a:off x="1295401" y="4876800"/>
            <a:ext cx="6629400" cy="1015663"/>
          </a:xfrm>
          <a:prstGeom prst="rect">
            <a:avLst/>
          </a:prstGeom>
          <a:noFill/>
        </p:spPr>
        <p:txBody>
          <a:bodyPr wrap="square" rtlCol="0">
            <a:spAutoFit/>
          </a:bodyPr>
          <a:lstStyle/>
          <a:p>
            <a:r>
              <a:rPr lang="en-US" sz="1200" dirty="0" smtClean="0"/>
              <a:t>                              Check out the Kindle Book: Best Trading Strategies and</a:t>
            </a:r>
          </a:p>
          <a:p>
            <a:r>
              <a:rPr lang="en-US" sz="1200" dirty="0" smtClean="0"/>
              <a:t>                                 our section on Machine Designed Trading Strategies</a:t>
            </a:r>
          </a:p>
          <a:p>
            <a:endParaRPr lang="en-US" sz="1200" dirty="0"/>
          </a:p>
          <a:p>
            <a:r>
              <a:rPr lang="en-US" sz="1200" dirty="0" smtClean="0"/>
              <a:t>            Join our Silicon </a:t>
            </a:r>
            <a:r>
              <a:rPr lang="en-US" sz="1200" dirty="0"/>
              <a:t>Valley Machine Learning for Trading Strategies MeetUp Group</a:t>
            </a:r>
          </a:p>
          <a:p>
            <a:endParaRPr lang="en-US" sz="1200" dirty="0" smtClean="0"/>
          </a:p>
        </p:txBody>
      </p:sp>
    </p:spTree>
    <p:extLst>
      <p:ext uri="{BB962C8B-B14F-4D97-AF65-F5344CB8AC3E}">
        <p14:creationId xmlns:p14="http://schemas.microsoft.com/office/powerpoint/2010/main" val="2317960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REQUIRED DISCLAIMER </a:t>
            </a:r>
            <a:endParaRPr lang="en-US" dirty="0"/>
          </a:p>
        </p:txBody>
      </p:sp>
      <p:sp>
        <p:nvSpPr>
          <p:cNvPr id="3" name="Content Placeholder 2"/>
          <p:cNvSpPr>
            <a:spLocks noGrp="1"/>
          </p:cNvSpPr>
          <p:nvPr>
            <p:ph idx="1"/>
          </p:nvPr>
        </p:nvSpPr>
        <p:spPr>
          <a:xfrm>
            <a:off x="457200" y="1600200"/>
            <a:ext cx="7848600" cy="3810000"/>
          </a:xfrm>
        </p:spPr>
        <p:txBody>
          <a:bodyPr/>
          <a:lstStyle/>
          <a:p>
            <a:pPr algn="just" eaLnBrk="1" hangingPunct="1">
              <a:buFontTx/>
              <a:buNone/>
              <a:defRPr/>
            </a:pPr>
            <a:r>
              <a:rPr lang="en-US" sz="1050" dirty="0" smtClean="0"/>
              <a:t>	HYPOTHETICAL PERFORMANCE RESULTS HAVE MANY INHERENT LIMITATIONS, SOME OF WHICH ARE DESCRIBED BELOW. NO REPRESENTATION IS BEING MADE THAT ANY ACCOUNT WILL OR IS LIKELY TO ACHIEVE PROFITS OR LOSSES SIMILAR TO THOSE SHOWN. </a:t>
            </a:r>
          </a:p>
          <a:p>
            <a:pPr algn="just" eaLnBrk="1" hangingPunct="1">
              <a:buFontTx/>
              <a:buNone/>
              <a:defRPr/>
            </a:pPr>
            <a:endParaRPr lang="en-US" sz="1050" dirty="0" smtClean="0"/>
          </a:p>
          <a:p>
            <a:pPr algn="just" eaLnBrk="1" hangingPunct="1">
              <a:buFontTx/>
              <a:buNone/>
              <a:defRPr/>
            </a:pPr>
            <a:r>
              <a:rPr lang="en-US" sz="1050" dirty="0" smtClean="0"/>
              <a:t>	IN FACT, THERE ARE FREQUENTLY SHARP DIFFERENCES BETWEEN HYPOTHETICAL PERFORMANCE RESULTS AND THE ACTUAL RESULTS ACHIEVED BY ANY PARTICULAR TRADING PROGRAM. ONE OF THE LIMITATIONS OF HYPOTHETICAL PERFORMANCE RESULTS IS THAT THEY ARE GENERALLY PREPARED WITH THE BENEFIT OF HINDSIGHT. IN ADDITION, HYPOTHETICAL TRADING DOES NOT INVOLVE FINANCIAL RISK, AND NO HYPOTHETICAL TRADING RECORD CAN COMPLETELY ACCOUNT FOR THE IMPACT OF FINANCIAL RISK IN ACTUAL TRADING. FOR EXAMPLE, THE ABILITY TO WITHSTAND LOSSES OR TO ADHERE TO A PARTICULAR TRADING PROGRAM IN SPITE OF TRADING LOSSES ARE MATERIAL POINTS WHICH CAN ALSO ADVERSELY AFFECT ACTUAL TRADING RESULTS. </a:t>
            </a:r>
          </a:p>
          <a:p>
            <a:pPr algn="just" eaLnBrk="1" hangingPunct="1">
              <a:buFontTx/>
              <a:buNone/>
              <a:defRPr/>
            </a:pPr>
            <a:endParaRPr lang="en-US" sz="1050" dirty="0" smtClean="0"/>
          </a:p>
          <a:p>
            <a:pPr algn="just" eaLnBrk="1" hangingPunct="1">
              <a:buFontTx/>
              <a:buNone/>
              <a:defRPr/>
            </a:pPr>
            <a:r>
              <a:rPr lang="en-US" sz="1050" dirty="0" smtClean="0"/>
              <a:t>	THERE ARE NUMEROUS OTHER FACTORS RELATED TO THE MARKETS IN GENERAL OR TO THE IMPLEMENTATION OF ANY SPECIFIC TRADING PROGRAM WHICH CANNOT BE FULLY ACCOUNTED FOR IN THE PREPARATION OF HYPOTHETICAL PERFORMANCE RESULTS AND ALL OF WHICH CAN ADVERSELY AFFECT ACTUAL TRADING RESULTS. </a:t>
            </a:r>
          </a:p>
          <a:p>
            <a:pPr eaLnBrk="1" hangingPunct="1">
              <a:buFontTx/>
              <a:buNone/>
              <a:defRPr/>
            </a:pPr>
            <a:endParaRPr lang="en-US" sz="1050" dirty="0"/>
          </a:p>
        </p:txBody>
      </p:sp>
      <p:sp>
        <p:nvSpPr>
          <p:cNvPr id="4" name="Date Placeholder 3"/>
          <p:cNvSpPr>
            <a:spLocks noGrp="1"/>
          </p:cNvSpPr>
          <p:nvPr>
            <p:ph type="dt" sz="quarter" idx="10"/>
          </p:nvPr>
        </p:nvSpPr>
        <p:spPr/>
        <p:txBody>
          <a:bodyPr/>
          <a:lstStyle/>
          <a:p>
            <a:pPr>
              <a:defRPr/>
            </a:pPr>
            <a:fld id="{213227D3-568A-4AE9-B0D6-81343C61B6E5}" type="datetime1">
              <a:rPr lang="en-US"/>
              <a:pPr>
                <a:defRPr/>
              </a:pPr>
              <a:t>11/15/2016</a:t>
            </a:fld>
            <a:endParaRPr lang="en-US" dirty="0"/>
          </a:p>
        </p:txBody>
      </p:sp>
    </p:spTree>
    <p:extLst>
      <p:ext uri="{BB962C8B-B14F-4D97-AF65-F5344CB8AC3E}">
        <p14:creationId xmlns:p14="http://schemas.microsoft.com/office/powerpoint/2010/main" val="3489816840"/>
      </p:ext>
    </p:extLst>
  </p:cSld>
  <p:clrMapOvr>
    <a:masterClrMapping/>
  </p:clrMapOvr>
  <mc:AlternateContent xmlns:mc="http://schemas.openxmlformats.org/markup-compatibility/2006" xmlns:p14="http://schemas.microsoft.com/office/powerpoint/2010/main">
    <mc:Choice Requires="p14">
      <p:transition spd="slow" p14:dur="2000" advTm="8887"/>
    </mc:Choice>
    <mc:Fallback xmlns="">
      <p:transition spd="slow" advTm="888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QUESTION 1:</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r>
              <a:rPr lang="en-US" altLang="en-US" sz="2800" dirty="0" smtClean="0"/>
              <a:t>What do Microsoft, Google, Facebook, IBM, Amazon and Apple have in common?</a:t>
            </a:r>
            <a:endParaRPr lang="en-US" altLang="en-US" sz="2800" dirty="0"/>
          </a:p>
          <a:p>
            <a:endParaRPr lang="en-US" altLang="en-US" sz="2800" dirty="0" smtClean="0"/>
          </a:p>
          <a:p>
            <a:pPr marL="342900" indent="-342900" algn="l">
              <a:buFont typeface="Arial" panose="020B0604020202020204" pitchFamily="34" charset="0"/>
              <a:buChar char="•"/>
            </a:pPr>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11/15/2016</a:t>
            </a:fld>
            <a:endParaRPr lang="en-US" dirty="0"/>
          </a:p>
        </p:txBody>
      </p:sp>
    </p:spTree>
    <p:extLst>
      <p:ext uri="{BB962C8B-B14F-4D97-AF65-F5344CB8AC3E}">
        <p14:creationId xmlns:p14="http://schemas.microsoft.com/office/powerpoint/2010/main" val="2200831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QUESTION 1:</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r>
              <a:rPr lang="en-US" altLang="en-US" sz="2800" dirty="0" smtClean="0"/>
              <a:t>What do Microsoft, Google, Facebook, IBM, Amazon and Apple have in common?</a:t>
            </a:r>
          </a:p>
          <a:p>
            <a:endParaRPr lang="en-US" altLang="en-US" sz="2800" dirty="0"/>
          </a:p>
          <a:p>
            <a:r>
              <a:rPr lang="en-US" altLang="en-US" sz="2800" dirty="0" smtClean="0"/>
              <a:t>They are all investing in AI.</a:t>
            </a:r>
            <a:endParaRPr lang="en-US" altLang="en-US" sz="2800" dirty="0"/>
          </a:p>
          <a:p>
            <a:endParaRPr lang="en-US" altLang="en-US" sz="2800" dirty="0" smtClean="0"/>
          </a:p>
          <a:p>
            <a:pPr marL="342900" indent="-342900" algn="l">
              <a:buFont typeface="Arial" panose="020B0604020202020204" pitchFamily="34" charset="0"/>
              <a:buChar char="•"/>
            </a:pPr>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11/15/2016</a:t>
            </a:fld>
            <a:endParaRPr lang="en-US" dirty="0"/>
          </a:p>
        </p:txBody>
      </p:sp>
    </p:spTree>
    <p:extLst>
      <p:ext uri="{BB962C8B-B14F-4D97-AF65-F5344CB8AC3E}">
        <p14:creationId xmlns:p14="http://schemas.microsoft.com/office/powerpoint/2010/main" val="111079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QUESTION 2:</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r>
              <a:rPr lang="en-US" altLang="en-US" sz="2800" dirty="0" smtClean="0"/>
              <a:t>If you do not have a statistically sound, mechanical </a:t>
            </a:r>
          </a:p>
          <a:p>
            <a:r>
              <a:rPr lang="en-US" altLang="en-US" sz="2800" dirty="0" smtClean="0"/>
              <a:t>trading system, designed by AI or human, then </a:t>
            </a:r>
          </a:p>
          <a:p>
            <a:r>
              <a:rPr lang="en-US" altLang="en-US" sz="2800" dirty="0" smtClean="0"/>
              <a:t>what do you have?</a:t>
            </a:r>
          </a:p>
          <a:p>
            <a:endParaRPr lang="en-US" altLang="en-US" sz="2800" dirty="0"/>
          </a:p>
          <a:p>
            <a:endParaRPr lang="en-US" altLang="en-US" sz="2800" dirty="0" smtClean="0"/>
          </a:p>
          <a:p>
            <a:pPr marL="342900" indent="-342900" algn="l">
              <a:buFont typeface="Arial" panose="020B0604020202020204" pitchFamily="34" charset="0"/>
              <a:buChar char="•"/>
            </a:pPr>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11/15/2016</a:t>
            </a:fld>
            <a:endParaRPr lang="en-US" dirty="0"/>
          </a:p>
        </p:txBody>
      </p:sp>
    </p:spTree>
    <p:extLst>
      <p:ext uri="{BB962C8B-B14F-4D97-AF65-F5344CB8AC3E}">
        <p14:creationId xmlns:p14="http://schemas.microsoft.com/office/powerpoint/2010/main" val="1252049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sz="quarter"/>
          </p:nvPr>
        </p:nvSpPr>
        <p:spPr>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smtClean="0">
                <a:effectLst/>
              </a:rPr>
              <a:t>QUESTION 2:</a:t>
            </a:r>
            <a:r>
              <a:rPr lang="en-US" altLang="en-US" sz="4800" dirty="0" smtClean="0">
                <a:effectLst/>
              </a:rPr>
              <a:t/>
            </a:r>
            <a:br>
              <a:rPr lang="en-US" altLang="en-US" sz="4800" dirty="0" smtClean="0">
                <a:effectLst/>
              </a:rPr>
            </a:br>
            <a:endParaRPr lang="en-US" altLang="en-US" sz="1800" dirty="0" smtClean="0">
              <a:effectLst/>
            </a:endParaRPr>
          </a:p>
        </p:txBody>
      </p:sp>
      <p:sp>
        <p:nvSpPr>
          <p:cNvPr id="31747" name="Rectangle 3"/>
          <p:cNvSpPr>
            <a:spLocks noGrp="1" noChangeArrowheads="1"/>
          </p:cNvSpPr>
          <p:nvPr>
            <p:ph type="subTitle" sz="quarter" idx="1"/>
          </p:nvPr>
        </p:nvSpPr>
        <p:spPr>
          <a:xfrm>
            <a:off x="457200" y="1447800"/>
            <a:ext cx="8229600" cy="4419600"/>
          </a:xfrm>
        </p:spPr>
        <p:txBody>
          <a:bodyPr/>
          <a:lstStyle/>
          <a:p>
            <a:r>
              <a:rPr lang="en-US" altLang="en-US" sz="2800" dirty="0" smtClean="0"/>
              <a:t>If you do not have a statistically sound, mechanical </a:t>
            </a:r>
          </a:p>
          <a:p>
            <a:r>
              <a:rPr lang="en-US" altLang="en-US" sz="2800" dirty="0" smtClean="0"/>
              <a:t>trading system, designed by AI or human, then </a:t>
            </a:r>
          </a:p>
          <a:p>
            <a:r>
              <a:rPr lang="en-US" altLang="en-US" sz="2800" dirty="0" smtClean="0"/>
              <a:t>what do you have?</a:t>
            </a:r>
          </a:p>
          <a:p>
            <a:endParaRPr lang="en-US" altLang="en-US" sz="2800" dirty="0"/>
          </a:p>
          <a:p>
            <a:r>
              <a:rPr lang="en-US" altLang="en-US" sz="2800" dirty="0"/>
              <a:t>You have a </a:t>
            </a:r>
            <a:r>
              <a:rPr lang="en-US" altLang="en-US" sz="2800" dirty="0">
                <a:effectLst>
                  <a:outerShdw blurRad="38100" dist="38100" dir="2700000" algn="tl">
                    <a:srgbClr val="000000">
                      <a:alpha val="43137"/>
                    </a:srgbClr>
                  </a:outerShdw>
                </a:effectLst>
              </a:rPr>
              <a:t>guess</a:t>
            </a:r>
          </a:p>
          <a:p>
            <a:pPr marL="342900" indent="-342900" algn="l">
              <a:buFont typeface="Arial" panose="020B0604020202020204" pitchFamily="34" charset="0"/>
              <a:buChar char="•"/>
            </a:pPr>
            <a:endParaRPr lang="en-US" altLang="en-US" sz="2000" dirty="0"/>
          </a:p>
          <a:p>
            <a:pPr algn="l"/>
            <a:r>
              <a:rPr lang="en-US" altLang="en-US" sz="2000" dirty="0"/>
              <a:t>               </a:t>
            </a:r>
          </a:p>
          <a:p>
            <a:pPr algn="l"/>
            <a:r>
              <a:rPr lang="en-US" altLang="en-US" sz="2800" dirty="0"/>
              <a:t>        However, the </a:t>
            </a:r>
            <a:r>
              <a:rPr lang="en-US" altLang="en-US" sz="2800" dirty="0" smtClean="0"/>
              <a:t>allocators are not </a:t>
            </a:r>
            <a:r>
              <a:rPr lang="en-US" altLang="en-US" sz="2800" dirty="0"/>
              <a:t>guessing</a:t>
            </a:r>
          </a:p>
          <a:p>
            <a:endParaRPr lang="en-US" altLang="en-US" sz="2800" dirty="0" smtClean="0"/>
          </a:p>
          <a:p>
            <a:endParaRPr lang="en-US" altLang="en-US" sz="2800" dirty="0"/>
          </a:p>
          <a:p>
            <a:endParaRPr lang="en-US" altLang="en-US" sz="2800" dirty="0" smtClean="0"/>
          </a:p>
          <a:p>
            <a:pPr marL="342900" indent="-342900" algn="l">
              <a:buFont typeface="Arial" panose="020B0604020202020204" pitchFamily="34" charset="0"/>
              <a:buChar char="•"/>
            </a:pPr>
            <a:endParaRPr lang="en-US" altLang="en-US" sz="2000" dirty="0" smtClean="0"/>
          </a:p>
        </p:txBody>
      </p:sp>
      <p:sp>
        <p:nvSpPr>
          <p:cNvPr id="4" name="Date Placeholder 3"/>
          <p:cNvSpPr>
            <a:spLocks noGrp="1"/>
          </p:cNvSpPr>
          <p:nvPr>
            <p:ph type="dt" sz="quarter" idx="10"/>
          </p:nvPr>
        </p:nvSpPr>
        <p:spPr/>
        <p:txBody>
          <a:bodyPr/>
          <a:lstStyle/>
          <a:p>
            <a:pPr>
              <a:defRPr/>
            </a:pPr>
            <a:fld id="{6C17871C-EADD-4A22-88D3-391E213218FC}" type="datetime1">
              <a:rPr lang="en-US"/>
              <a:pPr>
                <a:defRPr/>
              </a:pPr>
              <a:t>11/15/2016</a:t>
            </a:fld>
            <a:endParaRPr lang="en-US" dirty="0"/>
          </a:p>
        </p:txBody>
      </p:sp>
    </p:spTree>
    <p:extLst>
      <p:ext uri="{BB962C8B-B14F-4D97-AF65-F5344CB8AC3E}">
        <p14:creationId xmlns:p14="http://schemas.microsoft.com/office/powerpoint/2010/main" val="13480558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ags/tag2.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ags/tag3.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ags/tag4.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ags/tag5.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ags/tag6.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 name="POWER3D SOUND" val="Getting File From Folder"/>
  <p:tag name="POWER3D CRC" val="a526b5ca0103"/>
</p:tagLst>
</file>

<file path=ppt/theme/theme1.xml><?xml version="1.0" encoding="utf-8"?>
<a:theme xmlns:a="http://schemas.openxmlformats.org/drawingml/2006/main" name="Mountain Top design template">
  <a:themeElements>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Office Them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Office Them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Office Them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Office Them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Office Them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Office Them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design template">
  <a:themeElements>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Office Them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Office Them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Office Them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Office Them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Office Them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Office Them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19970</TotalTime>
  <Words>2091</Words>
  <Application>Microsoft Office PowerPoint</Application>
  <PresentationFormat>On-screen Show (4:3)</PresentationFormat>
  <Paragraphs>600</Paragraphs>
  <Slides>46</Slides>
  <Notes>0</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Mountain Top design template</vt:lpstr>
      <vt:lpstr>1_Mountain Top design template</vt:lpstr>
      <vt:lpstr>HOW THE TSL MACHINE DESIGNED THE #1  TRADING STRATEGY</vt:lpstr>
      <vt:lpstr>YOUR PRESENTER: MIKE BARNA, CTA </vt:lpstr>
      <vt:lpstr>OUR DIVISION LEADERS</vt:lpstr>
      <vt:lpstr>TSL CLIENTS AND TRADERS TSL’s JOB IS TO PROVIDE TSL TO CLIENT TRADERS </vt:lpstr>
      <vt:lpstr>REQUIRED DISCLAIMER </vt:lpstr>
      <vt:lpstr>QUESTION 1: </vt:lpstr>
      <vt:lpstr>QUESTION 1: </vt:lpstr>
      <vt:lpstr>QUESTION 2: </vt:lpstr>
      <vt:lpstr>QUESTION 2: </vt:lpstr>
      <vt:lpstr>SYSTEMATIC VERSES DISCRETIONARY  CTA MUM, $B 1999 to 2016</vt:lpstr>
      <vt:lpstr>SYSTEMATIC VERSES DISCRETIONARY  CTA</vt:lpstr>
      <vt:lpstr>WHAT IS A TRADING SYSTEM EQUITY CURVE?</vt:lpstr>
      <vt:lpstr>PowerPoint Presentation</vt:lpstr>
      <vt:lpstr>THE TRADERS DILEMA:</vt:lpstr>
      <vt:lpstr>WHICH SYSTEM WOULD  YOU TRADE?</vt:lpstr>
      <vt:lpstr>WHAT EQUATION PRODUCES ANY TRADING SYSTEM’S EXPECTATION?</vt:lpstr>
      <vt:lpstr>FOR OUR 2 SYSTEMS:</vt:lpstr>
      <vt:lpstr>SOLVING EXPECTATION</vt:lpstr>
      <vt:lpstr>PREDICTION APPROACH</vt:lpstr>
      <vt:lpstr>WHAT IS THE BEST LEARNING ALGORITHM?</vt:lpstr>
      <vt:lpstr>A TRADING SYSTEM SIMULATOR MAPS DATA TO EQUITY CURVES</vt:lpstr>
      <vt:lpstr>TSL INPUT PREPROCESSING 10 Built In PP’s. Open Code-Fully customizable. 56 Inputs</vt:lpstr>
      <vt:lpstr>LAIMGP REPRODUCTIVE CROSSOVER Homologous and Non-Homologous crossover</vt:lpstr>
      <vt:lpstr>FUNCTION SETS: DNA More Function Sets allow deeper and wider ranges of solutions to be explored</vt:lpstr>
      <vt:lpstr>MACHINE EVOLVED AND WRITTEN CORE LOGIC OF YOUR TRADING SYSTEM </vt:lpstr>
      <vt:lpstr>THE ARCHITECTURE</vt:lpstr>
      <vt:lpstr>WHAT IS TSL? </vt:lpstr>
      <vt:lpstr>OVER TRAINING NON-ROBUSTNESS</vt:lpstr>
      <vt:lpstr>PowerPoint Presentation</vt:lpstr>
      <vt:lpstr>EXAMPLES No Stops or Targets. You should add a large protective stop.</vt:lpstr>
      <vt:lpstr>EXAMPLES Uses only one parameter.</vt:lpstr>
      <vt:lpstr>WE DID IT!</vt:lpstr>
      <vt:lpstr>HOW IS THE SEQUESTERED DATA COMPETITION PERFORMED?</vt:lpstr>
      <vt:lpstr>THE RESULTS? MACHINE CREATED IN 2007 or 2010 WITH NO PROGRAMMING REQUIRED </vt:lpstr>
      <vt:lpstr> TSL MACHINE CREATED IN 2007 OR 2010 WITH NO PROGRAMMING REQUIRED </vt:lpstr>
      <vt:lpstr> TSL MACHINE CREATED IN 2007 OR 2010 WITH NO PROGRAMMING REQUIRED </vt:lpstr>
      <vt:lpstr>TSL FUTURES TRUTH RATINGS OVER TIME Highest Position any Category After 18 month initial Sequestered Period </vt:lpstr>
      <vt:lpstr>WHAT DOES THE SEQUESTERED DATA TESTS SHOW? </vt:lpstr>
      <vt:lpstr>EVERYTHING IS A TRADEOFF</vt:lpstr>
      <vt:lpstr>THE FAILURE OF BACKTESTS</vt:lpstr>
      <vt:lpstr>ML DESIGN IN TSL Basic Approach</vt:lpstr>
      <vt:lpstr>ML DESIGN IN TSL Intermediate Approach</vt:lpstr>
      <vt:lpstr>ML DESIGN IN TSL Advanced Approach</vt:lpstr>
      <vt:lpstr>WHAT IS DAYTRADE DISCRETE BARS (DTDB)?</vt:lpstr>
      <vt:lpstr>TRADING STRATEGY DESIGN  IN 3 SIMPLE STEPS No Programming Required</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Designed Trading Systems for Futures Traders</dc:title>
  <dc:creator>mike</dc:creator>
  <cp:lastModifiedBy>mike</cp:lastModifiedBy>
  <cp:revision>1983</cp:revision>
  <cp:lastPrinted>2014-03-30T03:11:57Z</cp:lastPrinted>
  <dcterms:created xsi:type="dcterms:W3CDTF">2009-09-24T04:58:39Z</dcterms:created>
  <dcterms:modified xsi:type="dcterms:W3CDTF">2016-11-16T04:09:05Z</dcterms:modified>
</cp:coreProperties>
</file>