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73DD2-A9E0-4383-8CE0-0B44C747CCC7}" type="datetimeFigureOut">
              <a:rPr lang="en-US" smtClean="0"/>
              <a:t>9/3/2017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9F747-B169-48D1-A8F9-22287EC8C05F}" type="slidenum">
              <a:rPr lang="en-US" smtClean="0"/>
              <a:t>‹#›</a:t>
            </a:fld>
            <a:endParaRPr lang="en-US"/>
          </a:p>
        </p:txBody>
      </p:sp>
    </p:spTree>
    <p:extLst>
      <p:ext uri="{BB962C8B-B14F-4D97-AF65-F5344CB8AC3E}">
        <p14:creationId xmlns:p14="http://schemas.microsoft.com/office/powerpoint/2010/main" val="160701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69DC-3587-4F88-A746-640CDA7EF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900864-236D-49D3-AF2C-6B6D8A6F3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6A4446-657F-456C-A1B0-ED5E74C3C562}"/>
              </a:ext>
            </a:extLst>
          </p:cNvPr>
          <p:cNvSpPr>
            <a:spLocks noGrp="1"/>
          </p:cNvSpPr>
          <p:nvPr>
            <p:ph type="dt" sz="half" idx="10"/>
          </p:nvPr>
        </p:nvSpPr>
        <p:spPr/>
        <p:txBody>
          <a:bodyPr/>
          <a:lstStyle/>
          <a:p>
            <a:fld id="{D79C0948-59A5-460D-BFC8-CBE179257F5C}" type="datetime1">
              <a:rPr lang="en-US" smtClean="0"/>
              <a:t>9/3/2017</a:t>
            </a:fld>
            <a:endParaRPr lang="en-US"/>
          </a:p>
        </p:txBody>
      </p:sp>
      <p:sp>
        <p:nvSpPr>
          <p:cNvPr id="5" name="Footer Placeholder 4">
            <a:extLst>
              <a:ext uri="{FF2B5EF4-FFF2-40B4-BE49-F238E27FC236}">
                <a16:creationId xmlns:a16="http://schemas.microsoft.com/office/drawing/2014/main" id="{0C69C61B-EBB8-43C2-8AC8-0C3640B8C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1C640-49B6-402A-B401-F861CCD53669}"/>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329218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74A3F-96FF-48BC-AA6B-8F98543357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2F89B3-962C-493D-B1DE-51A6B7E97B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1E5AD-F417-463E-B4BC-AA009ACA7DD9}"/>
              </a:ext>
            </a:extLst>
          </p:cNvPr>
          <p:cNvSpPr>
            <a:spLocks noGrp="1"/>
          </p:cNvSpPr>
          <p:nvPr>
            <p:ph type="dt" sz="half" idx="10"/>
          </p:nvPr>
        </p:nvSpPr>
        <p:spPr/>
        <p:txBody>
          <a:bodyPr/>
          <a:lstStyle/>
          <a:p>
            <a:fld id="{24344609-B95C-4A8D-A35F-BC80B69896CE}" type="datetime1">
              <a:rPr lang="en-US" smtClean="0"/>
              <a:t>9/3/2017</a:t>
            </a:fld>
            <a:endParaRPr lang="en-US"/>
          </a:p>
        </p:txBody>
      </p:sp>
      <p:sp>
        <p:nvSpPr>
          <p:cNvPr id="5" name="Footer Placeholder 4">
            <a:extLst>
              <a:ext uri="{FF2B5EF4-FFF2-40B4-BE49-F238E27FC236}">
                <a16:creationId xmlns:a16="http://schemas.microsoft.com/office/drawing/2014/main" id="{3AFE7329-FC6E-45CA-A83A-D783175D6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E6B3A-5860-4834-8D2D-B2892D23633A}"/>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132317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3D76A3-7D53-4AE1-BFDC-73402D7091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DBFDBB-E572-43DB-8AB5-8B51075A15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A1FB2-FE71-4E6A-AEA6-DA62435DCB10}"/>
              </a:ext>
            </a:extLst>
          </p:cNvPr>
          <p:cNvSpPr>
            <a:spLocks noGrp="1"/>
          </p:cNvSpPr>
          <p:nvPr>
            <p:ph type="dt" sz="half" idx="10"/>
          </p:nvPr>
        </p:nvSpPr>
        <p:spPr/>
        <p:txBody>
          <a:bodyPr/>
          <a:lstStyle/>
          <a:p>
            <a:fld id="{38C6E438-E26C-4C4F-9678-F89D4B34F088}" type="datetime1">
              <a:rPr lang="en-US" smtClean="0"/>
              <a:t>9/3/2017</a:t>
            </a:fld>
            <a:endParaRPr lang="en-US"/>
          </a:p>
        </p:txBody>
      </p:sp>
      <p:sp>
        <p:nvSpPr>
          <p:cNvPr id="5" name="Footer Placeholder 4">
            <a:extLst>
              <a:ext uri="{FF2B5EF4-FFF2-40B4-BE49-F238E27FC236}">
                <a16:creationId xmlns:a16="http://schemas.microsoft.com/office/drawing/2014/main" id="{E6BB7A71-F3FD-40E9-A7D7-3E436BC74A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A61C9-3E59-42A1-AA95-C6059E75F4AA}"/>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141922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3B54-D1CD-434B-AA27-0E3FBC01A7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AD4D5F-BA43-420C-8E8B-EBDFE7326D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4829A-039B-414D-8BFA-4981B690D108}"/>
              </a:ext>
            </a:extLst>
          </p:cNvPr>
          <p:cNvSpPr>
            <a:spLocks noGrp="1"/>
          </p:cNvSpPr>
          <p:nvPr>
            <p:ph type="dt" sz="half" idx="10"/>
          </p:nvPr>
        </p:nvSpPr>
        <p:spPr/>
        <p:txBody>
          <a:bodyPr/>
          <a:lstStyle/>
          <a:p>
            <a:fld id="{F6D48438-449A-4B13-9EDB-43920AD4CEA0}" type="datetime1">
              <a:rPr lang="en-US" smtClean="0"/>
              <a:t>9/3/2017</a:t>
            </a:fld>
            <a:endParaRPr lang="en-US"/>
          </a:p>
        </p:txBody>
      </p:sp>
      <p:sp>
        <p:nvSpPr>
          <p:cNvPr id="5" name="Footer Placeholder 4">
            <a:extLst>
              <a:ext uri="{FF2B5EF4-FFF2-40B4-BE49-F238E27FC236}">
                <a16:creationId xmlns:a16="http://schemas.microsoft.com/office/drawing/2014/main" id="{E6F6D963-2AF0-43DE-BD2A-F9580E319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0DADC5-0518-4082-8317-67878F5371EE}"/>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212879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F6FE-7BC5-4D1E-B0D3-C3DF3863B6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6668F6-258E-4BA8-BBAC-9BDC17318F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11741DB-6A05-4DC2-8B6A-6E0E73F274CD}"/>
              </a:ext>
            </a:extLst>
          </p:cNvPr>
          <p:cNvSpPr>
            <a:spLocks noGrp="1"/>
          </p:cNvSpPr>
          <p:nvPr>
            <p:ph type="dt" sz="half" idx="10"/>
          </p:nvPr>
        </p:nvSpPr>
        <p:spPr/>
        <p:txBody>
          <a:bodyPr/>
          <a:lstStyle/>
          <a:p>
            <a:fld id="{34E7227B-879B-4EBD-95EA-F5F16BC9B9AD}" type="datetime1">
              <a:rPr lang="en-US" smtClean="0"/>
              <a:t>9/3/2017</a:t>
            </a:fld>
            <a:endParaRPr lang="en-US"/>
          </a:p>
        </p:txBody>
      </p:sp>
      <p:sp>
        <p:nvSpPr>
          <p:cNvPr id="5" name="Footer Placeholder 4">
            <a:extLst>
              <a:ext uri="{FF2B5EF4-FFF2-40B4-BE49-F238E27FC236}">
                <a16:creationId xmlns:a16="http://schemas.microsoft.com/office/drawing/2014/main" id="{E305DFCB-F903-486D-B02A-4FA8B17DA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E7BCC-521B-4CC1-B4DE-D72292363943}"/>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257948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E599-2111-4184-8D48-5D571B836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3A722-A6D1-4E51-BA7E-A0AF8177E5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A7823F-304D-4F8D-AE80-6C4E96E3486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8C7AB1-D4FF-466A-8601-42D4DE35AC0A}"/>
              </a:ext>
            </a:extLst>
          </p:cNvPr>
          <p:cNvSpPr>
            <a:spLocks noGrp="1"/>
          </p:cNvSpPr>
          <p:nvPr>
            <p:ph type="dt" sz="half" idx="10"/>
          </p:nvPr>
        </p:nvSpPr>
        <p:spPr/>
        <p:txBody>
          <a:bodyPr/>
          <a:lstStyle/>
          <a:p>
            <a:fld id="{86959764-0EA1-409D-BFFB-0CA4D8284264}" type="datetime1">
              <a:rPr lang="en-US" smtClean="0"/>
              <a:t>9/3/2017</a:t>
            </a:fld>
            <a:endParaRPr lang="en-US"/>
          </a:p>
        </p:txBody>
      </p:sp>
      <p:sp>
        <p:nvSpPr>
          <p:cNvPr id="6" name="Footer Placeholder 5">
            <a:extLst>
              <a:ext uri="{FF2B5EF4-FFF2-40B4-BE49-F238E27FC236}">
                <a16:creationId xmlns:a16="http://schemas.microsoft.com/office/drawing/2014/main" id="{4435D722-ABC8-4659-BEBD-496235E989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AD85EB-4306-41A9-8F11-F1B9C760C945}"/>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153304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96C9-3254-4DF8-868E-4F7BC40A60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1CBB1F-9B37-4627-9028-E29BF381FF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F3884B-AC64-47DF-A677-12A9FE1ED9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EBBBA9-7E75-47C6-906D-D264C4543D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6D00D1-F742-43E9-8DBC-D2130CCF2EE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A03F18-FEC5-48A2-ABCD-2974E9F27916}"/>
              </a:ext>
            </a:extLst>
          </p:cNvPr>
          <p:cNvSpPr>
            <a:spLocks noGrp="1"/>
          </p:cNvSpPr>
          <p:nvPr>
            <p:ph type="dt" sz="half" idx="10"/>
          </p:nvPr>
        </p:nvSpPr>
        <p:spPr/>
        <p:txBody>
          <a:bodyPr/>
          <a:lstStyle/>
          <a:p>
            <a:fld id="{2F6C75E6-94EB-47E8-B7BE-99F16496CF8D}" type="datetime1">
              <a:rPr lang="en-US" smtClean="0"/>
              <a:t>9/3/2017</a:t>
            </a:fld>
            <a:endParaRPr lang="en-US"/>
          </a:p>
        </p:txBody>
      </p:sp>
      <p:sp>
        <p:nvSpPr>
          <p:cNvPr id="8" name="Footer Placeholder 7">
            <a:extLst>
              <a:ext uri="{FF2B5EF4-FFF2-40B4-BE49-F238E27FC236}">
                <a16:creationId xmlns:a16="http://schemas.microsoft.com/office/drawing/2014/main" id="{2891AB5D-233B-4A29-B478-75EA778E2A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5470DA-CAC6-4F40-8AAB-4D8FE06425E8}"/>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308560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E779D-B235-4445-846E-7F0ADF5BD2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39731-C9BB-45F7-8262-16BA3E2FD256}"/>
              </a:ext>
            </a:extLst>
          </p:cNvPr>
          <p:cNvSpPr>
            <a:spLocks noGrp="1"/>
          </p:cNvSpPr>
          <p:nvPr>
            <p:ph type="dt" sz="half" idx="10"/>
          </p:nvPr>
        </p:nvSpPr>
        <p:spPr/>
        <p:txBody>
          <a:bodyPr/>
          <a:lstStyle/>
          <a:p>
            <a:fld id="{B9A817A9-42E1-4305-AE0C-35085E46A9C0}" type="datetime1">
              <a:rPr lang="en-US" smtClean="0"/>
              <a:t>9/3/2017</a:t>
            </a:fld>
            <a:endParaRPr lang="en-US"/>
          </a:p>
        </p:txBody>
      </p:sp>
      <p:sp>
        <p:nvSpPr>
          <p:cNvPr id="4" name="Footer Placeholder 3">
            <a:extLst>
              <a:ext uri="{FF2B5EF4-FFF2-40B4-BE49-F238E27FC236}">
                <a16:creationId xmlns:a16="http://schemas.microsoft.com/office/drawing/2014/main" id="{CA8A519F-FD34-4140-980B-2EE534130C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B684DA-D825-4847-8068-93EB48F94DBD}"/>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17717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A6E117-EDBF-446A-9424-B67C5669F7C2}"/>
              </a:ext>
            </a:extLst>
          </p:cNvPr>
          <p:cNvSpPr>
            <a:spLocks noGrp="1"/>
          </p:cNvSpPr>
          <p:nvPr>
            <p:ph type="dt" sz="half" idx="10"/>
          </p:nvPr>
        </p:nvSpPr>
        <p:spPr/>
        <p:txBody>
          <a:bodyPr/>
          <a:lstStyle/>
          <a:p>
            <a:fld id="{69A4F3C1-50FF-4678-AC90-130AA43F862E}" type="datetime1">
              <a:rPr lang="en-US" smtClean="0"/>
              <a:t>9/3/2017</a:t>
            </a:fld>
            <a:endParaRPr lang="en-US"/>
          </a:p>
        </p:txBody>
      </p:sp>
      <p:sp>
        <p:nvSpPr>
          <p:cNvPr id="3" name="Footer Placeholder 2">
            <a:extLst>
              <a:ext uri="{FF2B5EF4-FFF2-40B4-BE49-F238E27FC236}">
                <a16:creationId xmlns:a16="http://schemas.microsoft.com/office/drawing/2014/main" id="{7360E58D-7B75-4D4E-80A0-7F89DE7B8A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1E993C-61BE-4969-8EFC-AD136978A5AC}"/>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82650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BAB51-1040-424A-B6D9-A10F1F138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7D0CFD-6A72-4AEA-BCB2-607BC8677C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7D0A36-9542-43FF-A118-B8490D78C3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6577E8-521C-4B45-9990-169D6E013476}"/>
              </a:ext>
            </a:extLst>
          </p:cNvPr>
          <p:cNvSpPr>
            <a:spLocks noGrp="1"/>
          </p:cNvSpPr>
          <p:nvPr>
            <p:ph type="dt" sz="half" idx="10"/>
          </p:nvPr>
        </p:nvSpPr>
        <p:spPr/>
        <p:txBody>
          <a:bodyPr/>
          <a:lstStyle/>
          <a:p>
            <a:fld id="{C289F22D-27E7-4267-9DF9-2C6FA5FCCFA3}" type="datetime1">
              <a:rPr lang="en-US" smtClean="0"/>
              <a:t>9/3/2017</a:t>
            </a:fld>
            <a:endParaRPr lang="en-US"/>
          </a:p>
        </p:txBody>
      </p:sp>
      <p:sp>
        <p:nvSpPr>
          <p:cNvPr id="6" name="Footer Placeholder 5">
            <a:extLst>
              <a:ext uri="{FF2B5EF4-FFF2-40B4-BE49-F238E27FC236}">
                <a16:creationId xmlns:a16="http://schemas.microsoft.com/office/drawing/2014/main" id="{7912BC9C-AF31-4D77-A790-63784C37E2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A0FA10-ED5B-4E41-8E4B-D6338FD5A366}"/>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267925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953A2-23F6-4F0D-BDC6-2F1EF06FE1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F918A6-5B99-472B-916A-E2CF88F4D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D119DF-8DF1-4F8A-B93F-42D90F479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11A8C3-D391-41A7-B569-1C11F4B9BA7C}"/>
              </a:ext>
            </a:extLst>
          </p:cNvPr>
          <p:cNvSpPr>
            <a:spLocks noGrp="1"/>
          </p:cNvSpPr>
          <p:nvPr>
            <p:ph type="dt" sz="half" idx="10"/>
          </p:nvPr>
        </p:nvSpPr>
        <p:spPr/>
        <p:txBody>
          <a:bodyPr/>
          <a:lstStyle/>
          <a:p>
            <a:fld id="{94F1FB3D-C5EB-418F-9A64-395CA211AE86}" type="datetime1">
              <a:rPr lang="en-US" smtClean="0"/>
              <a:t>9/3/2017</a:t>
            </a:fld>
            <a:endParaRPr lang="en-US"/>
          </a:p>
        </p:txBody>
      </p:sp>
      <p:sp>
        <p:nvSpPr>
          <p:cNvPr id="6" name="Footer Placeholder 5">
            <a:extLst>
              <a:ext uri="{FF2B5EF4-FFF2-40B4-BE49-F238E27FC236}">
                <a16:creationId xmlns:a16="http://schemas.microsoft.com/office/drawing/2014/main" id="{BC2F82A3-02A1-4DE0-930C-95B8AD6BA5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20083D-1887-4744-BBD1-58DD9832D953}"/>
              </a:ext>
            </a:extLst>
          </p:cNvPr>
          <p:cNvSpPr>
            <a:spLocks noGrp="1"/>
          </p:cNvSpPr>
          <p:nvPr>
            <p:ph type="sldNum" sz="quarter" idx="12"/>
          </p:nvPr>
        </p:nvSpPr>
        <p:spPr/>
        <p:txBody>
          <a:bodyPr/>
          <a:lstStyle/>
          <a:p>
            <a:fld id="{74112789-13E2-4B64-9917-3D61F042508D}" type="slidenum">
              <a:rPr lang="en-US" smtClean="0"/>
              <a:t>‹#›</a:t>
            </a:fld>
            <a:endParaRPr lang="en-US"/>
          </a:p>
        </p:txBody>
      </p:sp>
    </p:spTree>
    <p:extLst>
      <p:ext uri="{BB962C8B-B14F-4D97-AF65-F5344CB8AC3E}">
        <p14:creationId xmlns:p14="http://schemas.microsoft.com/office/powerpoint/2010/main" val="278944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982857-C250-44C5-8315-433EC8647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64B7B1-52E7-4210-895E-8DD5F11D4C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AF54A-8B70-42D5-8BD8-92D0247A3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4AFD1-404F-416F-AB09-FAC906FF18C4}" type="datetime1">
              <a:rPr lang="en-US" smtClean="0"/>
              <a:t>9/3/2017</a:t>
            </a:fld>
            <a:endParaRPr lang="en-US"/>
          </a:p>
        </p:txBody>
      </p:sp>
      <p:sp>
        <p:nvSpPr>
          <p:cNvPr id="5" name="Footer Placeholder 4">
            <a:extLst>
              <a:ext uri="{FF2B5EF4-FFF2-40B4-BE49-F238E27FC236}">
                <a16:creationId xmlns:a16="http://schemas.microsoft.com/office/drawing/2014/main" id="{78B929D2-5147-4025-8CA5-40610C0CE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8F4E5D-BA07-42B6-9897-80E6DB11D8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12789-13E2-4B64-9917-3D61F042508D}" type="slidenum">
              <a:rPr lang="en-US" smtClean="0"/>
              <a:t>‹#›</a:t>
            </a:fld>
            <a:endParaRPr lang="en-US"/>
          </a:p>
        </p:txBody>
      </p:sp>
    </p:spTree>
    <p:extLst>
      <p:ext uri="{BB962C8B-B14F-4D97-AF65-F5344CB8AC3E}">
        <p14:creationId xmlns:p14="http://schemas.microsoft.com/office/powerpoint/2010/main" val="2893026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4CCAA-9C5A-454F-8263-81D43C329ED3}"/>
              </a:ext>
            </a:extLst>
          </p:cNvPr>
          <p:cNvSpPr>
            <a:spLocks noGrp="1"/>
          </p:cNvSpPr>
          <p:nvPr>
            <p:ph type="ctrTitle"/>
          </p:nvPr>
        </p:nvSpPr>
        <p:spPr>
          <a:xfrm>
            <a:off x="1524000" y="165433"/>
            <a:ext cx="9144000" cy="1695265"/>
          </a:xfrm>
        </p:spPr>
        <p:txBody>
          <a:bodyPr>
            <a:normAutofit fontScale="90000"/>
          </a:bodyPr>
          <a:lstStyle/>
          <a:p>
            <a:r>
              <a:rPr lang="en-US" sz="3100" b="1" dirty="0"/>
              <a:t>Machine Designed Trading System with Options Back-Test</a:t>
            </a:r>
            <a:br>
              <a:rPr lang="en-US" sz="3100" dirty="0"/>
            </a:br>
            <a:r>
              <a:rPr lang="en-US" sz="3100" b="1" dirty="0"/>
              <a:t>By Richard Alvarado, CFA</a:t>
            </a:r>
            <a:br>
              <a:rPr lang="en-US" dirty="0"/>
            </a:br>
            <a:endParaRPr lang="en-US" dirty="0"/>
          </a:p>
        </p:txBody>
      </p:sp>
      <p:sp>
        <p:nvSpPr>
          <p:cNvPr id="3" name="Subtitle 2">
            <a:extLst>
              <a:ext uri="{FF2B5EF4-FFF2-40B4-BE49-F238E27FC236}">
                <a16:creationId xmlns:a16="http://schemas.microsoft.com/office/drawing/2014/main" id="{D1C17DB1-CB4F-44B6-B18B-557150304077}"/>
              </a:ext>
            </a:extLst>
          </p:cNvPr>
          <p:cNvSpPr>
            <a:spLocks noGrp="1"/>
          </p:cNvSpPr>
          <p:nvPr>
            <p:ph type="subTitle" idx="1"/>
          </p:nvPr>
        </p:nvSpPr>
        <p:spPr>
          <a:xfrm>
            <a:off x="0" y="1201479"/>
            <a:ext cx="12192000" cy="1424762"/>
          </a:xfrm>
        </p:spPr>
        <p:txBody>
          <a:bodyPr>
            <a:normAutofit fontScale="70000" lnSpcReduction="20000"/>
          </a:bodyPr>
          <a:lstStyle/>
          <a:p>
            <a:pPr algn="l"/>
            <a:r>
              <a:rPr lang="en-US" sz="3100" b="1" dirty="0"/>
              <a:t>Part I: System Generation in TSL</a:t>
            </a:r>
          </a:p>
          <a:p>
            <a:pPr marL="342900" indent="-342900" algn="l">
              <a:buFont typeface="Arial" panose="020B0604020202020204" pitchFamily="34" charset="0"/>
              <a:buChar char="•"/>
            </a:pPr>
            <a:r>
              <a:rPr lang="en-US" dirty="0"/>
              <a:t>The purpose of this paper is to show how a TSL user can build systems within TSL, then use the generated buy and sell signals to back-test how the strategy would have performed if the system traded options on the underlying instrument.  </a:t>
            </a:r>
          </a:p>
          <a:p>
            <a:pPr marL="342900" indent="-342900" algn="l">
              <a:buFont typeface="Arial" panose="020B0604020202020204" pitchFamily="34" charset="0"/>
              <a:buChar char="•"/>
            </a:pPr>
            <a:r>
              <a:rPr lang="en-US" dirty="0"/>
              <a:t>A long only system is first built within TSL using the ticker SPY.  In a little over eight minutes, and having TSL sift through over 1,700,000 system combinations, my final systems is evolved with an equity curve and statistical characteristics I consider satisfactory. </a:t>
            </a:r>
          </a:p>
          <a:p>
            <a:pPr marL="342900" indent="-342900" algn="l">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D715FC7A-3B3B-41B7-AAD2-572DF8230B1E}"/>
              </a:ext>
            </a:extLst>
          </p:cNvPr>
          <p:cNvPicPr/>
          <p:nvPr/>
        </p:nvPicPr>
        <p:blipFill>
          <a:blip r:embed="rId2"/>
          <a:stretch>
            <a:fillRect/>
          </a:stretch>
        </p:blipFill>
        <p:spPr>
          <a:xfrm>
            <a:off x="3234511" y="2743200"/>
            <a:ext cx="6400800" cy="3997840"/>
          </a:xfrm>
          <a:prstGeom prst="rect">
            <a:avLst/>
          </a:prstGeom>
        </p:spPr>
      </p:pic>
      <p:sp>
        <p:nvSpPr>
          <p:cNvPr id="6" name="Slide Number Placeholder 5">
            <a:extLst>
              <a:ext uri="{FF2B5EF4-FFF2-40B4-BE49-F238E27FC236}">
                <a16:creationId xmlns:a16="http://schemas.microsoft.com/office/drawing/2014/main" id="{A3DD658A-FADE-4DCF-AFAB-C971BE5643F7}"/>
              </a:ext>
            </a:extLst>
          </p:cNvPr>
          <p:cNvSpPr>
            <a:spLocks noGrp="1"/>
          </p:cNvSpPr>
          <p:nvPr>
            <p:ph type="sldNum" sz="quarter" idx="12"/>
          </p:nvPr>
        </p:nvSpPr>
        <p:spPr/>
        <p:txBody>
          <a:bodyPr/>
          <a:lstStyle/>
          <a:p>
            <a:fld id="{74112789-13E2-4B64-9917-3D61F042508D}" type="slidenum">
              <a:rPr lang="en-US" smtClean="0"/>
              <a:t>1</a:t>
            </a:fld>
            <a:endParaRPr lang="en-US"/>
          </a:p>
        </p:txBody>
      </p:sp>
    </p:spTree>
    <p:extLst>
      <p:ext uri="{BB962C8B-B14F-4D97-AF65-F5344CB8AC3E}">
        <p14:creationId xmlns:p14="http://schemas.microsoft.com/office/powerpoint/2010/main" val="30112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D1C36D1-DD79-4309-BF4B-0F93E9C4691C}"/>
              </a:ext>
            </a:extLst>
          </p:cNvPr>
          <p:cNvSpPr>
            <a:spLocks noGrp="1"/>
          </p:cNvSpPr>
          <p:nvPr>
            <p:ph type="body" sz="half" idx="2"/>
          </p:nvPr>
        </p:nvSpPr>
        <p:spPr>
          <a:xfrm>
            <a:off x="255181" y="147453"/>
            <a:ext cx="4686965" cy="6604221"/>
          </a:xfrm>
        </p:spPr>
        <p:txBody>
          <a:bodyPr>
            <a:noAutofit/>
          </a:bodyPr>
          <a:lstStyle/>
          <a:p>
            <a:r>
              <a:rPr lang="en-US" sz="2200" b="1" dirty="0"/>
              <a:t>Part I: System Generation in TSL</a:t>
            </a:r>
          </a:p>
          <a:p>
            <a:endParaRPr lang="en-US" b="1" dirty="0"/>
          </a:p>
          <a:p>
            <a:pPr marL="285750" indent="-285750">
              <a:buFont typeface="Arial" panose="020B0604020202020204" pitchFamily="34" charset="0"/>
              <a:buChar char="•"/>
            </a:pPr>
            <a:r>
              <a:rPr lang="en-US" sz="1500" dirty="0"/>
              <a:t>In the below screenshot, you can see the TSL designed long only system trades roughly 608 times from 1993-2017, a profit factor of 2.20, and has a winning percentage of 70.56%.</a:t>
            </a:r>
          </a:p>
          <a:p>
            <a:pPr marL="285750" indent="-285750">
              <a:buFont typeface="Arial" panose="020B0604020202020204" pitchFamily="34" charset="0"/>
              <a:buChar char="•"/>
            </a:pPr>
            <a:r>
              <a:rPr lang="en-US" sz="1500" dirty="0"/>
              <a:t>Furthermore, over the back-test period roughly 452 SPY points of profit were generated, while a simple buy-and-hold approach would have generated roughly 190 SPY points of profit.</a:t>
            </a:r>
          </a:p>
          <a:p>
            <a:pPr marL="285750" indent="-285750">
              <a:buFont typeface="Arial" panose="020B0604020202020204" pitchFamily="34" charset="0"/>
              <a:buChar char="•"/>
            </a:pPr>
            <a:r>
              <a:rPr lang="en-US" sz="1500" dirty="0"/>
              <a:t>What must also be noted is the TSL designed system had a maximum drawdown of 51 SPY points, versus 88 for the simple buy-and-hold approach.  Thus, TSL delivered superior risk adjusted returns. </a:t>
            </a:r>
          </a:p>
          <a:p>
            <a:pPr marL="285750" indent="-285750">
              <a:buFont typeface="Arial" panose="020B0604020202020204" pitchFamily="34" charset="0"/>
              <a:buChar char="•"/>
            </a:pPr>
            <a:r>
              <a:rPr lang="en-US" sz="1500" dirty="0"/>
              <a:t>The system was built within TSL using PP5 (PP=</a:t>
            </a:r>
            <a:r>
              <a:rPr lang="en-US" sz="1500" dirty="0" err="1"/>
              <a:t>PreProcessor</a:t>
            </a:r>
            <a:r>
              <a:rPr lang="en-US" sz="1500" dirty="0"/>
              <a:t>) and TT1 (TT=Trade Type).  I will be testing the SPY signals on SPX Index Options, which I believe are a good fit considering the extremely high correlation between SPY and the SPX Index.  TT1 (Trade at the close) was chosen because Key2Options uses closing prices when back-testing options.  </a:t>
            </a:r>
          </a:p>
          <a:p>
            <a:pPr marL="285750" indent="-285750">
              <a:buFont typeface="Arial" panose="020B0604020202020204" pitchFamily="34" charset="0"/>
              <a:buChar char="•"/>
            </a:pPr>
            <a:r>
              <a:rPr lang="en-US" sz="1500" dirty="0"/>
              <a:t>Since SPY ceases trading at the close of the NYSE (4:00 PM EST), and SPX options cease trading at 4:15 PM EST, there is theoretically a 15-minute window where the TSL designed system can be run in a trading platform, and trade the appropriate option contract in real-time, giving the trader a 15-minute window to execute their trade. </a:t>
            </a:r>
          </a:p>
        </p:txBody>
      </p:sp>
      <p:pic>
        <p:nvPicPr>
          <p:cNvPr id="7" name="Content Placeholder 6">
            <a:extLst>
              <a:ext uri="{FF2B5EF4-FFF2-40B4-BE49-F238E27FC236}">
                <a16:creationId xmlns:a16="http://schemas.microsoft.com/office/drawing/2014/main" id="{DF1AB13A-940F-4830-87A0-429A7D25AD1E}"/>
              </a:ext>
            </a:extLst>
          </p:cNvPr>
          <p:cNvPicPr>
            <a:picLocks noGrp="1"/>
          </p:cNvPicPr>
          <p:nvPr>
            <p:ph idx="1"/>
          </p:nvPr>
        </p:nvPicPr>
        <p:blipFill>
          <a:blip r:embed="rId2"/>
          <a:stretch>
            <a:fillRect/>
          </a:stretch>
        </p:blipFill>
        <p:spPr>
          <a:xfrm>
            <a:off x="5835761" y="719027"/>
            <a:ext cx="5583606" cy="5160778"/>
          </a:xfrm>
          <a:prstGeom prst="rect">
            <a:avLst/>
          </a:prstGeom>
        </p:spPr>
      </p:pic>
      <p:sp>
        <p:nvSpPr>
          <p:cNvPr id="8" name="Slide Number Placeholder 7">
            <a:extLst>
              <a:ext uri="{FF2B5EF4-FFF2-40B4-BE49-F238E27FC236}">
                <a16:creationId xmlns:a16="http://schemas.microsoft.com/office/drawing/2014/main" id="{BAA94B67-02BF-4206-86E4-3A5082E2F957}"/>
              </a:ext>
            </a:extLst>
          </p:cNvPr>
          <p:cNvSpPr>
            <a:spLocks noGrp="1"/>
          </p:cNvSpPr>
          <p:nvPr>
            <p:ph type="sldNum" sz="quarter" idx="12"/>
          </p:nvPr>
        </p:nvSpPr>
        <p:spPr/>
        <p:txBody>
          <a:bodyPr/>
          <a:lstStyle/>
          <a:p>
            <a:fld id="{74112789-13E2-4B64-9917-3D61F042508D}" type="slidenum">
              <a:rPr lang="en-US" smtClean="0"/>
              <a:t>2</a:t>
            </a:fld>
            <a:endParaRPr lang="en-US"/>
          </a:p>
        </p:txBody>
      </p:sp>
    </p:spTree>
    <p:extLst>
      <p:ext uri="{BB962C8B-B14F-4D97-AF65-F5344CB8AC3E}">
        <p14:creationId xmlns:p14="http://schemas.microsoft.com/office/powerpoint/2010/main" val="953000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126E9FD-A688-4BD0-AA2D-57B711003FE4}"/>
              </a:ext>
            </a:extLst>
          </p:cNvPr>
          <p:cNvSpPr>
            <a:spLocks noGrp="1"/>
          </p:cNvSpPr>
          <p:nvPr>
            <p:ph sz="half" idx="1"/>
          </p:nvPr>
        </p:nvSpPr>
        <p:spPr>
          <a:xfrm>
            <a:off x="106326" y="127590"/>
            <a:ext cx="5913474" cy="6624083"/>
          </a:xfrm>
        </p:spPr>
        <p:txBody>
          <a:bodyPr>
            <a:normAutofit/>
          </a:bodyPr>
          <a:lstStyle/>
          <a:p>
            <a:pPr marL="0" indent="0">
              <a:buNone/>
            </a:pPr>
            <a:r>
              <a:rPr lang="en-US" sz="2200" b="1" dirty="0"/>
              <a:t>Part II: Key2Options</a:t>
            </a:r>
          </a:p>
          <a:p>
            <a:pPr marL="0" indent="0">
              <a:buNone/>
            </a:pPr>
            <a:endParaRPr lang="en-US" dirty="0"/>
          </a:p>
          <a:p>
            <a:r>
              <a:rPr lang="en-US" sz="1700" dirty="0"/>
              <a:t>The user must first import the buy and sell signals from TSL into the Key2Options platform.</a:t>
            </a:r>
          </a:p>
          <a:p>
            <a:r>
              <a:rPr lang="en-US" sz="1700" dirty="0"/>
              <a:t>Creating entry and exit dates are necessary for the Key2Options platform to understand exactly what dates option positions are being bought or sold.  Key2Options has historical option data on hundreds of stocks and indices beginning in January of 2007, so roughly 10 years of historical option prices as of this time of publication are being used for any back-test.  </a:t>
            </a:r>
          </a:p>
          <a:p>
            <a:r>
              <a:rPr lang="en-US" sz="1700" dirty="0"/>
              <a:t>Trade Rules must then be created within the Key2Options platform in order to instruct the algorithm to back-test a specific strategy.  For example, in the screenshot below I create trade rules which short a Naked Put when a long signal is generated by the system I created within TSL. </a:t>
            </a:r>
          </a:p>
          <a:p>
            <a:r>
              <a:rPr lang="en-US" sz="1700" dirty="0"/>
              <a:t>I believe it is important to use actual bid and ask prices when back-testing.  As can be seen in the screenshot below, the box to the right allows the user to either use “Mid-Price” or “Market” prices.  I use the latter, as “Market” prices will sell at the bid and buy the ask, which is what a user would be doing in real time. </a:t>
            </a:r>
          </a:p>
          <a:p>
            <a:endParaRPr lang="en-US" sz="1500" dirty="0"/>
          </a:p>
          <a:p>
            <a:endParaRPr lang="en-US" dirty="0"/>
          </a:p>
        </p:txBody>
      </p:sp>
      <p:pic>
        <p:nvPicPr>
          <p:cNvPr id="10" name="Content Placeholder 9">
            <a:extLst>
              <a:ext uri="{FF2B5EF4-FFF2-40B4-BE49-F238E27FC236}">
                <a16:creationId xmlns:a16="http://schemas.microsoft.com/office/drawing/2014/main" id="{C02110ED-7251-4A54-82BD-2D5626BA9968}"/>
              </a:ext>
            </a:extLst>
          </p:cNvPr>
          <p:cNvPicPr>
            <a:picLocks noGrp="1"/>
          </p:cNvPicPr>
          <p:nvPr>
            <p:ph sz="half" idx="2"/>
          </p:nvPr>
        </p:nvPicPr>
        <p:blipFill>
          <a:blip r:embed="rId2"/>
          <a:stretch>
            <a:fillRect/>
          </a:stretch>
        </p:blipFill>
        <p:spPr>
          <a:xfrm>
            <a:off x="6019800" y="808647"/>
            <a:ext cx="6026888" cy="1806962"/>
          </a:xfrm>
          <a:prstGeom prst="rect">
            <a:avLst/>
          </a:prstGeom>
        </p:spPr>
      </p:pic>
      <p:pic>
        <p:nvPicPr>
          <p:cNvPr id="11" name="Picture 10">
            <a:extLst>
              <a:ext uri="{FF2B5EF4-FFF2-40B4-BE49-F238E27FC236}">
                <a16:creationId xmlns:a16="http://schemas.microsoft.com/office/drawing/2014/main" id="{5CD04F06-86D8-4BE9-B8FD-2C28C61371DE}"/>
              </a:ext>
            </a:extLst>
          </p:cNvPr>
          <p:cNvPicPr/>
          <p:nvPr/>
        </p:nvPicPr>
        <p:blipFill>
          <a:blip r:embed="rId3"/>
          <a:stretch>
            <a:fillRect/>
          </a:stretch>
        </p:blipFill>
        <p:spPr>
          <a:xfrm>
            <a:off x="6019800" y="3296665"/>
            <a:ext cx="6026888" cy="2062143"/>
          </a:xfrm>
          <a:prstGeom prst="rect">
            <a:avLst/>
          </a:prstGeom>
        </p:spPr>
      </p:pic>
      <p:sp>
        <p:nvSpPr>
          <p:cNvPr id="12" name="Slide Number Placeholder 11">
            <a:extLst>
              <a:ext uri="{FF2B5EF4-FFF2-40B4-BE49-F238E27FC236}">
                <a16:creationId xmlns:a16="http://schemas.microsoft.com/office/drawing/2014/main" id="{FD82A2A4-7C2A-417F-8BF4-D2392DB93400}"/>
              </a:ext>
            </a:extLst>
          </p:cNvPr>
          <p:cNvSpPr>
            <a:spLocks noGrp="1"/>
          </p:cNvSpPr>
          <p:nvPr>
            <p:ph type="sldNum" sz="quarter" idx="12"/>
          </p:nvPr>
        </p:nvSpPr>
        <p:spPr/>
        <p:txBody>
          <a:bodyPr/>
          <a:lstStyle/>
          <a:p>
            <a:fld id="{74112789-13E2-4B64-9917-3D61F042508D}" type="slidenum">
              <a:rPr lang="en-US" smtClean="0"/>
              <a:t>3</a:t>
            </a:fld>
            <a:endParaRPr lang="en-US"/>
          </a:p>
        </p:txBody>
      </p:sp>
    </p:spTree>
    <p:extLst>
      <p:ext uri="{BB962C8B-B14F-4D97-AF65-F5344CB8AC3E}">
        <p14:creationId xmlns:p14="http://schemas.microsoft.com/office/powerpoint/2010/main" val="274949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05A3AE5-155F-4501-91A1-56007A8F0803}"/>
              </a:ext>
            </a:extLst>
          </p:cNvPr>
          <p:cNvSpPr>
            <a:spLocks noGrp="1"/>
          </p:cNvSpPr>
          <p:nvPr>
            <p:ph sz="half" idx="1"/>
          </p:nvPr>
        </p:nvSpPr>
        <p:spPr>
          <a:xfrm>
            <a:off x="106326" y="95692"/>
            <a:ext cx="5913474" cy="6645349"/>
          </a:xfrm>
        </p:spPr>
        <p:txBody>
          <a:bodyPr/>
          <a:lstStyle/>
          <a:p>
            <a:pPr marL="0" indent="0">
              <a:buNone/>
            </a:pPr>
            <a:r>
              <a:rPr lang="en-US" sz="2200" b="1" dirty="0"/>
              <a:t>Part II: Key2Options</a:t>
            </a:r>
          </a:p>
          <a:p>
            <a:pPr marL="0" indent="0">
              <a:buNone/>
            </a:pPr>
            <a:endParaRPr lang="en-US" b="1" dirty="0"/>
          </a:p>
          <a:p>
            <a:r>
              <a:rPr lang="en-US" sz="1700" dirty="0"/>
              <a:t>When back-testing, many combinations can be used, even for one specific strategy.  For example, when back-testing a Naked Put strategy, a user can define what Delta is being used.  Below is a screenshot of various Naked Put and Delta combinations I used in various back-tests.  </a:t>
            </a:r>
          </a:p>
          <a:p>
            <a:r>
              <a:rPr lang="en-US" sz="1700" dirty="0"/>
              <a:t>As discussed earlier, if a put was sold outright on every date the TSL designed system went long, and bought back the put on each date the TSL designed got flat, it would have generated a system with a profit factor of 2.06.  </a:t>
            </a:r>
          </a:p>
          <a:p>
            <a:r>
              <a:rPr lang="en-US" sz="1700" dirty="0"/>
              <a:t>A detailed view of each trade can be seen in the screenshot below.  Key2Options allows the user to identify the profit (in both $ and % terms), number of days in the trade, as well as the maximum run up and run down, among other metrics.</a:t>
            </a:r>
          </a:p>
          <a:p>
            <a:endParaRPr lang="en-US" sz="1600" dirty="0"/>
          </a:p>
          <a:p>
            <a:endParaRPr lang="en-US" b="1" dirty="0"/>
          </a:p>
          <a:p>
            <a:endParaRPr lang="en-US" dirty="0"/>
          </a:p>
        </p:txBody>
      </p:sp>
      <p:pic>
        <p:nvPicPr>
          <p:cNvPr id="8" name="Content Placeholder 7">
            <a:extLst>
              <a:ext uri="{FF2B5EF4-FFF2-40B4-BE49-F238E27FC236}">
                <a16:creationId xmlns:a16="http://schemas.microsoft.com/office/drawing/2014/main" id="{B5227EE8-09A8-4282-9520-7E923C965502}"/>
              </a:ext>
            </a:extLst>
          </p:cNvPr>
          <p:cNvPicPr>
            <a:picLocks noGrp="1"/>
          </p:cNvPicPr>
          <p:nvPr>
            <p:ph sz="half" idx="2"/>
          </p:nvPr>
        </p:nvPicPr>
        <p:blipFill>
          <a:blip r:embed="rId2"/>
          <a:stretch>
            <a:fillRect/>
          </a:stretch>
        </p:blipFill>
        <p:spPr>
          <a:xfrm>
            <a:off x="6019800" y="191182"/>
            <a:ext cx="6172200" cy="2413795"/>
          </a:xfrm>
          <a:prstGeom prst="rect">
            <a:avLst/>
          </a:prstGeom>
        </p:spPr>
      </p:pic>
      <p:pic>
        <p:nvPicPr>
          <p:cNvPr id="9" name="Picture 8">
            <a:extLst>
              <a:ext uri="{FF2B5EF4-FFF2-40B4-BE49-F238E27FC236}">
                <a16:creationId xmlns:a16="http://schemas.microsoft.com/office/drawing/2014/main" id="{CBB80AB0-A1C8-4187-982A-51BB752614B2}"/>
              </a:ext>
            </a:extLst>
          </p:cNvPr>
          <p:cNvPicPr/>
          <p:nvPr/>
        </p:nvPicPr>
        <p:blipFill>
          <a:blip r:embed="rId3"/>
          <a:stretch>
            <a:fillRect/>
          </a:stretch>
        </p:blipFill>
        <p:spPr>
          <a:xfrm>
            <a:off x="6019800" y="2865900"/>
            <a:ext cx="6172200" cy="552466"/>
          </a:xfrm>
          <a:prstGeom prst="rect">
            <a:avLst/>
          </a:prstGeom>
        </p:spPr>
      </p:pic>
      <p:pic>
        <p:nvPicPr>
          <p:cNvPr id="10" name="Picture 9">
            <a:extLst>
              <a:ext uri="{FF2B5EF4-FFF2-40B4-BE49-F238E27FC236}">
                <a16:creationId xmlns:a16="http://schemas.microsoft.com/office/drawing/2014/main" id="{7914949D-E04A-47A2-B606-96147BAD9B75}"/>
              </a:ext>
            </a:extLst>
          </p:cNvPr>
          <p:cNvPicPr/>
          <p:nvPr/>
        </p:nvPicPr>
        <p:blipFill>
          <a:blip r:embed="rId4"/>
          <a:stretch>
            <a:fillRect/>
          </a:stretch>
        </p:blipFill>
        <p:spPr>
          <a:xfrm>
            <a:off x="6019800" y="3788343"/>
            <a:ext cx="6172200" cy="2601824"/>
          </a:xfrm>
          <a:prstGeom prst="rect">
            <a:avLst/>
          </a:prstGeom>
        </p:spPr>
      </p:pic>
      <p:sp>
        <p:nvSpPr>
          <p:cNvPr id="11" name="Slide Number Placeholder 10">
            <a:extLst>
              <a:ext uri="{FF2B5EF4-FFF2-40B4-BE49-F238E27FC236}">
                <a16:creationId xmlns:a16="http://schemas.microsoft.com/office/drawing/2014/main" id="{2043736B-FC25-4470-A0C2-07F72D945058}"/>
              </a:ext>
            </a:extLst>
          </p:cNvPr>
          <p:cNvSpPr>
            <a:spLocks noGrp="1"/>
          </p:cNvSpPr>
          <p:nvPr>
            <p:ph type="sldNum" sz="quarter" idx="12"/>
          </p:nvPr>
        </p:nvSpPr>
        <p:spPr/>
        <p:txBody>
          <a:bodyPr/>
          <a:lstStyle/>
          <a:p>
            <a:fld id="{74112789-13E2-4B64-9917-3D61F042508D}" type="slidenum">
              <a:rPr lang="en-US" smtClean="0"/>
              <a:t>4</a:t>
            </a:fld>
            <a:endParaRPr lang="en-US"/>
          </a:p>
        </p:txBody>
      </p:sp>
    </p:spTree>
    <p:extLst>
      <p:ext uri="{BB962C8B-B14F-4D97-AF65-F5344CB8AC3E}">
        <p14:creationId xmlns:p14="http://schemas.microsoft.com/office/powerpoint/2010/main" val="261113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7BE1A5-E226-4493-A69F-1443ADAA407A}"/>
              </a:ext>
            </a:extLst>
          </p:cNvPr>
          <p:cNvSpPr>
            <a:spLocks noGrp="1"/>
          </p:cNvSpPr>
          <p:nvPr>
            <p:ph idx="1"/>
          </p:nvPr>
        </p:nvSpPr>
        <p:spPr>
          <a:xfrm>
            <a:off x="0" y="0"/>
            <a:ext cx="12192000" cy="6858000"/>
          </a:xfrm>
        </p:spPr>
        <p:txBody>
          <a:bodyPr/>
          <a:lstStyle/>
          <a:p>
            <a:pPr marL="0" indent="0">
              <a:buNone/>
            </a:pPr>
            <a:r>
              <a:rPr lang="en-US" sz="2200" b="1" dirty="0"/>
              <a:t>Part II: Key2Options</a:t>
            </a:r>
          </a:p>
          <a:p>
            <a:endParaRPr lang="en-US" dirty="0"/>
          </a:p>
          <a:p>
            <a:r>
              <a:rPr lang="en-US" sz="1700" dirty="0"/>
              <a:t>Below is a screenshot of the equity curve.  Keep in mind this back-test is only a 10-year period (January 2007 – January 2017).  The back-test generated $118,560 in profit.  </a:t>
            </a:r>
          </a:p>
          <a:p>
            <a:endParaRPr lang="en-US" dirty="0"/>
          </a:p>
        </p:txBody>
      </p:sp>
      <p:pic>
        <p:nvPicPr>
          <p:cNvPr id="7" name="Picture 6">
            <a:extLst>
              <a:ext uri="{FF2B5EF4-FFF2-40B4-BE49-F238E27FC236}">
                <a16:creationId xmlns:a16="http://schemas.microsoft.com/office/drawing/2014/main" id="{763A5BFB-C425-4A27-B44F-8E8B7D75DDE2}"/>
              </a:ext>
            </a:extLst>
          </p:cNvPr>
          <p:cNvPicPr/>
          <p:nvPr/>
        </p:nvPicPr>
        <p:blipFill>
          <a:blip r:embed="rId2"/>
          <a:stretch>
            <a:fillRect/>
          </a:stretch>
        </p:blipFill>
        <p:spPr>
          <a:xfrm>
            <a:off x="152400" y="1582655"/>
            <a:ext cx="11883656" cy="5137121"/>
          </a:xfrm>
          <a:prstGeom prst="rect">
            <a:avLst/>
          </a:prstGeom>
        </p:spPr>
      </p:pic>
      <p:sp>
        <p:nvSpPr>
          <p:cNvPr id="8" name="Slide Number Placeholder 7">
            <a:extLst>
              <a:ext uri="{FF2B5EF4-FFF2-40B4-BE49-F238E27FC236}">
                <a16:creationId xmlns:a16="http://schemas.microsoft.com/office/drawing/2014/main" id="{89FCE4FF-0A98-4F73-B529-86D6E216B820}"/>
              </a:ext>
            </a:extLst>
          </p:cNvPr>
          <p:cNvSpPr>
            <a:spLocks noGrp="1"/>
          </p:cNvSpPr>
          <p:nvPr>
            <p:ph type="sldNum" sz="quarter" idx="12"/>
          </p:nvPr>
        </p:nvSpPr>
        <p:spPr/>
        <p:txBody>
          <a:bodyPr/>
          <a:lstStyle/>
          <a:p>
            <a:fld id="{74112789-13E2-4B64-9917-3D61F042508D}" type="slidenum">
              <a:rPr lang="en-US" smtClean="0"/>
              <a:t>5</a:t>
            </a:fld>
            <a:endParaRPr lang="en-US"/>
          </a:p>
        </p:txBody>
      </p:sp>
    </p:spTree>
    <p:extLst>
      <p:ext uri="{BB962C8B-B14F-4D97-AF65-F5344CB8AC3E}">
        <p14:creationId xmlns:p14="http://schemas.microsoft.com/office/powerpoint/2010/main" val="317801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A1A5B4C-B215-44B6-8082-86B26236336B}"/>
              </a:ext>
            </a:extLst>
          </p:cNvPr>
          <p:cNvSpPr>
            <a:spLocks noGrp="1"/>
          </p:cNvSpPr>
          <p:nvPr>
            <p:ph sz="half" idx="1"/>
          </p:nvPr>
        </p:nvSpPr>
        <p:spPr>
          <a:xfrm>
            <a:off x="85060" y="106327"/>
            <a:ext cx="5934740" cy="3732026"/>
          </a:xfrm>
        </p:spPr>
        <p:txBody>
          <a:bodyPr>
            <a:normAutofit/>
          </a:bodyPr>
          <a:lstStyle/>
          <a:p>
            <a:pPr marL="0" indent="0">
              <a:buNone/>
            </a:pPr>
            <a:r>
              <a:rPr lang="en-US" sz="2200" b="1" dirty="0"/>
              <a:t>Part II: Key2Options</a:t>
            </a:r>
          </a:p>
          <a:p>
            <a:pPr marL="0" indent="0">
              <a:buNone/>
            </a:pPr>
            <a:endParaRPr lang="en-US" sz="2200" dirty="0"/>
          </a:p>
          <a:p>
            <a:r>
              <a:rPr lang="en-US" sz="1700" dirty="0"/>
              <a:t>Here is a back-test of what most would consider a much more conservative approach, which is a bear put strategy.  This reduces the risk of being short a put in an extended sell-off, and allows the trader to rest more comfortably knowing their maximum risk is capped.</a:t>
            </a:r>
          </a:p>
          <a:p>
            <a:r>
              <a:rPr lang="en-US" sz="1700" dirty="0"/>
              <a:t>Not surprisingly, the profit factor is reduced from 2.06 on the naked put strategy, to 1.83 on the bear put approach, mostly due to losses on the put which was purchased.  </a:t>
            </a:r>
          </a:p>
          <a:p>
            <a:r>
              <a:rPr lang="en-US" sz="1700" dirty="0"/>
              <a:t>As expected, the equity curve doesn’t look as impressive with the bear put spread approach, but still very impressive.  </a:t>
            </a:r>
          </a:p>
          <a:p>
            <a:endParaRPr lang="en-US" sz="1700" dirty="0"/>
          </a:p>
        </p:txBody>
      </p:sp>
      <p:pic>
        <p:nvPicPr>
          <p:cNvPr id="7" name="Content Placeholder 6">
            <a:extLst>
              <a:ext uri="{FF2B5EF4-FFF2-40B4-BE49-F238E27FC236}">
                <a16:creationId xmlns:a16="http://schemas.microsoft.com/office/drawing/2014/main" id="{00750EFA-8952-4FC4-A235-903D887CA3C2}"/>
              </a:ext>
            </a:extLst>
          </p:cNvPr>
          <p:cNvPicPr>
            <a:picLocks noGrp="1"/>
          </p:cNvPicPr>
          <p:nvPr>
            <p:ph sz="half" idx="2"/>
          </p:nvPr>
        </p:nvPicPr>
        <p:blipFill>
          <a:blip r:embed="rId2"/>
          <a:stretch>
            <a:fillRect/>
          </a:stretch>
        </p:blipFill>
        <p:spPr>
          <a:xfrm>
            <a:off x="6019800" y="1690577"/>
            <a:ext cx="6008688" cy="606056"/>
          </a:xfrm>
          <a:prstGeom prst="rect">
            <a:avLst/>
          </a:prstGeom>
        </p:spPr>
      </p:pic>
      <p:pic>
        <p:nvPicPr>
          <p:cNvPr id="8" name="Picture 7">
            <a:extLst>
              <a:ext uri="{FF2B5EF4-FFF2-40B4-BE49-F238E27FC236}">
                <a16:creationId xmlns:a16="http://schemas.microsoft.com/office/drawing/2014/main" id="{19A5B628-799B-4892-85FA-E9CCCD6E3FE5}"/>
              </a:ext>
            </a:extLst>
          </p:cNvPr>
          <p:cNvPicPr/>
          <p:nvPr/>
        </p:nvPicPr>
        <p:blipFill>
          <a:blip r:embed="rId3"/>
          <a:stretch>
            <a:fillRect/>
          </a:stretch>
        </p:blipFill>
        <p:spPr>
          <a:xfrm>
            <a:off x="272902" y="3955313"/>
            <a:ext cx="11755586" cy="2902688"/>
          </a:xfrm>
          <a:prstGeom prst="rect">
            <a:avLst/>
          </a:prstGeom>
        </p:spPr>
      </p:pic>
      <p:sp>
        <p:nvSpPr>
          <p:cNvPr id="9" name="Slide Number Placeholder 8">
            <a:extLst>
              <a:ext uri="{FF2B5EF4-FFF2-40B4-BE49-F238E27FC236}">
                <a16:creationId xmlns:a16="http://schemas.microsoft.com/office/drawing/2014/main" id="{572BDB41-FB49-4CD8-A92B-A8CD830ECD3D}"/>
              </a:ext>
            </a:extLst>
          </p:cNvPr>
          <p:cNvSpPr>
            <a:spLocks noGrp="1"/>
          </p:cNvSpPr>
          <p:nvPr>
            <p:ph type="sldNum" sz="quarter" idx="12"/>
          </p:nvPr>
        </p:nvSpPr>
        <p:spPr/>
        <p:txBody>
          <a:bodyPr/>
          <a:lstStyle/>
          <a:p>
            <a:fld id="{74112789-13E2-4B64-9917-3D61F042508D}" type="slidenum">
              <a:rPr lang="en-US" smtClean="0"/>
              <a:t>6</a:t>
            </a:fld>
            <a:endParaRPr lang="en-US"/>
          </a:p>
        </p:txBody>
      </p:sp>
    </p:spTree>
    <p:extLst>
      <p:ext uri="{BB962C8B-B14F-4D97-AF65-F5344CB8AC3E}">
        <p14:creationId xmlns:p14="http://schemas.microsoft.com/office/powerpoint/2010/main" val="45714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0DC24-E821-4700-BAA6-814DB4910DF5}"/>
              </a:ext>
            </a:extLst>
          </p:cNvPr>
          <p:cNvSpPr>
            <a:spLocks noGrp="1"/>
          </p:cNvSpPr>
          <p:nvPr>
            <p:ph type="title"/>
          </p:nvPr>
        </p:nvSpPr>
        <p:spPr>
          <a:xfrm>
            <a:off x="838200" y="88679"/>
            <a:ext cx="10515600" cy="581173"/>
          </a:xfrm>
        </p:spPr>
        <p:txBody>
          <a:bodyPr>
            <a:normAutofit/>
          </a:bodyPr>
          <a:lstStyle/>
          <a:p>
            <a:pPr algn="ctr"/>
            <a:r>
              <a:rPr lang="en-US" sz="2600" b="1" dirty="0"/>
              <a:t>Additional Example: IWM (iShares Russell 2000 ETF)</a:t>
            </a:r>
          </a:p>
        </p:txBody>
      </p:sp>
      <p:sp>
        <p:nvSpPr>
          <p:cNvPr id="6" name="Text Placeholder 5">
            <a:extLst>
              <a:ext uri="{FF2B5EF4-FFF2-40B4-BE49-F238E27FC236}">
                <a16:creationId xmlns:a16="http://schemas.microsoft.com/office/drawing/2014/main" id="{1D1C36D1-DD79-4309-BF4B-0F93E9C4691C}"/>
              </a:ext>
            </a:extLst>
          </p:cNvPr>
          <p:cNvSpPr>
            <a:spLocks noGrp="1"/>
          </p:cNvSpPr>
          <p:nvPr>
            <p:ph sz="half" idx="2"/>
          </p:nvPr>
        </p:nvSpPr>
        <p:spPr>
          <a:xfrm>
            <a:off x="0" y="733278"/>
            <a:ext cx="5181600" cy="4351338"/>
          </a:xfrm>
        </p:spPr>
        <p:txBody>
          <a:bodyPr>
            <a:noAutofit/>
          </a:bodyPr>
          <a:lstStyle/>
          <a:p>
            <a:r>
              <a:rPr lang="en-US" sz="2200" b="1" dirty="0"/>
              <a:t>Part I: System Generation in TSL</a:t>
            </a:r>
          </a:p>
          <a:p>
            <a:endParaRPr lang="en-US" b="1" dirty="0"/>
          </a:p>
          <a:p>
            <a:r>
              <a:rPr lang="en-US" sz="1700" dirty="0"/>
              <a:t>A long only system is first built within TSL using the ticker IWM.  In roughly 10 minutes, and having TSL sift through over 2,800,000 system combinations, my final systems is evolved with an equity curve and statistical characteristics I consider satisfactory. </a:t>
            </a:r>
          </a:p>
          <a:p>
            <a:r>
              <a:rPr lang="en-US" sz="1700" dirty="0"/>
              <a:t>In the below screenshot, you can see the TSL designed long only system trades roughly 503 times from 2000-2017, a profit factor of 2.19, and has a winning percentage of 68.39%.  Furthermore, over the back-test period roughly 251 IWM points of profit were generated, while a simple buy-and-hold approach would have generated roughly 92 IWM points of profit.</a:t>
            </a:r>
          </a:p>
          <a:p>
            <a:r>
              <a:rPr lang="en-US" sz="1700" dirty="0"/>
              <a:t>What must also be noted is the TSL designed system had a maximum drawdown of 17 IWM points, versus 50 for the simple buy-and-hold approach.  Thus, TSL delivered superior risk adjusted returns. </a:t>
            </a:r>
          </a:p>
          <a:p>
            <a:endParaRPr lang="en-US" b="1" dirty="0"/>
          </a:p>
          <a:p>
            <a:endParaRPr lang="en-US" b="1" dirty="0"/>
          </a:p>
        </p:txBody>
      </p:sp>
      <p:sp>
        <p:nvSpPr>
          <p:cNvPr id="8" name="Slide Number Placeholder 7">
            <a:extLst>
              <a:ext uri="{FF2B5EF4-FFF2-40B4-BE49-F238E27FC236}">
                <a16:creationId xmlns:a16="http://schemas.microsoft.com/office/drawing/2014/main" id="{BAA94B67-02BF-4206-86E4-3A5082E2F957}"/>
              </a:ext>
            </a:extLst>
          </p:cNvPr>
          <p:cNvSpPr>
            <a:spLocks noGrp="1"/>
          </p:cNvSpPr>
          <p:nvPr>
            <p:ph type="sldNum" sz="quarter" idx="12"/>
          </p:nvPr>
        </p:nvSpPr>
        <p:spPr/>
        <p:txBody>
          <a:bodyPr/>
          <a:lstStyle/>
          <a:p>
            <a:fld id="{74112789-13E2-4B64-9917-3D61F042508D}" type="slidenum">
              <a:rPr lang="en-US" smtClean="0"/>
              <a:t>7</a:t>
            </a:fld>
            <a:endParaRPr lang="en-US"/>
          </a:p>
        </p:txBody>
      </p:sp>
      <p:pic>
        <p:nvPicPr>
          <p:cNvPr id="5" name="Picture 4">
            <a:extLst>
              <a:ext uri="{FF2B5EF4-FFF2-40B4-BE49-F238E27FC236}">
                <a16:creationId xmlns:a16="http://schemas.microsoft.com/office/drawing/2014/main" id="{5E5B0F5A-C632-4957-8299-DFA25CBB24F2}"/>
              </a:ext>
            </a:extLst>
          </p:cNvPr>
          <p:cNvPicPr>
            <a:picLocks noChangeAspect="1"/>
          </p:cNvPicPr>
          <p:nvPr/>
        </p:nvPicPr>
        <p:blipFill>
          <a:blip r:embed="rId2"/>
          <a:stretch>
            <a:fillRect/>
          </a:stretch>
        </p:blipFill>
        <p:spPr>
          <a:xfrm>
            <a:off x="5648103" y="3561907"/>
            <a:ext cx="6410899" cy="3159568"/>
          </a:xfrm>
          <a:prstGeom prst="rect">
            <a:avLst/>
          </a:prstGeom>
        </p:spPr>
      </p:pic>
      <p:pic>
        <p:nvPicPr>
          <p:cNvPr id="9" name="Picture 8">
            <a:extLst>
              <a:ext uri="{FF2B5EF4-FFF2-40B4-BE49-F238E27FC236}">
                <a16:creationId xmlns:a16="http://schemas.microsoft.com/office/drawing/2014/main" id="{0516EC9B-00B7-4299-9882-6CC2CB83B416}"/>
              </a:ext>
            </a:extLst>
          </p:cNvPr>
          <p:cNvPicPr>
            <a:picLocks noChangeAspect="1"/>
          </p:cNvPicPr>
          <p:nvPr/>
        </p:nvPicPr>
        <p:blipFill>
          <a:blip r:embed="rId3"/>
          <a:stretch>
            <a:fillRect/>
          </a:stretch>
        </p:blipFill>
        <p:spPr>
          <a:xfrm>
            <a:off x="5648103" y="584791"/>
            <a:ext cx="6410900" cy="2881423"/>
          </a:xfrm>
          <a:prstGeom prst="rect">
            <a:avLst/>
          </a:prstGeom>
        </p:spPr>
      </p:pic>
    </p:spTree>
    <p:extLst>
      <p:ext uri="{BB962C8B-B14F-4D97-AF65-F5344CB8AC3E}">
        <p14:creationId xmlns:p14="http://schemas.microsoft.com/office/powerpoint/2010/main" val="185190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A1A5B4C-B215-44B6-8082-86B26236336B}"/>
              </a:ext>
            </a:extLst>
          </p:cNvPr>
          <p:cNvSpPr>
            <a:spLocks noGrp="1"/>
          </p:cNvSpPr>
          <p:nvPr>
            <p:ph sz="half" idx="1"/>
          </p:nvPr>
        </p:nvSpPr>
        <p:spPr>
          <a:xfrm>
            <a:off x="85060" y="106327"/>
            <a:ext cx="11943428" cy="3732026"/>
          </a:xfrm>
        </p:spPr>
        <p:txBody>
          <a:bodyPr>
            <a:normAutofit/>
          </a:bodyPr>
          <a:lstStyle/>
          <a:p>
            <a:pPr marL="0" indent="0">
              <a:buNone/>
            </a:pPr>
            <a:r>
              <a:rPr lang="en-US" sz="2200" b="1" dirty="0"/>
              <a:t>Part II: Key2Options</a:t>
            </a:r>
          </a:p>
          <a:p>
            <a:pPr marL="0" indent="0">
              <a:buNone/>
            </a:pPr>
            <a:endParaRPr lang="en-US" sz="2200" dirty="0"/>
          </a:p>
          <a:p>
            <a:r>
              <a:rPr lang="en-US" sz="1700" dirty="0"/>
              <a:t>The system was built within TSL using PP5 (PP=</a:t>
            </a:r>
            <a:r>
              <a:rPr lang="en-US" sz="1700" dirty="0" err="1"/>
              <a:t>PreProcessor</a:t>
            </a:r>
            <a:r>
              <a:rPr lang="en-US" sz="1700" dirty="0"/>
              <a:t>) and TT1 (TT=Trade Type).  I will be testing the IWM signals on actual historical IWM option data.  TT1 (Trade at the close) was chosen because Key2Options uses closing prices when back-testing options.  Since IWM ceases trading at the close of the NYSE (4:00 PM EST), and IWM options cease trading at 4:15 PM EST, there is theoretically a 15-minute window where the TSL designed system can be run in a trading platform, and trade the appropriate option contract in real-time, giving the trader a 15-minute window to execute their trade.  </a:t>
            </a:r>
          </a:p>
          <a:p>
            <a:r>
              <a:rPr lang="en-US" sz="1700" dirty="0"/>
              <a:t>Below is a snap-shot of the final equity curve, using the steps previously mentioned:</a:t>
            </a:r>
          </a:p>
          <a:p>
            <a:endParaRPr lang="en-US" sz="1700" dirty="0"/>
          </a:p>
        </p:txBody>
      </p:sp>
      <p:sp>
        <p:nvSpPr>
          <p:cNvPr id="9" name="Slide Number Placeholder 8">
            <a:extLst>
              <a:ext uri="{FF2B5EF4-FFF2-40B4-BE49-F238E27FC236}">
                <a16:creationId xmlns:a16="http://schemas.microsoft.com/office/drawing/2014/main" id="{572BDB41-FB49-4CD8-A92B-A8CD830ECD3D}"/>
              </a:ext>
            </a:extLst>
          </p:cNvPr>
          <p:cNvSpPr>
            <a:spLocks noGrp="1"/>
          </p:cNvSpPr>
          <p:nvPr>
            <p:ph type="sldNum" sz="quarter" idx="12"/>
          </p:nvPr>
        </p:nvSpPr>
        <p:spPr/>
        <p:txBody>
          <a:bodyPr/>
          <a:lstStyle/>
          <a:p>
            <a:fld id="{74112789-13E2-4B64-9917-3D61F042508D}" type="slidenum">
              <a:rPr lang="en-US" smtClean="0"/>
              <a:t>8</a:t>
            </a:fld>
            <a:endParaRPr lang="en-US"/>
          </a:p>
        </p:txBody>
      </p:sp>
      <p:pic>
        <p:nvPicPr>
          <p:cNvPr id="10" name="Picture 9">
            <a:extLst>
              <a:ext uri="{FF2B5EF4-FFF2-40B4-BE49-F238E27FC236}">
                <a16:creationId xmlns:a16="http://schemas.microsoft.com/office/drawing/2014/main" id="{049E0463-2796-43E2-B3C3-ACAD02DCC10F}"/>
              </a:ext>
            </a:extLst>
          </p:cNvPr>
          <p:cNvPicPr/>
          <p:nvPr/>
        </p:nvPicPr>
        <p:blipFill>
          <a:blip r:embed="rId2"/>
          <a:stretch>
            <a:fillRect/>
          </a:stretch>
        </p:blipFill>
        <p:spPr>
          <a:xfrm>
            <a:off x="85060" y="2672175"/>
            <a:ext cx="11943428" cy="3781788"/>
          </a:xfrm>
          <a:prstGeom prst="rect">
            <a:avLst/>
          </a:prstGeom>
        </p:spPr>
      </p:pic>
    </p:spTree>
    <p:extLst>
      <p:ext uri="{BB962C8B-B14F-4D97-AF65-F5344CB8AC3E}">
        <p14:creationId xmlns:p14="http://schemas.microsoft.com/office/powerpoint/2010/main" val="370293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DFAEB3-467D-424B-AFED-DCC02A3CC41D}"/>
              </a:ext>
            </a:extLst>
          </p:cNvPr>
          <p:cNvSpPr>
            <a:spLocks noGrp="1"/>
          </p:cNvSpPr>
          <p:nvPr>
            <p:ph type="title"/>
          </p:nvPr>
        </p:nvSpPr>
        <p:spPr/>
        <p:txBody>
          <a:bodyPr>
            <a:normAutofit fontScale="90000"/>
          </a:bodyPr>
          <a:lstStyle/>
          <a:p>
            <a:br>
              <a:rPr lang="en-US" b="1" dirty="0"/>
            </a:br>
            <a:br>
              <a:rPr lang="en-US" b="1" dirty="0"/>
            </a:br>
            <a:br>
              <a:rPr lang="en-US" b="1" dirty="0"/>
            </a:br>
            <a:br>
              <a:rPr lang="en-US" b="1" dirty="0"/>
            </a:br>
            <a:br>
              <a:rPr lang="en-US" b="1" dirty="0"/>
            </a:br>
            <a:br>
              <a:rPr lang="en-US" b="1" dirty="0"/>
            </a:br>
            <a:r>
              <a:rPr lang="en-US" b="1" dirty="0"/>
              <a:t>Conclusion:</a:t>
            </a:r>
            <a:br>
              <a:rPr lang="en-US" b="1" dirty="0"/>
            </a:br>
            <a:br>
              <a:rPr lang="en-US" dirty="0"/>
            </a:br>
            <a:r>
              <a:rPr lang="en-US" dirty="0"/>
              <a:t>TSL designed trading systems can be back-tested in the Key2Options platform quickly and easily, with no prior programming knowledge.  Further strategies can be tested, such as outright long calls, or calendar spreads, to name just a few.  </a:t>
            </a:r>
            <a:br>
              <a:rPr lang="en-US" dirty="0"/>
            </a:br>
            <a:endParaRPr lang="en-US" dirty="0"/>
          </a:p>
        </p:txBody>
      </p:sp>
      <p:sp>
        <p:nvSpPr>
          <p:cNvPr id="5" name="Slide Number Placeholder 4">
            <a:extLst>
              <a:ext uri="{FF2B5EF4-FFF2-40B4-BE49-F238E27FC236}">
                <a16:creationId xmlns:a16="http://schemas.microsoft.com/office/drawing/2014/main" id="{86573A7D-03EA-46E6-A768-CA39C63801B6}"/>
              </a:ext>
            </a:extLst>
          </p:cNvPr>
          <p:cNvSpPr>
            <a:spLocks noGrp="1"/>
          </p:cNvSpPr>
          <p:nvPr>
            <p:ph type="sldNum" sz="quarter" idx="12"/>
          </p:nvPr>
        </p:nvSpPr>
        <p:spPr/>
        <p:txBody>
          <a:bodyPr/>
          <a:lstStyle/>
          <a:p>
            <a:fld id="{74112789-13E2-4B64-9917-3D61F042508D}" type="slidenum">
              <a:rPr lang="en-US" smtClean="0"/>
              <a:t>9</a:t>
            </a:fld>
            <a:endParaRPr lang="en-US"/>
          </a:p>
        </p:txBody>
      </p:sp>
    </p:spTree>
    <p:extLst>
      <p:ext uri="{BB962C8B-B14F-4D97-AF65-F5344CB8AC3E}">
        <p14:creationId xmlns:p14="http://schemas.microsoft.com/office/powerpoint/2010/main" val="2328029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1172</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Machine Designed Trading System with Options Back-Test By Richard Alvarado, CFA </vt:lpstr>
      <vt:lpstr>PowerPoint Presentation</vt:lpstr>
      <vt:lpstr>PowerPoint Presentation</vt:lpstr>
      <vt:lpstr>PowerPoint Presentation</vt:lpstr>
      <vt:lpstr>PowerPoint Presentation</vt:lpstr>
      <vt:lpstr>PowerPoint Presentation</vt:lpstr>
      <vt:lpstr>Additional Example: IWM (iShares Russell 2000 ETF)</vt:lpstr>
      <vt:lpstr>PowerPoint Presentation</vt:lpstr>
      <vt:lpstr>      Conclusion:  TSL designed trading systems can be back-tested in the Key2Options platform quickly and easily, with no prior programming knowledge.  Further strategies can be tested, such as outright long calls, or calendar spreads, to name just a few.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Designed Trading System with Options Back-Test By Richard Alvarado, CFA</dc:title>
  <dc:creator>Owner</dc:creator>
  <cp:lastModifiedBy>Owner</cp:lastModifiedBy>
  <cp:revision>10</cp:revision>
  <dcterms:created xsi:type="dcterms:W3CDTF">2017-09-03T19:46:07Z</dcterms:created>
  <dcterms:modified xsi:type="dcterms:W3CDTF">2017-09-03T21:52:04Z</dcterms:modified>
</cp:coreProperties>
</file>